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16"/>
  </p:notesMasterIdLst>
  <p:sldIdLst>
    <p:sldId id="256" r:id="rId2"/>
    <p:sldId id="257" r:id="rId3"/>
    <p:sldId id="258" r:id="rId4"/>
    <p:sldId id="262" r:id="rId5"/>
    <p:sldId id="265" r:id="rId6"/>
    <p:sldId id="266" r:id="rId7"/>
    <p:sldId id="269" r:id="rId8"/>
    <p:sldId id="268" r:id="rId9"/>
    <p:sldId id="267" r:id="rId10"/>
    <p:sldId id="259" r:id="rId11"/>
    <p:sldId id="264" r:id="rId12"/>
    <p:sldId id="263" r:id="rId13"/>
    <p:sldId id="261" r:id="rId14"/>
    <p:sldId id="260" r:id="rId15"/>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58" y="12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 name="Google Shape;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adc0b7e25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adc0b7e25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adc0b7e25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adc0b7e25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dc0b7e25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dc0b7e25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grpSp>
        <p:nvGrpSpPr>
          <p:cNvPr id="13" name="Google Shape;13;p3"/>
          <p:cNvGrpSpPr/>
          <p:nvPr/>
        </p:nvGrpSpPr>
        <p:grpSpPr>
          <a:xfrm>
            <a:off x="9144000" y="-144662"/>
            <a:ext cx="8115874" cy="9403023"/>
            <a:chOff x="0" y="-38100"/>
            <a:chExt cx="2137500" cy="2476500"/>
          </a:xfrm>
        </p:grpSpPr>
        <p:sp>
          <p:nvSpPr>
            <p:cNvPr id="14" name="Google Shape;14;p3"/>
            <p:cNvSpPr/>
            <p:nvPr/>
          </p:nvSpPr>
          <p:spPr>
            <a:xfrm>
              <a:off x="0" y="0"/>
              <a:ext cx="2137363" cy="2438400"/>
            </a:xfrm>
            <a:custGeom>
              <a:avLst/>
              <a:gdLst/>
              <a:ahLst/>
              <a:cxnLst/>
              <a:rect l="l" t="t" r="r" b="b"/>
              <a:pathLst>
                <a:path w="2137363" h="2438400" extrusionOk="0">
                  <a:moveTo>
                    <a:pt x="0" y="0"/>
                  </a:moveTo>
                  <a:lnTo>
                    <a:pt x="2137363" y="0"/>
                  </a:lnTo>
                  <a:lnTo>
                    <a:pt x="2137363" y="2438400"/>
                  </a:lnTo>
                  <a:lnTo>
                    <a:pt x="0" y="2438400"/>
                  </a:lnTo>
                  <a:close/>
                </a:path>
              </a:pathLst>
            </a:custGeom>
            <a:solidFill>
              <a:srgbClr val="106B00"/>
            </a:solidFill>
            <a:ln>
              <a:noFill/>
            </a:ln>
          </p:spPr>
        </p:sp>
        <p:sp>
          <p:nvSpPr>
            <p:cNvPr id="15" name="Google Shape;15;p3"/>
            <p:cNvSpPr txBox="1"/>
            <p:nvPr/>
          </p:nvSpPr>
          <p:spPr>
            <a:xfrm>
              <a:off x="0" y="-38100"/>
              <a:ext cx="2137500" cy="2476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 name="Google Shape;16;p3"/>
          <p:cNvSpPr/>
          <p:nvPr/>
        </p:nvSpPr>
        <p:spPr>
          <a:xfrm>
            <a:off x="13565512" y="1268325"/>
            <a:ext cx="1842180" cy="1842180"/>
          </a:xfrm>
          <a:custGeom>
            <a:avLst/>
            <a:gdLst/>
            <a:ahLst/>
            <a:cxnLst/>
            <a:rect l="l" t="t" r="r" b="b"/>
            <a:pathLst>
              <a:path w="1842180" h="1842180" extrusionOk="0">
                <a:moveTo>
                  <a:pt x="0" y="0"/>
                </a:moveTo>
                <a:lnTo>
                  <a:pt x="1842180" y="0"/>
                </a:lnTo>
                <a:lnTo>
                  <a:pt x="1842180" y="1842180"/>
                </a:lnTo>
                <a:lnTo>
                  <a:pt x="0" y="1842180"/>
                </a:lnTo>
                <a:lnTo>
                  <a:pt x="0" y="0"/>
                </a:lnTo>
                <a:close/>
              </a:path>
            </a:pathLst>
          </a:custGeom>
          <a:blipFill rotWithShape="1">
            <a:blip r:embed="rId2">
              <a:alphaModFix/>
            </a:blip>
            <a:stretch>
              <a:fillRect/>
            </a:stretch>
          </a:blipFill>
          <a:ln>
            <a:noFill/>
          </a:ln>
        </p:spPr>
      </p:sp>
      <p:sp>
        <p:nvSpPr>
          <p:cNvPr id="17" name="Google Shape;17;p3"/>
          <p:cNvSpPr/>
          <p:nvPr/>
        </p:nvSpPr>
        <p:spPr>
          <a:xfrm>
            <a:off x="10951830" y="876672"/>
            <a:ext cx="2495476" cy="2495476"/>
          </a:xfrm>
          <a:custGeom>
            <a:avLst/>
            <a:gdLst/>
            <a:ahLst/>
            <a:cxnLst/>
            <a:rect l="l" t="t" r="r" b="b"/>
            <a:pathLst>
              <a:path w="2495476" h="2495476" extrusionOk="0">
                <a:moveTo>
                  <a:pt x="0" y="0"/>
                </a:moveTo>
                <a:lnTo>
                  <a:pt x="2495475" y="0"/>
                </a:lnTo>
                <a:lnTo>
                  <a:pt x="2495475" y="2495476"/>
                </a:lnTo>
                <a:lnTo>
                  <a:pt x="0" y="2495476"/>
                </a:lnTo>
                <a:lnTo>
                  <a:pt x="0" y="0"/>
                </a:lnTo>
                <a:close/>
              </a:path>
            </a:pathLst>
          </a:custGeom>
          <a:blipFill rotWithShape="1">
            <a:blip r:embed="rId3">
              <a:alphaModFix/>
            </a:blip>
            <a:stretch>
              <a:fillRect/>
            </a:stretch>
          </a:blipFill>
          <a:ln>
            <a:noFill/>
          </a:ln>
        </p:spPr>
      </p:sp>
      <p:sp>
        <p:nvSpPr>
          <p:cNvPr id="18" name="Google Shape;18;p3"/>
          <p:cNvSpPr txBox="1"/>
          <p:nvPr/>
        </p:nvSpPr>
        <p:spPr>
          <a:xfrm>
            <a:off x="9985936" y="4910533"/>
            <a:ext cx="6431400" cy="258570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999" b="1" i="0" u="none" strike="noStrike" cap="none">
                <a:solidFill>
                  <a:srgbClr val="FFFFFF"/>
                </a:solidFill>
              </a:rPr>
              <a:t>Census Department</a:t>
            </a:r>
            <a:endParaRPr b="1"/>
          </a:p>
        </p:txBody>
      </p:sp>
      <p:sp>
        <p:nvSpPr>
          <p:cNvPr id="19" name="Google Shape;19;p3"/>
          <p:cNvSpPr txBox="1"/>
          <p:nvPr/>
        </p:nvSpPr>
        <p:spPr>
          <a:xfrm>
            <a:off x="9985936" y="3238798"/>
            <a:ext cx="6431400" cy="492300"/>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r>
              <a:rPr lang="en-US" sz="3199" b="1" i="0" u="none" strike="noStrike" cap="none">
                <a:solidFill>
                  <a:srgbClr val="FFFFFF"/>
                </a:solidFill>
              </a:rPr>
              <a:t>National Population Commission</a:t>
            </a:r>
            <a:endParaRPr sz="1300" b="1"/>
          </a:p>
        </p:txBody>
      </p:sp>
      <p:sp>
        <p:nvSpPr>
          <p:cNvPr id="20" name="Google Shape;20;p3"/>
          <p:cNvSpPr txBox="1">
            <a:spLocks noGrp="1"/>
          </p:cNvSpPr>
          <p:nvPr>
            <p:ph type="title"/>
          </p:nvPr>
        </p:nvSpPr>
        <p:spPr>
          <a:xfrm>
            <a:off x="1111175" y="1109125"/>
            <a:ext cx="6862500" cy="6044700"/>
          </a:xfrm>
          <a:prstGeom prst="rect">
            <a:avLst/>
          </a:prstGeom>
          <a:ln w="9525" cap="flat" cmpd="sng">
            <a:solidFill>
              <a:srgbClr val="1D741B"/>
            </a:solidFill>
            <a:prstDash val="solid"/>
            <a:round/>
            <a:headEnd type="none" w="sm" len="sm"/>
            <a:tailEnd type="none" w="sm" len="sm"/>
          </a:ln>
        </p:spPr>
        <p:txBody>
          <a:bodyPr spcFirstLastPara="1" wrap="square" lIns="91425" tIns="45700" rIns="91425" bIns="45700" anchor="t" anchorCtr="0">
            <a:normAutofit/>
          </a:bodyPr>
          <a:lstStyle>
            <a:lvl1pPr lvl="0" algn="l" rtl="0">
              <a:spcBef>
                <a:spcPts val="0"/>
              </a:spcBef>
              <a:spcAft>
                <a:spcPts val="0"/>
              </a:spcAft>
              <a:buClr>
                <a:srgbClr val="1D741B"/>
              </a:buClr>
              <a:buSzPts val="6000"/>
              <a:buFont typeface="Arial"/>
              <a:buNone/>
              <a:defRPr sz="6000" b="1">
                <a:solidFill>
                  <a:srgbClr val="1D741B"/>
                </a:solidFill>
                <a:latin typeface="Arial"/>
                <a:ea typeface="Arial"/>
                <a:cs typeface="Arial"/>
                <a:sym typeface="Arial"/>
              </a:defRPr>
            </a:lvl1pPr>
            <a:lvl2pPr lvl="1" rtl="0">
              <a:spcBef>
                <a:spcPts val="0"/>
              </a:spcBef>
              <a:spcAft>
                <a:spcPts val="0"/>
              </a:spcAft>
              <a:buClr>
                <a:srgbClr val="1D741B"/>
              </a:buClr>
              <a:buSzPts val="6000"/>
              <a:buNone/>
              <a:defRPr sz="6000" b="1">
                <a:solidFill>
                  <a:srgbClr val="1D741B"/>
                </a:solidFill>
              </a:defRPr>
            </a:lvl2pPr>
            <a:lvl3pPr lvl="2" rtl="0">
              <a:spcBef>
                <a:spcPts val="0"/>
              </a:spcBef>
              <a:spcAft>
                <a:spcPts val="0"/>
              </a:spcAft>
              <a:buClr>
                <a:srgbClr val="1D741B"/>
              </a:buClr>
              <a:buSzPts val="6000"/>
              <a:buNone/>
              <a:defRPr sz="6000" b="1">
                <a:solidFill>
                  <a:srgbClr val="1D741B"/>
                </a:solidFill>
              </a:defRPr>
            </a:lvl3pPr>
            <a:lvl4pPr lvl="3" rtl="0">
              <a:spcBef>
                <a:spcPts val="0"/>
              </a:spcBef>
              <a:spcAft>
                <a:spcPts val="0"/>
              </a:spcAft>
              <a:buClr>
                <a:srgbClr val="1D741B"/>
              </a:buClr>
              <a:buSzPts val="6000"/>
              <a:buNone/>
              <a:defRPr sz="6000" b="1">
                <a:solidFill>
                  <a:srgbClr val="1D741B"/>
                </a:solidFill>
              </a:defRPr>
            </a:lvl4pPr>
            <a:lvl5pPr lvl="4" rtl="0">
              <a:spcBef>
                <a:spcPts val="0"/>
              </a:spcBef>
              <a:spcAft>
                <a:spcPts val="0"/>
              </a:spcAft>
              <a:buClr>
                <a:srgbClr val="1D741B"/>
              </a:buClr>
              <a:buSzPts val="6000"/>
              <a:buNone/>
              <a:defRPr sz="6000" b="1">
                <a:solidFill>
                  <a:srgbClr val="1D741B"/>
                </a:solidFill>
              </a:defRPr>
            </a:lvl5pPr>
            <a:lvl6pPr lvl="5" rtl="0">
              <a:spcBef>
                <a:spcPts val="0"/>
              </a:spcBef>
              <a:spcAft>
                <a:spcPts val="0"/>
              </a:spcAft>
              <a:buClr>
                <a:srgbClr val="1D741B"/>
              </a:buClr>
              <a:buSzPts val="6000"/>
              <a:buNone/>
              <a:defRPr sz="6000" b="1">
                <a:solidFill>
                  <a:srgbClr val="1D741B"/>
                </a:solidFill>
              </a:defRPr>
            </a:lvl6pPr>
            <a:lvl7pPr lvl="6" rtl="0">
              <a:spcBef>
                <a:spcPts val="0"/>
              </a:spcBef>
              <a:spcAft>
                <a:spcPts val="0"/>
              </a:spcAft>
              <a:buClr>
                <a:srgbClr val="1D741B"/>
              </a:buClr>
              <a:buSzPts val="6000"/>
              <a:buNone/>
              <a:defRPr sz="6000" b="1">
                <a:solidFill>
                  <a:srgbClr val="1D741B"/>
                </a:solidFill>
              </a:defRPr>
            </a:lvl7pPr>
            <a:lvl8pPr lvl="7" rtl="0">
              <a:spcBef>
                <a:spcPts val="0"/>
              </a:spcBef>
              <a:spcAft>
                <a:spcPts val="0"/>
              </a:spcAft>
              <a:buClr>
                <a:srgbClr val="1D741B"/>
              </a:buClr>
              <a:buSzPts val="6000"/>
              <a:buNone/>
              <a:defRPr sz="6000" b="1">
                <a:solidFill>
                  <a:srgbClr val="1D741B"/>
                </a:solidFill>
              </a:defRPr>
            </a:lvl8pPr>
            <a:lvl9pPr lvl="8" rtl="0">
              <a:spcBef>
                <a:spcPts val="0"/>
              </a:spcBef>
              <a:spcAft>
                <a:spcPts val="0"/>
              </a:spcAft>
              <a:buClr>
                <a:srgbClr val="1D741B"/>
              </a:buClr>
              <a:buSzPts val="6000"/>
              <a:buNone/>
              <a:defRPr sz="6000" b="1">
                <a:solidFill>
                  <a:srgbClr val="1D741B"/>
                </a:solidFill>
              </a:defRPr>
            </a:lvl9pPr>
          </a:lstStyle>
          <a:p>
            <a:endParaRPr/>
          </a:p>
        </p:txBody>
      </p:sp>
      <p:sp>
        <p:nvSpPr>
          <p:cNvPr id="21" name="Google Shape;21;p3"/>
          <p:cNvSpPr txBox="1">
            <a:spLocks noGrp="1"/>
          </p:cNvSpPr>
          <p:nvPr>
            <p:ph type="subTitle" idx="1"/>
          </p:nvPr>
        </p:nvSpPr>
        <p:spPr>
          <a:xfrm>
            <a:off x="1111175" y="7625125"/>
            <a:ext cx="6862500" cy="1372500"/>
          </a:xfrm>
          <a:prstGeom prst="rect">
            <a:avLst/>
          </a:prstGeom>
        </p:spPr>
        <p:txBody>
          <a:bodyPr spcFirstLastPara="1" wrap="square" lIns="91425" tIns="45700" rIns="91425" bIns="45700" anchor="t" anchorCtr="0">
            <a:normAutofit/>
          </a:bodyPr>
          <a:lstStyle>
            <a:lvl1pPr lvl="0" rtl="0">
              <a:spcBef>
                <a:spcPts val="640"/>
              </a:spcBef>
              <a:spcAft>
                <a:spcPts val="0"/>
              </a:spcAft>
              <a:buSzPts val="2900"/>
              <a:buNone/>
              <a:defRPr sz="2900" i="1">
                <a:latin typeface="Arial"/>
                <a:ea typeface="Arial"/>
                <a:cs typeface="Arial"/>
                <a:sym typeface="Arial"/>
              </a:defRPr>
            </a:lvl1pPr>
            <a:lvl2pPr lvl="1" rtl="0">
              <a:spcBef>
                <a:spcPts val="560"/>
              </a:spcBef>
              <a:spcAft>
                <a:spcPts val="0"/>
              </a:spcAft>
              <a:buSzPts val="2500"/>
              <a:buNone/>
              <a:defRPr sz="2500" i="1">
                <a:latin typeface="Arial"/>
                <a:ea typeface="Arial"/>
                <a:cs typeface="Arial"/>
                <a:sym typeface="Arial"/>
              </a:defRPr>
            </a:lvl2pPr>
            <a:lvl3pPr lvl="2" rtl="0">
              <a:spcBef>
                <a:spcPts val="480"/>
              </a:spcBef>
              <a:spcAft>
                <a:spcPts val="0"/>
              </a:spcAft>
              <a:buSzPts val="2100"/>
              <a:buNone/>
              <a:defRPr sz="2100" i="1">
                <a:latin typeface="Arial"/>
                <a:ea typeface="Arial"/>
                <a:cs typeface="Arial"/>
                <a:sym typeface="Arial"/>
              </a:defRPr>
            </a:lvl3pPr>
            <a:lvl4pPr lvl="3" rtl="0">
              <a:spcBef>
                <a:spcPts val="400"/>
              </a:spcBef>
              <a:spcAft>
                <a:spcPts val="0"/>
              </a:spcAft>
              <a:buSzPts val="1700"/>
              <a:buNone/>
              <a:defRPr sz="1700" i="1">
                <a:latin typeface="Arial"/>
                <a:ea typeface="Arial"/>
                <a:cs typeface="Arial"/>
                <a:sym typeface="Arial"/>
              </a:defRPr>
            </a:lvl4pPr>
            <a:lvl5pPr lvl="4" rtl="0">
              <a:spcBef>
                <a:spcPts val="400"/>
              </a:spcBef>
              <a:spcAft>
                <a:spcPts val="0"/>
              </a:spcAft>
              <a:buSzPts val="1700"/>
              <a:buNone/>
              <a:defRPr sz="1700" i="1">
                <a:latin typeface="Arial"/>
                <a:ea typeface="Arial"/>
                <a:cs typeface="Arial"/>
                <a:sym typeface="Arial"/>
              </a:defRPr>
            </a:lvl5pPr>
            <a:lvl6pPr lvl="5" rtl="0">
              <a:spcBef>
                <a:spcPts val="400"/>
              </a:spcBef>
              <a:spcAft>
                <a:spcPts val="0"/>
              </a:spcAft>
              <a:buSzPts val="1700"/>
              <a:buNone/>
              <a:defRPr sz="1700" i="1">
                <a:latin typeface="Arial"/>
                <a:ea typeface="Arial"/>
                <a:cs typeface="Arial"/>
                <a:sym typeface="Arial"/>
              </a:defRPr>
            </a:lvl6pPr>
            <a:lvl7pPr lvl="6" rtl="0">
              <a:spcBef>
                <a:spcPts val="400"/>
              </a:spcBef>
              <a:spcAft>
                <a:spcPts val="0"/>
              </a:spcAft>
              <a:buSzPts val="1700"/>
              <a:buNone/>
              <a:defRPr sz="1700" i="1">
                <a:latin typeface="Arial"/>
                <a:ea typeface="Arial"/>
                <a:cs typeface="Arial"/>
                <a:sym typeface="Arial"/>
              </a:defRPr>
            </a:lvl7pPr>
            <a:lvl8pPr lvl="7" rtl="0">
              <a:spcBef>
                <a:spcPts val="400"/>
              </a:spcBef>
              <a:spcAft>
                <a:spcPts val="0"/>
              </a:spcAft>
              <a:buSzPts val="1700"/>
              <a:buNone/>
              <a:defRPr sz="1700" i="1">
                <a:latin typeface="Arial"/>
                <a:ea typeface="Arial"/>
                <a:cs typeface="Arial"/>
                <a:sym typeface="Arial"/>
              </a:defRPr>
            </a:lvl8pPr>
            <a:lvl9pPr lvl="8" rtl="0">
              <a:spcBef>
                <a:spcPts val="400"/>
              </a:spcBef>
              <a:spcAft>
                <a:spcPts val="0"/>
              </a:spcAft>
              <a:buSzPts val="1700"/>
              <a:buNone/>
              <a:defRPr sz="1700" i="1">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p:nvPr/>
        </p:nvSpPr>
        <p:spPr>
          <a:xfrm>
            <a:off x="0" y="0"/>
            <a:ext cx="406800" cy="10287000"/>
          </a:xfrm>
          <a:prstGeom prst="rect">
            <a:avLst/>
          </a:prstGeom>
          <a:solidFill>
            <a:srgbClr val="1D7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10287000" y="9416273"/>
            <a:ext cx="6972300" cy="277200"/>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en-US" sz="1800" b="1" i="0" u="none" strike="noStrike" cap="none">
                <a:solidFill>
                  <a:srgbClr val="000000"/>
                </a:solidFill>
              </a:rPr>
              <a:t>Census Department || National Population Commission</a:t>
            </a:r>
            <a:endParaRPr b="1"/>
          </a:p>
        </p:txBody>
      </p:sp>
      <p:sp>
        <p:nvSpPr>
          <p:cNvPr id="25" name="Google Shape;25;p4"/>
          <p:cNvSpPr txBox="1">
            <a:spLocks noGrp="1"/>
          </p:cNvSpPr>
          <p:nvPr>
            <p:ph type="title"/>
          </p:nvPr>
        </p:nvSpPr>
        <p:spPr>
          <a:xfrm>
            <a:off x="1635950" y="790250"/>
            <a:ext cx="15637500" cy="804000"/>
          </a:xfrm>
          <a:prstGeom prst="rect">
            <a:avLst/>
          </a:prstGeom>
        </p:spPr>
        <p:txBody>
          <a:bodyPr spcFirstLastPara="1" wrap="square" lIns="91425" tIns="45700" rIns="91425" bIns="45700" anchor="t" anchorCtr="0">
            <a:normAutofit/>
          </a:bodyPr>
          <a:lstStyle>
            <a:lvl1pPr lvl="0">
              <a:spcBef>
                <a:spcPts val="0"/>
              </a:spcBef>
              <a:spcAft>
                <a:spcPts val="0"/>
              </a:spcAft>
              <a:buClr>
                <a:srgbClr val="1D741B"/>
              </a:buClr>
              <a:buSzPts val="4800"/>
              <a:buFont typeface="Arial"/>
              <a:buNone/>
              <a:defRPr sz="4800" b="1">
                <a:solidFill>
                  <a:srgbClr val="1D741B"/>
                </a:solidFill>
                <a:latin typeface="Arial"/>
                <a:ea typeface="Arial"/>
                <a:cs typeface="Arial"/>
                <a:sym typeface="Arial"/>
              </a:defRPr>
            </a:lvl1pPr>
            <a:lvl2pPr lvl="1">
              <a:spcBef>
                <a:spcPts val="0"/>
              </a:spcBef>
              <a:spcAft>
                <a:spcPts val="0"/>
              </a:spcAft>
              <a:buClr>
                <a:srgbClr val="1D741B"/>
              </a:buClr>
              <a:buSzPts val="4800"/>
              <a:buNone/>
              <a:defRPr sz="4800" b="1">
                <a:solidFill>
                  <a:srgbClr val="1D741B"/>
                </a:solidFill>
              </a:defRPr>
            </a:lvl2pPr>
            <a:lvl3pPr lvl="2">
              <a:spcBef>
                <a:spcPts val="0"/>
              </a:spcBef>
              <a:spcAft>
                <a:spcPts val="0"/>
              </a:spcAft>
              <a:buClr>
                <a:srgbClr val="1D741B"/>
              </a:buClr>
              <a:buSzPts val="4800"/>
              <a:buNone/>
              <a:defRPr sz="4800" b="1">
                <a:solidFill>
                  <a:srgbClr val="1D741B"/>
                </a:solidFill>
              </a:defRPr>
            </a:lvl3pPr>
            <a:lvl4pPr lvl="3">
              <a:spcBef>
                <a:spcPts val="0"/>
              </a:spcBef>
              <a:spcAft>
                <a:spcPts val="0"/>
              </a:spcAft>
              <a:buClr>
                <a:srgbClr val="1D741B"/>
              </a:buClr>
              <a:buSzPts val="4800"/>
              <a:buNone/>
              <a:defRPr sz="4800" b="1">
                <a:solidFill>
                  <a:srgbClr val="1D741B"/>
                </a:solidFill>
              </a:defRPr>
            </a:lvl4pPr>
            <a:lvl5pPr lvl="4">
              <a:spcBef>
                <a:spcPts val="0"/>
              </a:spcBef>
              <a:spcAft>
                <a:spcPts val="0"/>
              </a:spcAft>
              <a:buClr>
                <a:srgbClr val="1D741B"/>
              </a:buClr>
              <a:buSzPts val="4800"/>
              <a:buNone/>
              <a:defRPr sz="4800" b="1">
                <a:solidFill>
                  <a:srgbClr val="1D741B"/>
                </a:solidFill>
              </a:defRPr>
            </a:lvl5pPr>
            <a:lvl6pPr lvl="5">
              <a:spcBef>
                <a:spcPts val="0"/>
              </a:spcBef>
              <a:spcAft>
                <a:spcPts val="0"/>
              </a:spcAft>
              <a:buClr>
                <a:srgbClr val="1D741B"/>
              </a:buClr>
              <a:buSzPts val="4800"/>
              <a:buNone/>
              <a:defRPr sz="4800" b="1">
                <a:solidFill>
                  <a:srgbClr val="1D741B"/>
                </a:solidFill>
              </a:defRPr>
            </a:lvl6pPr>
            <a:lvl7pPr lvl="6">
              <a:spcBef>
                <a:spcPts val="0"/>
              </a:spcBef>
              <a:spcAft>
                <a:spcPts val="0"/>
              </a:spcAft>
              <a:buClr>
                <a:srgbClr val="1D741B"/>
              </a:buClr>
              <a:buSzPts val="4800"/>
              <a:buNone/>
              <a:defRPr sz="4800" b="1">
                <a:solidFill>
                  <a:srgbClr val="1D741B"/>
                </a:solidFill>
              </a:defRPr>
            </a:lvl7pPr>
            <a:lvl8pPr lvl="7">
              <a:spcBef>
                <a:spcPts val="0"/>
              </a:spcBef>
              <a:spcAft>
                <a:spcPts val="0"/>
              </a:spcAft>
              <a:buClr>
                <a:srgbClr val="1D741B"/>
              </a:buClr>
              <a:buSzPts val="4800"/>
              <a:buNone/>
              <a:defRPr sz="4800" b="1">
                <a:solidFill>
                  <a:srgbClr val="1D741B"/>
                </a:solidFill>
              </a:defRPr>
            </a:lvl8pPr>
            <a:lvl9pPr lvl="8">
              <a:spcBef>
                <a:spcPts val="0"/>
              </a:spcBef>
              <a:spcAft>
                <a:spcPts val="0"/>
              </a:spcAft>
              <a:buClr>
                <a:srgbClr val="1D741B"/>
              </a:buClr>
              <a:buSzPts val="4800"/>
              <a:buNone/>
              <a:defRPr sz="4800" b="1">
                <a:solidFill>
                  <a:srgbClr val="1D741B"/>
                </a:solidFill>
              </a:defRPr>
            </a:lvl9pPr>
          </a:lstStyle>
          <a:p>
            <a:endParaRPr/>
          </a:p>
        </p:txBody>
      </p:sp>
      <p:sp>
        <p:nvSpPr>
          <p:cNvPr id="26" name="Google Shape;26;p4"/>
          <p:cNvSpPr txBox="1">
            <a:spLocks noGrp="1"/>
          </p:cNvSpPr>
          <p:nvPr>
            <p:ph type="body" idx="1"/>
          </p:nvPr>
        </p:nvSpPr>
        <p:spPr>
          <a:xfrm>
            <a:off x="1635950" y="2038000"/>
            <a:ext cx="15637500" cy="6765600"/>
          </a:xfrm>
          <a:prstGeom prst="rect">
            <a:avLst/>
          </a:prstGeom>
        </p:spPr>
        <p:txBody>
          <a:bodyPr spcFirstLastPara="1" wrap="square" lIns="91425" tIns="45700" rIns="91425" bIns="45700" anchor="t" anchorCtr="0">
            <a:normAutofit/>
          </a:bodyPr>
          <a:lstStyle>
            <a:lvl1pPr marL="457200" lvl="0" indent="-431800">
              <a:spcBef>
                <a:spcPts val="640"/>
              </a:spcBef>
              <a:spcAft>
                <a:spcPts val="0"/>
              </a:spcAft>
              <a:buSzPts val="3200"/>
              <a:buChar char="•"/>
              <a:defRPr>
                <a:latin typeface="Arial"/>
                <a:ea typeface="Arial"/>
                <a:cs typeface="Arial"/>
                <a:sym typeface="Arial"/>
              </a:defRPr>
            </a:lvl1pPr>
            <a:lvl2pPr marL="914400" lvl="1" indent="-406400">
              <a:spcBef>
                <a:spcPts val="560"/>
              </a:spcBef>
              <a:spcAft>
                <a:spcPts val="0"/>
              </a:spcAft>
              <a:buSzPts val="2800"/>
              <a:buChar char="–"/>
              <a:defRPr>
                <a:latin typeface="Arial"/>
                <a:ea typeface="Arial"/>
                <a:cs typeface="Arial"/>
                <a:sym typeface="Arial"/>
              </a:defRPr>
            </a:lvl2pPr>
            <a:lvl3pPr marL="1371600" lvl="2" indent="-381000">
              <a:spcBef>
                <a:spcPts val="480"/>
              </a:spcBef>
              <a:spcAft>
                <a:spcPts val="0"/>
              </a:spcAft>
              <a:buSzPts val="2400"/>
              <a:buChar char="•"/>
              <a:defRPr>
                <a:latin typeface="Arial"/>
                <a:ea typeface="Arial"/>
                <a:cs typeface="Arial"/>
                <a:sym typeface="Arial"/>
              </a:defRPr>
            </a:lvl3pPr>
            <a:lvl4pPr marL="1828800" lvl="3" indent="-355600">
              <a:spcBef>
                <a:spcPts val="400"/>
              </a:spcBef>
              <a:spcAft>
                <a:spcPts val="0"/>
              </a:spcAft>
              <a:buSzPts val="2000"/>
              <a:buChar char="–"/>
              <a:defRPr>
                <a:latin typeface="Arial"/>
                <a:ea typeface="Arial"/>
                <a:cs typeface="Arial"/>
                <a:sym typeface="Arial"/>
              </a:defRPr>
            </a:lvl4pPr>
            <a:lvl5pPr marL="2286000" lvl="4" indent="-355600">
              <a:spcBef>
                <a:spcPts val="400"/>
              </a:spcBef>
              <a:spcAft>
                <a:spcPts val="0"/>
              </a:spcAft>
              <a:buSzPts val="2000"/>
              <a:buChar char="»"/>
              <a:defRPr>
                <a:latin typeface="Arial"/>
                <a:ea typeface="Arial"/>
                <a:cs typeface="Arial"/>
                <a:sym typeface="Arial"/>
              </a:defRPr>
            </a:lvl5pPr>
            <a:lvl6pPr marL="2743200" lvl="5" indent="-355600">
              <a:spcBef>
                <a:spcPts val="400"/>
              </a:spcBef>
              <a:spcAft>
                <a:spcPts val="0"/>
              </a:spcAft>
              <a:buSzPts val="2000"/>
              <a:buChar char="•"/>
              <a:defRPr>
                <a:latin typeface="Arial"/>
                <a:ea typeface="Arial"/>
                <a:cs typeface="Arial"/>
                <a:sym typeface="Arial"/>
              </a:defRPr>
            </a:lvl6pPr>
            <a:lvl7pPr marL="3200400" lvl="6" indent="-355600">
              <a:spcBef>
                <a:spcPts val="400"/>
              </a:spcBef>
              <a:spcAft>
                <a:spcPts val="0"/>
              </a:spcAft>
              <a:buSzPts val="2000"/>
              <a:buChar char="•"/>
              <a:defRPr>
                <a:latin typeface="Arial"/>
                <a:ea typeface="Arial"/>
                <a:cs typeface="Arial"/>
                <a:sym typeface="Arial"/>
              </a:defRPr>
            </a:lvl7pPr>
            <a:lvl8pPr marL="3657600" lvl="7" indent="-355600">
              <a:spcBef>
                <a:spcPts val="400"/>
              </a:spcBef>
              <a:spcAft>
                <a:spcPts val="0"/>
              </a:spcAft>
              <a:buSzPts val="2000"/>
              <a:buChar char="•"/>
              <a:defRPr>
                <a:latin typeface="Arial"/>
                <a:ea typeface="Arial"/>
                <a:cs typeface="Arial"/>
                <a:sym typeface="Arial"/>
              </a:defRPr>
            </a:lvl8pPr>
            <a:lvl9pPr marL="4114800" lvl="8" indent="-355600">
              <a:spcBef>
                <a:spcPts val="400"/>
              </a:spcBef>
              <a:spcAft>
                <a:spcPts val="0"/>
              </a:spcAft>
              <a:buSzPts val="2000"/>
              <a:buChar char="•"/>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p:nvPr/>
        </p:nvSpPr>
        <p:spPr>
          <a:xfrm>
            <a:off x="0" y="0"/>
            <a:ext cx="8241900" cy="10287000"/>
          </a:xfrm>
          <a:prstGeom prst="rect">
            <a:avLst/>
          </a:prstGeom>
          <a:solidFill>
            <a:srgbClr val="106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p:nvPr/>
        </p:nvSpPr>
        <p:spPr>
          <a:xfrm>
            <a:off x="1075495" y="9201150"/>
            <a:ext cx="3754500" cy="637200"/>
          </a:xfrm>
          <a:prstGeom prst="rect">
            <a:avLst/>
          </a:prstGeom>
          <a:noFill/>
          <a:ln>
            <a:noFill/>
          </a:ln>
        </p:spPr>
        <p:txBody>
          <a:bodyPr spcFirstLastPara="1" wrap="square" lIns="0" tIns="0" rIns="0" bIns="0" anchor="t" anchorCtr="0">
            <a:spAutoFit/>
          </a:bodyPr>
          <a:lstStyle/>
          <a:p>
            <a:pPr marL="0" marR="0" lvl="0" indent="0" algn="just" rtl="0">
              <a:lnSpc>
                <a:spcPct val="130000"/>
              </a:lnSpc>
              <a:spcBef>
                <a:spcPts val="0"/>
              </a:spcBef>
              <a:spcAft>
                <a:spcPts val="0"/>
              </a:spcAft>
              <a:buNone/>
            </a:pPr>
            <a:r>
              <a:rPr lang="en-US" sz="1800" b="0" i="0" u="none" strike="noStrike" cap="none">
                <a:solidFill>
                  <a:srgbClr val="FFFFFF"/>
                </a:solidFill>
                <a:latin typeface="Arial"/>
                <a:ea typeface="Arial"/>
                <a:cs typeface="Arial"/>
                <a:sym typeface="Arial"/>
              </a:rPr>
              <a:t>Census Department</a:t>
            </a:r>
            <a:endParaRPr/>
          </a:p>
          <a:p>
            <a:pPr marL="0" marR="0" lvl="0" indent="0" algn="just" rtl="0">
              <a:lnSpc>
                <a:spcPct val="130000"/>
              </a:lnSpc>
              <a:spcBef>
                <a:spcPts val="0"/>
              </a:spcBef>
              <a:spcAft>
                <a:spcPts val="0"/>
              </a:spcAft>
              <a:buNone/>
            </a:pPr>
            <a:r>
              <a:rPr lang="en-US" sz="1800" b="0" i="0" u="none" strike="noStrike" cap="none">
                <a:solidFill>
                  <a:srgbClr val="FFFFFF"/>
                </a:solidFill>
                <a:latin typeface="Arial"/>
                <a:ea typeface="Arial"/>
                <a:cs typeface="Arial"/>
                <a:sym typeface="Arial"/>
              </a:rPr>
              <a:t>National Population Commission</a:t>
            </a:r>
            <a:endParaRPr/>
          </a:p>
        </p:txBody>
      </p:sp>
      <p:sp>
        <p:nvSpPr>
          <p:cNvPr id="30" name="Google Shape;30;p5"/>
          <p:cNvSpPr txBox="1"/>
          <p:nvPr/>
        </p:nvSpPr>
        <p:spPr>
          <a:xfrm>
            <a:off x="9012249" y="1136419"/>
            <a:ext cx="8247000" cy="416700"/>
          </a:xfrm>
          <a:prstGeom prst="rect">
            <a:avLst/>
          </a:prstGeom>
          <a:noFill/>
          <a:ln>
            <a:noFill/>
          </a:ln>
        </p:spPr>
        <p:txBody>
          <a:bodyPr spcFirstLastPara="1" wrap="square" lIns="0" tIns="0" rIns="0" bIns="0" anchor="t" anchorCtr="0">
            <a:spAutoFit/>
          </a:bodyPr>
          <a:lstStyle/>
          <a:p>
            <a:pPr marL="0" marR="0" lvl="0" indent="0" algn="l" rtl="0">
              <a:lnSpc>
                <a:spcPct val="139992"/>
              </a:lnSpc>
              <a:spcBef>
                <a:spcPts val="0"/>
              </a:spcBef>
              <a:spcAft>
                <a:spcPts val="0"/>
              </a:spcAft>
              <a:buNone/>
            </a:pPr>
            <a:r>
              <a:rPr lang="en-US" sz="2708" b="0" i="0" u="none" strike="noStrike" cap="none">
                <a:solidFill>
                  <a:srgbClr val="FFFFFF"/>
                </a:solidFill>
                <a:latin typeface="Arial"/>
                <a:ea typeface="Arial"/>
                <a:cs typeface="Arial"/>
                <a:sym typeface="Arial"/>
              </a:rPr>
              <a:t>Test</a:t>
            </a:r>
            <a:endParaRPr/>
          </a:p>
        </p:txBody>
      </p:sp>
      <p:sp>
        <p:nvSpPr>
          <p:cNvPr id="31" name="Google Shape;31;p5"/>
          <p:cNvSpPr txBox="1">
            <a:spLocks noGrp="1"/>
          </p:cNvSpPr>
          <p:nvPr>
            <p:ph type="title"/>
          </p:nvPr>
        </p:nvSpPr>
        <p:spPr>
          <a:xfrm>
            <a:off x="873425" y="970475"/>
            <a:ext cx="6349800" cy="2454000"/>
          </a:xfrm>
          <a:prstGeom prst="rect">
            <a:avLst/>
          </a:prstGeom>
        </p:spPr>
        <p:txBody>
          <a:bodyPr spcFirstLastPara="1" wrap="square" lIns="91425" tIns="45700" rIns="91425" bIns="45700" anchor="t" anchorCtr="0">
            <a:normAutofit/>
          </a:bodyPr>
          <a:lstStyle>
            <a:lvl1pPr lvl="0">
              <a:spcBef>
                <a:spcPts val="0"/>
              </a:spcBef>
              <a:spcAft>
                <a:spcPts val="0"/>
              </a:spcAft>
              <a:buClr>
                <a:schemeClr val="lt1"/>
              </a:buClr>
              <a:buSzPts val="4900"/>
              <a:buNone/>
              <a:defRPr sz="49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subTitle" idx="1"/>
          </p:nvPr>
        </p:nvSpPr>
        <p:spPr>
          <a:xfrm>
            <a:off x="984325" y="3868025"/>
            <a:ext cx="6321900" cy="5004900"/>
          </a:xfrm>
          <a:prstGeom prst="rect">
            <a:avLst/>
          </a:prstGeom>
        </p:spPr>
        <p:txBody>
          <a:bodyPr spcFirstLastPara="1" wrap="square" lIns="91425" tIns="45700" rIns="91425" bIns="45700" anchor="t" anchorCtr="0">
            <a:normAutofit/>
          </a:bodyPr>
          <a:lstStyle>
            <a:lvl1pPr lvl="0">
              <a:spcBef>
                <a:spcPts val="640"/>
              </a:spcBef>
              <a:spcAft>
                <a:spcPts val="0"/>
              </a:spcAft>
              <a:buClr>
                <a:schemeClr val="lt1"/>
              </a:buClr>
              <a:buSzPts val="3200"/>
              <a:buNone/>
              <a:defRPr>
                <a:solidFill>
                  <a:schemeClr val="lt1"/>
                </a:solidFill>
              </a:defRPr>
            </a:lvl1pPr>
            <a:lvl2pPr lvl="1">
              <a:spcBef>
                <a:spcPts val="560"/>
              </a:spcBef>
              <a:spcAft>
                <a:spcPts val="0"/>
              </a:spcAft>
              <a:buSzPts val="2800"/>
              <a:buNone/>
              <a:defRPr/>
            </a:lvl2pPr>
            <a:lvl3pPr lvl="2">
              <a:spcBef>
                <a:spcPts val="480"/>
              </a:spcBef>
              <a:spcAft>
                <a:spcPts val="0"/>
              </a:spcAft>
              <a:buSzPts val="2400"/>
              <a:buNone/>
              <a:defRPr/>
            </a:lvl3pPr>
            <a:lvl4pPr lvl="3">
              <a:spcBef>
                <a:spcPts val="400"/>
              </a:spcBef>
              <a:spcAft>
                <a:spcPts val="0"/>
              </a:spcAft>
              <a:buSzPts val="20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sp>
        <p:nvSpPr>
          <p:cNvPr id="33" name="Google Shape;33;p5"/>
          <p:cNvSpPr txBox="1">
            <a:spLocks noGrp="1"/>
          </p:cNvSpPr>
          <p:nvPr>
            <p:ph type="body" idx="2"/>
          </p:nvPr>
        </p:nvSpPr>
        <p:spPr>
          <a:xfrm>
            <a:off x="8713150" y="1053650"/>
            <a:ext cx="8845200" cy="8498700"/>
          </a:xfrm>
          <a:prstGeom prst="rect">
            <a:avLst/>
          </a:prstGeom>
        </p:spPr>
        <p:txBody>
          <a:bodyPr spcFirstLastPara="1" wrap="square" lIns="91425" tIns="45700" rIns="91425" bIns="45700" anchor="t" anchorCtr="0">
            <a:normAutofit/>
          </a:bodyPr>
          <a:lstStyle>
            <a:lvl1pPr marL="457200" lvl="0" indent="-444500">
              <a:spcBef>
                <a:spcPts val="640"/>
              </a:spcBef>
              <a:spcAft>
                <a:spcPts val="0"/>
              </a:spcAft>
              <a:buSzPts val="3400"/>
              <a:buChar char="•"/>
              <a:defRPr sz="3400"/>
            </a:lvl1pPr>
            <a:lvl2pPr marL="914400" lvl="1" indent="-419100">
              <a:spcBef>
                <a:spcPts val="560"/>
              </a:spcBef>
              <a:spcAft>
                <a:spcPts val="0"/>
              </a:spcAft>
              <a:buSzPts val="3000"/>
              <a:buChar char="–"/>
              <a:defRPr sz="3000"/>
            </a:lvl2pPr>
            <a:lvl3pPr marL="1371600" lvl="2" indent="-393700">
              <a:spcBef>
                <a:spcPts val="480"/>
              </a:spcBef>
              <a:spcAft>
                <a:spcPts val="0"/>
              </a:spcAft>
              <a:buSzPts val="2600"/>
              <a:buChar char="•"/>
              <a:defRPr sz="2600"/>
            </a:lvl3pPr>
            <a:lvl4pPr marL="1828800" lvl="3" indent="-368300">
              <a:spcBef>
                <a:spcPts val="400"/>
              </a:spcBef>
              <a:spcAft>
                <a:spcPts val="0"/>
              </a:spcAft>
              <a:buSzPts val="2200"/>
              <a:buChar char="–"/>
              <a:defRPr sz="2200"/>
            </a:lvl4pPr>
            <a:lvl5pPr marL="2286000" lvl="4" indent="-368300">
              <a:spcBef>
                <a:spcPts val="400"/>
              </a:spcBef>
              <a:spcAft>
                <a:spcPts val="0"/>
              </a:spcAft>
              <a:buSzPts val="2200"/>
              <a:buChar char="»"/>
              <a:defRPr sz="2200"/>
            </a:lvl5pPr>
            <a:lvl6pPr marL="2743200" lvl="5" indent="-368300">
              <a:spcBef>
                <a:spcPts val="400"/>
              </a:spcBef>
              <a:spcAft>
                <a:spcPts val="0"/>
              </a:spcAft>
              <a:buSzPts val="2200"/>
              <a:buChar char="•"/>
              <a:defRPr sz="2200"/>
            </a:lvl6pPr>
            <a:lvl7pPr marL="3200400" lvl="6" indent="-368300">
              <a:spcBef>
                <a:spcPts val="400"/>
              </a:spcBef>
              <a:spcAft>
                <a:spcPts val="0"/>
              </a:spcAft>
              <a:buSzPts val="2200"/>
              <a:buChar char="•"/>
              <a:defRPr sz="2200"/>
            </a:lvl7pPr>
            <a:lvl8pPr marL="3657600" lvl="7" indent="-368300">
              <a:spcBef>
                <a:spcPts val="400"/>
              </a:spcBef>
              <a:spcAft>
                <a:spcPts val="0"/>
              </a:spcAft>
              <a:buSzPts val="2200"/>
              <a:buChar char="•"/>
              <a:defRPr sz="2200"/>
            </a:lvl8pPr>
            <a:lvl9pPr marL="4114800" lvl="8" indent="-368300">
              <a:spcBef>
                <a:spcPts val="400"/>
              </a:spcBef>
              <a:spcAft>
                <a:spcPts val="0"/>
              </a:spcAft>
              <a:buSzPts val="2200"/>
              <a:buChar char="•"/>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11175" y="1109125"/>
            <a:ext cx="6862500" cy="6044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rgbClr val="FF0000"/>
                </a:solidFill>
              </a:rPr>
              <a:t>Introduction to Demography</a:t>
            </a:r>
            <a:br>
              <a:rPr lang="en-US" sz="6000" i="1" dirty="0">
                <a:solidFill>
                  <a:srgbClr val="FF0000"/>
                </a:solidFill>
              </a:rPr>
            </a:br>
            <a:br>
              <a:rPr lang="en-US" sz="6000" i="1" dirty="0">
                <a:solidFill>
                  <a:srgbClr val="FF0000"/>
                </a:solidFill>
              </a:rPr>
            </a:br>
            <a:br>
              <a:rPr lang="en-US" sz="6000" i="1" dirty="0">
                <a:solidFill>
                  <a:srgbClr val="FF0000"/>
                </a:solidFill>
              </a:rPr>
            </a:br>
            <a:r>
              <a:rPr lang="en-US" sz="3600" i="1" u="sng" dirty="0">
                <a:solidFill>
                  <a:schemeClr val="tx1"/>
                </a:solidFill>
              </a:rPr>
              <a:t>Module 1: About Population</a:t>
            </a:r>
            <a:endParaRPr sz="3600" dirty="0"/>
          </a:p>
        </p:txBody>
      </p:sp>
      <p:sp>
        <p:nvSpPr>
          <p:cNvPr id="39" name="Google Shape;39;p6"/>
          <p:cNvSpPr txBox="1">
            <a:spLocks noGrp="1"/>
          </p:cNvSpPr>
          <p:nvPr>
            <p:ph type="subTitle" idx="1"/>
          </p:nvPr>
        </p:nvSpPr>
        <p:spPr>
          <a:xfrm>
            <a:off x="1111175" y="7625125"/>
            <a:ext cx="6862500" cy="1372500"/>
          </a:xfrm>
          <a:prstGeom prst="rect">
            <a:avLst/>
          </a:prstGeom>
        </p:spPr>
        <p:txBody>
          <a:bodyPr spcFirstLastPara="1" wrap="square" lIns="91425" tIns="45700" rIns="91425" bIns="45700" anchor="t" anchorCtr="0">
            <a:normAutofit fontScale="85000" lnSpcReduction="20000"/>
          </a:bodyPr>
          <a:lstStyle/>
          <a:p>
            <a:pPr marL="0" indent="0" algn="ctr"/>
            <a:r>
              <a:rPr lang="en-US" sz="3200" b="1" dirty="0">
                <a:solidFill>
                  <a:schemeClr val="bg2"/>
                </a:solidFill>
                <a:latin typeface="Gill Sans MT" panose="020B0502020104020203" charset="0"/>
                <a:cs typeface="Gill Sans MT" panose="020B0502020104020203" charset="0"/>
              </a:rPr>
              <a:t>Habib Isah Abdullahi</a:t>
            </a:r>
          </a:p>
          <a:p>
            <a:pPr marL="0" indent="0" algn="ctr"/>
            <a:r>
              <a:rPr lang="en-US" sz="3200" b="1" i="1" dirty="0">
                <a:solidFill>
                  <a:srgbClr val="00B050"/>
                </a:solidFill>
                <a:latin typeface="Gill Sans MT" panose="020B0502020104020203" charset="0"/>
                <a:cs typeface="Gill Sans MT" panose="020B0502020104020203" charset="0"/>
              </a:rPr>
              <a:t>Principal Statistician</a:t>
            </a:r>
          </a:p>
          <a:p>
            <a:pPr marL="0" indent="0" algn="ctr"/>
            <a:r>
              <a:rPr lang="en-US" sz="3200" b="1" i="1" dirty="0">
                <a:solidFill>
                  <a:schemeClr val="accent6">
                    <a:lumMod val="50000"/>
                  </a:schemeClr>
                </a:solidFill>
                <a:latin typeface="Gill Sans MT" panose="020B0502020104020203" charset="0"/>
                <a:cs typeface="Gill Sans MT" panose="020B0502020104020203" charset="0"/>
              </a:rPr>
              <a:t>Census Department</a:t>
            </a:r>
          </a:p>
          <a:p>
            <a:pPr marL="0" lvl="0" indent="0" algn="l" rtl="0">
              <a:spcBef>
                <a:spcPts val="64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635950" y="790250"/>
            <a:ext cx="15637500" cy="8040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dirty="0"/>
              <a:t> </a:t>
            </a:r>
            <a:r>
              <a:rPr lang="en-US" sz="4800" dirty="0"/>
              <a:t>Proportion</a:t>
            </a:r>
            <a:endParaRPr dirty="0"/>
          </a:p>
        </p:txBody>
      </p:sp>
      <p:sp>
        <p:nvSpPr>
          <p:cNvPr id="57" name="Google Shape;57;p9"/>
          <p:cNvSpPr txBox="1">
            <a:spLocks noGrp="1"/>
          </p:cNvSpPr>
          <p:nvPr>
            <p:ph type="body" idx="1"/>
          </p:nvPr>
        </p:nvSpPr>
        <p:spPr>
          <a:xfrm>
            <a:off x="1635950" y="2038000"/>
            <a:ext cx="15637500" cy="6765600"/>
          </a:xfrm>
          <a:prstGeom prst="rect">
            <a:avLst/>
          </a:prstGeom>
        </p:spPr>
        <p:txBody>
          <a:bodyPr spcFirstLastPara="1" wrap="square" lIns="91425" tIns="45700" rIns="91425" bIns="45700" anchor="t" anchorCtr="0">
            <a:normAutofit/>
          </a:bodyPr>
          <a:lstStyle/>
          <a:p>
            <a:pPr marL="127000" indent="0">
              <a:lnSpc>
                <a:spcPct val="250000"/>
              </a:lnSpc>
              <a:buNone/>
            </a:pPr>
            <a:r>
              <a:rPr lang="en-US" sz="4000" dirty="0"/>
              <a:t>This is the relation of a population subgroup to the entire population, </a:t>
            </a:r>
            <a:r>
              <a:rPr lang="en-US" sz="4000" dirty="0" err="1"/>
              <a:t>i.e</a:t>
            </a:r>
            <a:r>
              <a:rPr lang="en-US" sz="4000" dirty="0"/>
              <a:t>, a population subgroup  divided by the entire population. For example, the proportion of Nigeria’s population classified as Urban was 40 percent.</a:t>
            </a:r>
            <a:endParaRPr lang="en-NG" sz="4000" dirty="0"/>
          </a:p>
          <a:p>
            <a:pPr marL="127000" indent="0">
              <a:lnSpc>
                <a:spcPct val="250000"/>
              </a:lnSpc>
              <a:buNone/>
            </a:pPr>
            <a:endParaRPr lang="en-NG" sz="4000" dirty="0"/>
          </a:p>
          <a:p>
            <a:pPr marL="0" lvl="0" indent="0" algn="l" rtl="0">
              <a:lnSpc>
                <a:spcPct val="250000"/>
              </a:lnSpc>
              <a:spcBef>
                <a:spcPts val="640"/>
              </a:spcBef>
              <a:spcAft>
                <a:spcPts val="0"/>
              </a:spcAft>
              <a:buNone/>
            </a:pPr>
            <a:endParaRPr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CCDD-681A-2A26-DFA8-3E7FC0027E6C}"/>
              </a:ext>
            </a:extLst>
          </p:cNvPr>
          <p:cNvSpPr>
            <a:spLocks noGrp="1"/>
          </p:cNvSpPr>
          <p:nvPr>
            <p:ph type="title"/>
          </p:nvPr>
        </p:nvSpPr>
        <p:spPr/>
        <p:txBody>
          <a:bodyPr>
            <a:normAutofit fontScale="90000"/>
          </a:bodyPr>
          <a:lstStyle/>
          <a:p>
            <a:r>
              <a:rPr lang="en-US" dirty="0"/>
              <a:t> Constant</a:t>
            </a:r>
            <a:endParaRPr lang="en-NG" dirty="0"/>
          </a:p>
        </p:txBody>
      </p:sp>
      <p:sp>
        <p:nvSpPr>
          <p:cNvPr id="3" name="Text Placeholder 2">
            <a:extLst>
              <a:ext uri="{FF2B5EF4-FFF2-40B4-BE49-F238E27FC236}">
                <a16:creationId xmlns:a16="http://schemas.microsoft.com/office/drawing/2014/main" id="{F497AFD7-FF8D-6950-C504-622F3D347C7A}"/>
              </a:ext>
            </a:extLst>
          </p:cNvPr>
          <p:cNvSpPr>
            <a:spLocks noGrp="1"/>
          </p:cNvSpPr>
          <p:nvPr>
            <p:ph type="body" idx="1"/>
          </p:nvPr>
        </p:nvSpPr>
        <p:spPr/>
        <p:txBody>
          <a:bodyPr>
            <a:normAutofit/>
          </a:bodyPr>
          <a:lstStyle/>
          <a:p>
            <a:pPr marL="25400" indent="0">
              <a:lnSpc>
                <a:spcPct val="200000"/>
              </a:lnSpc>
              <a:buNone/>
            </a:pPr>
            <a:r>
              <a:rPr lang="en-US" sz="3600" dirty="0"/>
              <a:t>This is an unchanging arbitrary number. For example, 100 or 1,000 or 100,000 by which rates, ratios, or proportions can be multiplied to express these measures in a more understandable fashion </a:t>
            </a:r>
            <a:r>
              <a:rPr lang="en-US" sz="3600" dirty="0" err="1"/>
              <a:t>e.g</a:t>
            </a:r>
            <a:r>
              <a:rPr lang="en-US" sz="3600" dirty="0"/>
              <a:t>,  0.345 live births per person occurred in the FCT in 2021. multiplying this rate by a constant (1,000)  gives the same statistic in terms of 1,000 people. This is a clearer way of expressing the same thing.</a:t>
            </a:r>
            <a:endParaRPr lang="en-NG" sz="3600" dirty="0"/>
          </a:p>
          <a:p>
            <a:pPr marL="25400" indent="0">
              <a:lnSpc>
                <a:spcPct val="200000"/>
              </a:lnSpc>
              <a:buNone/>
            </a:pPr>
            <a:endParaRPr lang="en-NG" sz="3600" dirty="0"/>
          </a:p>
        </p:txBody>
      </p:sp>
    </p:spTree>
    <p:extLst>
      <p:ext uri="{BB962C8B-B14F-4D97-AF65-F5344CB8AC3E}">
        <p14:creationId xmlns:p14="http://schemas.microsoft.com/office/powerpoint/2010/main" val="210276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FA4F-32EC-4B77-770F-8719F7A5FF3C}"/>
              </a:ext>
            </a:extLst>
          </p:cNvPr>
          <p:cNvSpPr>
            <a:spLocks noGrp="1"/>
          </p:cNvSpPr>
          <p:nvPr>
            <p:ph type="title"/>
          </p:nvPr>
        </p:nvSpPr>
        <p:spPr/>
        <p:txBody>
          <a:bodyPr>
            <a:normAutofit fontScale="90000"/>
          </a:bodyPr>
          <a:lstStyle/>
          <a:p>
            <a:r>
              <a:rPr lang="en-US" dirty="0"/>
              <a:t> Cohort Measure</a:t>
            </a:r>
            <a:endParaRPr lang="en-NG" dirty="0"/>
          </a:p>
        </p:txBody>
      </p:sp>
      <p:sp>
        <p:nvSpPr>
          <p:cNvPr id="3" name="Text Placeholder 2">
            <a:extLst>
              <a:ext uri="{FF2B5EF4-FFF2-40B4-BE49-F238E27FC236}">
                <a16:creationId xmlns:a16="http://schemas.microsoft.com/office/drawing/2014/main" id="{A681A918-3A90-DAC9-2753-3D122CC871AD}"/>
              </a:ext>
            </a:extLst>
          </p:cNvPr>
          <p:cNvSpPr>
            <a:spLocks noGrp="1"/>
          </p:cNvSpPr>
          <p:nvPr>
            <p:ph type="body" idx="1"/>
          </p:nvPr>
        </p:nvSpPr>
        <p:spPr/>
        <p:txBody>
          <a:bodyPr>
            <a:normAutofit/>
          </a:bodyPr>
          <a:lstStyle/>
          <a:p>
            <a:pPr marL="25400" indent="0">
              <a:lnSpc>
                <a:spcPct val="200000"/>
              </a:lnSpc>
              <a:buNone/>
            </a:pPr>
            <a:r>
              <a:rPr lang="en-US" sz="4000" b="0" i="0" u="none" strike="noStrike" baseline="0" dirty="0">
                <a:latin typeface="Times-Roman"/>
              </a:rPr>
              <a:t>This is a statistic that measures events occurring to a cohort (a group of people sharing a common demographic experience) who are observed through time. The most commonly used cohort is the birth cohort </a:t>
            </a:r>
            <a:r>
              <a:rPr lang="en-US" sz="4000" b="0" i="0" u="none" strike="noStrike" baseline="0" dirty="0" err="1">
                <a:latin typeface="Times-Roman"/>
              </a:rPr>
              <a:t>i.e</a:t>
            </a:r>
            <a:r>
              <a:rPr lang="en-US" sz="4000" b="0" i="0" u="none" strike="noStrike" baseline="0" dirty="0">
                <a:latin typeface="Times-Roman"/>
              </a:rPr>
              <a:t>, people born in the same year or period. Other kinds of cohorts include marriage cohorts and school class cohorts.</a:t>
            </a:r>
            <a:endParaRPr lang="en-NG" sz="4000" dirty="0"/>
          </a:p>
          <a:p>
            <a:pPr marL="25400" indent="0">
              <a:lnSpc>
                <a:spcPct val="200000"/>
              </a:lnSpc>
              <a:buNone/>
            </a:pPr>
            <a:endParaRPr lang="en-NG" sz="4000" dirty="0"/>
          </a:p>
        </p:txBody>
      </p:sp>
    </p:spTree>
    <p:extLst>
      <p:ext uri="{BB962C8B-B14F-4D97-AF65-F5344CB8AC3E}">
        <p14:creationId xmlns:p14="http://schemas.microsoft.com/office/powerpoint/2010/main" val="28305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C2F4-F39F-86C3-CCBC-5683B45A0031}"/>
              </a:ext>
            </a:extLst>
          </p:cNvPr>
          <p:cNvSpPr>
            <a:spLocks noGrp="1"/>
          </p:cNvSpPr>
          <p:nvPr>
            <p:ph type="title"/>
          </p:nvPr>
        </p:nvSpPr>
        <p:spPr/>
        <p:txBody>
          <a:bodyPr>
            <a:normAutofit fontScale="90000"/>
          </a:bodyPr>
          <a:lstStyle/>
          <a:p>
            <a:r>
              <a:rPr lang="en-US" dirty="0"/>
              <a:t> </a:t>
            </a:r>
            <a:r>
              <a:rPr lang="en-US" sz="4800" dirty="0"/>
              <a:t>Period Measure</a:t>
            </a:r>
            <a:endParaRPr lang="en-NG" dirty="0"/>
          </a:p>
        </p:txBody>
      </p:sp>
      <p:sp>
        <p:nvSpPr>
          <p:cNvPr id="3" name="Text Placeholder 2">
            <a:extLst>
              <a:ext uri="{FF2B5EF4-FFF2-40B4-BE49-F238E27FC236}">
                <a16:creationId xmlns:a16="http://schemas.microsoft.com/office/drawing/2014/main" id="{4931BE74-1E3D-1FD4-B695-4F0AF0E62C8A}"/>
              </a:ext>
            </a:extLst>
          </p:cNvPr>
          <p:cNvSpPr>
            <a:spLocks noGrp="1"/>
          </p:cNvSpPr>
          <p:nvPr>
            <p:ph type="body" idx="1"/>
          </p:nvPr>
        </p:nvSpPr>
        <p:spPr/>
        <p:txBody>
          <a:bodyPr>
            <a:normAutofit/>
          </a:bodyPr>
          <a:lstStyle/>
          <a:p>
            <a:pPr marL="25400" indent="0">
              <a:lnSpc>
                <a:spcPct val="250000"/>
              </a:lnSpc>
              <a:buNone/>
            </a:pPr>
            <a:r>
              <a:rPr lang="en-US" sz="4000" dirty="0">
                <a:latin typeface="Times-Roman"/>
              </a:rPr>
              <a:t>This is a </a:t>
            </a:r>
            <a:r>
              <a:rPr lang="en-US" sz="4000" b="0" i="0" u="none" strike="noStrike" baseline="0" dirty="0">
                <a:latin typeface="Times-Roman"/>
              </a:rPr>
              <a:t> statistic that measures events occurring to all or part of a population during one period of time; this measure “takes a snapshot” of a population, in effect. For example, the death rate of the entire Nigerian population in 1997 was 7 per 1,000.</a:t>
            </a:r>
            <a:endParaRPr lang="en-NG" sz="4000" dirty="0"/>
          </a:p>
          <a:p>
            <a:pPr marL="25400" indent="0">
              <a:lnSpc>
                <a:spcPct val="250000"/>
              </a:lnSpc>
              <a:buNone/>
            </a:pPr>
            <a:endParaRPr lang="en-NG" sz="4000" dirty="0"/>
          </a:p>
        </p:txBody>
      </p:sp>
    </p:spTree>
    <p:extLst>
      <p:ext uri="{BB962C8B-B14F-4D97-AF65-F5344CB8AC3E}">
        <p14:creationId xmlns:p14="http://schemas.microsoft.com/office/powerpoint/2010/main" val="342051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73425" y="970475"/>
            <a:ext cx="6349800" cy="2454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endParaRPr dirty="0"/>
          </a:p>
        </p:txBody>
      </p:sp>
      <p:sp>
        <p:nvSpPr>
          <p:cNvPr id="63" name="Google Shape;63;p10"/>
          <p:cNvSpPr txBox="1">
            <a:spLocks noGrp="1"/>
          </p:cNvSpPr>
          <p:nvPr>
            <p:ph type="body" idx="2"/>
          </p:nvPr>
        </p:nvSpPr>
        <p:spPr>
          <a:xfrm>
            <a:off x="8713150" y="4688732"/>
            <a:ext cx="8845200" cy="4863618"/>
          </a:xfrm>
          <a:prstGeom prst="rect">
            <a:avLst/>
          </a:prstGeom>
        </p:spPr>
        <p:txBody>
          <a:bodyPr spcFirstLastPara="1" wrap="square" lIns="91425" tIns="45700" rIns="91425" bIns="45700" anchor="t" anchorCtr="0">
            <a:normAutofit/>
          </a:bodyPr>
          <a:lstStyle/>
          <a:p>
            <a:pPr marL="0" lvl="0" indent="0" algn="ctr" rtl="0">
              <a:spcBef>
                <a:spcPts val="640"/>
              </a:spcBef>
              <a:spcAft>
                <a:spcPts val="0"/>
              </a:spcAft>
              <a:buNone/>
            </a:pPr>
            <a:r>
              <a:rPr lang="en-US" sz="9600" dirty="0">
                <a:latin typeface="Baskerville Old Face" panose="02020602080505020303" pitchFamily="18" charset="0"/>
              </a:rPr>
              <a:t>Thanks</a:t>
            </a:r>
            <a:endParaRPr sz="9600" dirty="0">
              <a:latin typeface="Baskerville Old Face" panose="02020602080505020303" pitchFamily="18" charset="0"/>
            </a:endParaRPr>
          </a:p>
        </p:txBody>
      </p:sp>
      <p:sp>
        <p:nvSpPr>
          <p:cNvPr id="64" name="Google Shape;64;p10"/>
          <p:cNvSpPr txBox="1">
            <a:spLocks noGrp="1"/>
          </p:cNvSpPr>
          <p:nvPr>
            <p:ph type="subTitle" idx="1"/>
          </p:nvPr>
        </p:nvSpPr>
        <p:spPr>
          <a:xfrm>
            <a:off x="984325" y="3868025"/>
            <a:ext cx="6321900" cy="5004900"/>
          </a:xfrm>
          <a:prstGeom prst="rect">
            <a:avLst/>
          </a:prstGeom>
        </p:spPr>
        <p:txBody>
          <a:bodyPr spcFirstLastPara="1" wrap="square" lIns="91425" tIns="45700" rIns="91425" bIns="45700" anchor="t" anchorCtr="0">
            <a:normAutofit/>
          </a:bodyPr>
          <a:lstStyle/>
          <a:p>
            <a:pPr marL="0" lvl="0" indent="0" algn="l" rtl="0">
              <a:spcBef>
                <a:spcPts val="64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635950" y="790250"/>
            <a:ext cx="15637500" cy="8040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i="1" dirty="0"/>
              <a:t>Contents</a:t>
            </a:r>
            <a:endParaRPr dirty="0"/>
          </a:p>
        </p:txBody>
      </p:sp>
      <p:sp>
        <p:nvSpPr>
          <p:cNvPr id="45" name="Google Shape;45;p7"/>
          <p:cNvSpPr txBox="1">
            <a:spLocks noGrp="1"/>
          </p:cNvSpPr>
          <p:nvPr>
            <p:ph type="body" idx="1"/>
          </p:nvPr>
        </p:nvSpPr>
        <p:spPr>
          <a:xfrm>
            <a:off x="1635950" y="2038000"/>
            <a:ext cx="15637500" cy="6765600"/>
          </a:xfrm>
          <a:prstGeom prst="rect">
            <a:avLst/>
          </a:prstGeom>
        </p:spPr>
        <p:txBody>
          <a:bodyPr spcFirstLastPara="1" wrap="square" lIns="91425" tIns="45700" rIns="91425" bIns="45700" anchor="t" anchorCtr="0">
            <a:normAutofit/>
          </a:bodyPr>
          <a:lstStyle/>
          <a:p>
            <a:pPr algn="l"/>
            <a:r>
              <a:rPr lang="en-US" sz="3200" dirty="0">
                <a:latin typeface="Times-Roman"/>
              </a:rPr>
              <a:t>Demography Defined</a:t>
            </a:r>
          </a:p>
          <a:p>
            <a:pPr algn="l"/>
            <a:r>
              <a:rPr lang="en-US" sz="3200" dirty="0">
                <a:latin typeface="Times-Roman"/>
              </a:rPr>
              <a:t>About Population</a:t>
            </a:r>
          </a:p>
          <a:p>
            <a:pPr algn="l"/>
            <a:r>
              <a:rPr lang="en-US" sz="3200" dirty="0">
                <a:latin typeface="Times-Roman"/>
              </a:rPr>
              <a:t>The Tools of Demography</a:t>
            </a:r>
          </a:p>
          <a:p>
            <a:pPr marL="127000" indent="0" algn="l">
              <a:buNone/>
            </a:pPr>
            <a:r>
              <a:rPr lang="en-US" sz="3200" dirty="0">
                <a:latin typeface="Times-Roman"/>
              </a:rPr>
              <a:t>            - Count</a:t>
            </a:r>
          </a:p>
          <a:p>
            <a:pPr marL="127000" indent="0" algn="l">
              <a:buNone/>
            </a:pPr>
            <a:r>
              <a:rPr lang="en-US" sz="3200" dirty="0">
                <a:latin typeface="Times-Roman"/>
              </a:rPr>
              <a:t>            - Rate</a:t>
            </a:r>
          </a:p>
          <a:p>
            <a:pPr marL="127000" indent="0" algn="l">
              <a:buNone/>
            </a:pPr>
            <a:r>
              <a:rPr lang="en-US" sz="3200" dirty="0">
                <a:latin typeface="Times-Roman"/>
              </a:rPr>
              <a:t>            - Ratio</a:t>
            </a:r>
          </a:p>
          <a:p>
            <a:pPr marL="127000" indent="0" algn="l">
              <a:buNone/>
            </a:pPr>
            <a:r>
              <a:rPr lang="en-US" sz="3200" dirty="0">
                <a:latin typeface="Times-Roman"/>
              </a:rPr>
              <a:t>            - Proportion</a:t>
            </a:r>
          </a:p>
          <a:p>
            <a:pPr marL="127000" indent="0" algn="l">
              <a:buNone/>
            </a:pPr>
            <a:r>
              <a:rPr lang="en-US" sz="3200" dirty="0">
                <a:latin typeface="Times-Roman"/>
              </a:rPr>
              <a:t>            - Constant</a:t>
            </a:r>
          </a:p>
          <a:p>
            <a:pPr marL="127000" indent="0" algn="l">
              <a:buNone/>
            </a:pPr>
            <a:r>
              <a:rPr lang="en-US" sz="3200" dirty="0">
                <a:latin typeface="Times-Roman"/>
              </a:rPr>
              <a:t>            - Cohort Measure</a:t>
            </a:r>
          </a:p>
          <a:p>
            <a:pPr marL="127000" indent="0" algn="l">
              <a:buNone/>
            </a:pPr>
            <a:r>
              <a:rPr lang="en-US" sz="3200" dirty="0">
                <a:latin typeface="Times-Roman"/>
              </a:rPr>
              <a:t>            - Period Measure</a:t>
            </a:r>
          </a:p>
          <a:p>
            <a:pPr marL="0" lvl="0" indent="0" algn="l" rtl="0">
              <a:spcBef>
                <a:spcPts val="64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35950" y="790250"/>
            <a:ext cx="15637500" cy="8040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4800" dirty="0">
                <a:solidFill>
                  <a:srgbClr val="00B050"/>
                </a:solidFill>
                <a:latin typeface="+mj-lt"/>
              </a:rPr>
              <a:t> </a:t>
            </a:r>
            <a:r>
              <a:rPr lang="en-US" sz="4800" dirty="0"/>
              <a:t>Demography defined</a:t>
            </a:r>
            <a:endParaRPr dirty="0"/>
          </a:p>
        </p:txBody>
      </p:sp>
      <p:sp>
        <p:nvSpPr>
          <p:cNvPr id="51" name="Google Shape;51;p8"/>
          <p:cNvSpPr txBox="1">
            <a:spLocks noGrp="1"/>
          </p:cNvSpPr>
          <p:nvPr>
            <p:ph type="body" idx="1"/>
          </p:nvPr>
        </p:nvSpPr>
        <p:spPr>
          <a:xfrm>
            <a:off x="1635950" y="2038000"/>
            <a:ext cx="15637500" cy="6765600"/>
          </a:xfrm>
          <a:prstGeom prst="rect">
            <a:avLst/>
          </a:prstGeom>
        </p:spPr>
        <p:txBody>
          <a:bodyPr spcFirstLastPara="1" wrap="square" lIns="91425" tIns="45700" rIns="91425" bIns="45700" anchor="t" anchorCtr="0">
            <a:normAutofit/>
          </a:bodyPr>
          <a:lstStyle/>
          <a:p>
            <a:pPr marL="127000" indent="0">
              <a:buNone/>
            </a:pPr>
            <a:r>
              <a:rPr lang="en-US" sz="3200" dirty="0">
                <a:latin typeface="Times-Roman"/>
              </a:rPr>
              <a:t>Demography is the scientific study of population. Demographers seek to know the levels and trends in population size and its components. They search for explanations of demographic change and their implications for societies. They use censuses, birth and death records, surveys, visa records, even motor vehicle and school registrations. They shape these data into manageable forms such as simple counts, rates, or ratios.</a:t>
            </a:r>
          </a:p>
          <a:p>
            <a:pPr marL="127000" indent="0">
              <a:buNone/>
            </a:pPr>
            <a:r>
              <a:rPr lang="en-US" sz="3200" dirty="0">
                <a:latin typeface="Times-Roman"/>
              </a:rPr>
              <a:t>Most of the principal measures used in demography are defined on the following pages, together with recent examples of their use.</a:t>
            </a:r>
            <a:endParaRPr lang="en-US" sz="3200" dirty="0"/>
          </a:p>
          <a:p>
            <a:pPr marL="0" lvl="0" indent="0" algn="l" rtl="0">
              <a:spcBef>
                <a:spcPts val="64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4E74-1EF6-F353-CF0C-8AF3D5F2C8C7}"/>
              </a:ext>
            </a:extLst>
          </p:cNvPr>
          <p:cNvSpPr>
            <a:spLocks noGrp="1"/>
          </p:cNvSpPr>
          <p:nvPr>
            <p:ph type="title"/>
          </p:nvPr>
        </p:nvSpPr>
        <p:spPr/>
        <p:txBody>
          <a:bodyPr>
            <a:normAutofit fontScale="90000"/>
          </a:bodyPr>
          <a:lstStyle/>
          <a:p>
            <a:r>
              <a:rPr lang="en-US" i="1" dirty="0"/>
              <a:t> About Population</a:t>
            </a:r>
            <a:br>
              <a:rPr lang="en-US" i="1" dirty="0"/>
            </a:br>
            <a:endParaRPr lang="en-NG" dirty="0"/>
          </a:p>
        </p:txBody>
      </p:sp>
      <p:sp>
        <p:nvSpPr>
          <p:cNvPr id="3" name="Text Placeholder 2">
            <a:extLst>
              <a:ext uri="{FF2B5EF4-FFF2-40B4-BE49-F238E27FC236}">
                <a16:creationId xmlns:a16="http://schemas.microsoft.com/office/drawing/2014/main" id="{AE7B370A-8625-5B75-1B12-F5C0D47DAC06}"/>
              </a:ext>
            </a:extLst>
          </p:cNvPr>
          <p:cNvSpPr>
            <a:spLocks noGrp="1"/>
          </p:cNvSpPr>
          <p:nvPr>
            <p:ph type="body" idx="1"/>
          </p:nvPr>
        </p:nvSpPr>
        <p:spPr/>
        <p:txBody>
          <a:bodyPr/>
          <a:lstStyle/>
          <a:p>
            <a:pPr marL="127000" indent="0">
              <a:buNone/>
            </a:pPr>
            <a:r>
              <a:rPr lang="en-US" sz="3200" dirty="0">
                <a:latin typeface="Times-Roman"/>
              </a:rPr>
              <a:t>Everyone is a member of a population, and population factors have an impact on many facets of life—from where we live to the prices we pay for goods and services. The need for health care preoccupies the political leaders of the industrialized countries whose populations are “aging,” while the need for classrooms, employment opportunities, and housing preoccupies the leaders of countries that are still growing rapidly.</a:t>
            </a:r>
          </a:p>
          <a:p>
            <a:pPr marL="127000" indent="0">
              <a:buNone/>
            </a:pPr>
            <a:r>
              <a:rPr lang="en-US" sz="3200" dirty="0">
                <a:latin typeface="Times-Roman"/>
              </a:rPr>
              <a:t>Population conditions influence history. Likewise, historical events can significantly affect populations. Wars can decimate a generation of men, as happened in the 20th century in the Soviet Union, France, Iraq, and several other countries. The discovery of new medicines often leads to increases in life expectancy, and different causes of death become more prominent. </a:t>
            </a:r>
            <a:endParaRPr lang="en-US" dirty="0"/>
          </a:p>
          <a:p>
            <a:pPr marL="25400" indent="0">
              <a:buNone/>
            </a:pPr>
            <a:endParaRPr lang="en-NG" dirty="0"/>
          </a:p>
        </p:txBody>
      </p:sp>
    </p:spTree>
    <p:extLst>
      <p:ext uri="{BB962C8B-B14F-4D97-AF65-F5344CB8AC3E}">
        <p14:creationId xmlns:p14="http://schemas.microsoft.com/office/powerpoint/2010/main" val="230311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7869-641E-5E98-F8CE-F98005F5F9E6}"/>
              </a:ext>
            </a:extLst>
          </p:cNvPr>
          <p:cNvSpPr>
            <a:spLocks noGrp="1"/>
          </p:cNvSpPr>
          <p:nvPr>
            <p:ph type="title"/>
          </p:nvPr>
        </p:nvSpPr>
        <p:spPr/>
        <p:txBody>
          <a:bodyPr>
            <a:normAutofit fontScale="90000"/>
          </a:bodyPr>
          <a:lstStyle/>
          <a:p>
            <a:r>
              <a:rPr lang="en-US" i="1" dirty="0"/>
              <a:t> About Population cont’d</a:t>
            </a:r>
            <a:br>
              <a:rPr lang="en-US" i="1" dirty="0"/>
            </a:br>
            <a:endParaRPr lang="en-NG" dirty="0"/>
          </a:p>
        </p:txBody>
      </p:sp>
      <p:sp>
        <p:nvSpPr>
          <p:cNvPr id="3" name="Text Placeholder 2">
            <a:extLst>
              <a:ext uri="{FF2B5EF4-FFF2-40B4-BE49-F238E27FC236}">
                <a16:creationId xmlns:a16="http://schemas.microsoft.com/office/drawing/2014/main" id="{06A1D4CD-893C-CFD5-3C39-C1A44D08C804}"/>
              </a:ext>
            </a:extLst>
          </p:cNvPr>
          <p:cNvSpPr>
            <a:spLocks noGrp="1"/>
          </p:cNvSpPr>
          <p:nvPr>
            <p:ph type="body" idx="1"/>
          </p:nvPr>
        </p:nvSpPr>
        <p:spPr/>
        <p:txBody>
          <a:bodyPr/>
          <a:lstStyle/>
          <a:p>
            <a:pPr marL="127000" indent="0">
              <a:buNone/>
            </a:pPr>
            <a:r>
              <a:rPr lang="en-US" sz="3200" dirty="0">
                <a:latin typeface="Times-Roman"/>
              </a:rPr>
              <a:t>Alternatively, population change may sound a warning of other important changes. Environmental contamination may be detected first by increased reports of illness and rising mortality rates in certain geographic areas. In all these ways and more, population is news.</a:t>
            </a:r>
          </a:p>
          <a:p>
            <a:pPr marL="127000" indent="0">
              <a:buNone/>
            </a:pPr>
            <a:r>
              <a:rPr lang="en-US" sz="3200" dirty="0">
                <a:latin typeface="Times-Roman"/>
              </a:rPr>
              <a:t>Population information is best communicated in terms of numbers and rates. It is not enough to know that life expectancy is increasing. How many years are being added? Over what time period has the change occurred? Which people are affected? What proportion of the population do they represent? Such information is more meaningful when it provides an indication of the magnitude and distribution of the phenomenon,</a:t>
            </a:r>
          </a:p>
          <a:p>
            <a:pPr marL="127000" indent="0">
              <a:buNone/>
            </a:pPr>
            <a:r>
              <a:rPr lang="en-US" sz="3200" dirty="0">
                <a:latin typeface="Times-Roman"/>
              </a:rPr>
              <a:t>as well as the trend. To be useful, data must be expressed clearly as well as accurately. Birth rates are often confused with growth rates; declining growth rates are sometimes mistakenly equated with declining population size.</a:t>
            </a:r>
          </a:p>
          <a:p>
            <a:pPr marL="25400" indent="0">
              <a:buNone/>
            </a:pPr>
            <a:endParaRPr lang="en-NG" dirty="0"/>
          </a:p>
        </p:txBody>
      </p:sp>
    </p:spTree>
    <p:extLst>
      <p:ext uri="{BB962C8B-B14F-4D97-AF65-F5344CB8AC3E}">
        <p14:creationId xmlns:p14="http://schemas.microsoft.com/office/powerpoint/2010/main" val="79112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28D3-7A45-5ABB-0832-92901C429DB5}"/>
              </a:ext>
            </a:extLst>
          </p:cNvPr>
          <p:cNvSpPr>
            <a:spLocks noGrp="1"/>
          </p:cNvSpPr>
          <p:nvPr>
            <p:ph type="title"/>
          </p:nvPr>
        </p:nvSpPr>
        <p:spPr/>
        <p:txBody>
          <a:bodyPr>
            <a:normAutofit fontScale="90000"/>
          </a:bodyPr>
          <a:lstStyle/>
          <a:p>
            <a:r>
              <a:rPr lang="en-US" dirty="0"/>
              <a:t>*</a:t>
            </a:r>
            <a:endParaRPr lang="en-NG" dirty="0"/>
          </a:p>
        </p:txBody>
      </p:sp>
      <p:sp>
        <p:nvSpPr>
          <p:cNvPr id="3" name="Text Placeholder 2">
            <a:extLst>
              <a:ext uri="{FF2B5EF4-FFF2-40B4-BE49-F238E27FC236}">
                <a16:creationId xmlns:a16="http://schemas.microsoft.com/office/drawing/2014/main" id="{C862D445-D79F-1F3F-D5AB-65053C3EEDE5}"/>
              </a:ext>
            </a:extLst>
          </p:cNvPr>
          <p:cNvSpPr>
            <a:spLocks noGrp="1"/>
          </p:cNvSpPr>
          <p:nvPr>
            <p:ph type="body" idx="1"/>
          </p:nvPr>
        </p:nvSpPr>
        <p:spPr>
          <a:xfrm>
            <a:off x="1635950" y="4345020"/>
            <a:ext cx="15637500" cy="4458579"/>
          </a:xfrm>
        </p:spPr>
        <p:txBody>
          <a:bodyPr>
            <a:normAutofit/>
          </a:bodyPr>
          <a:lstStyle/>
          <a:p>
            <a:pPr marL="25400" indent="0" algn="ctr">
              <a:buNone/>
            </a:pPr>
            <a:r>
              <a:rPr lang="en-US" sz="4400" b="1" dirty="0">
                <a:solidFill>
                  <a:srgbClr val="FF0000"/>
                </a:solidFill>
              </a:rPr>
              <a:t> The Tools of Demography 1</a:t>
            </a:r>
            <a:endParaRPr lang="en-NG" sz="4400" b="1" dirty="0"/>
          </a:p>
        </p:txBody>
      </p:sp>
    </p:spTree>
    <p:extLst>
      <p:ext uri="{BB962C8B-B14F-4D97-AF65-F5344CB8AC3E}">
        <p14:creationId xmlns:p14="http://schemas.microsoft.com/office/powerpoint/2010/main" val="99553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BEC-A4AC-90BF-FDC8-D432A89CBDB1}"/>
              </a:ext>
            </a:extLst>
          </p:cNvPr>
          <p:cNvSpPr>
            <a:spLocks noGrp="1"/>
          </p:cNvSpPr>
          <p:nvPr>
            <p:ph type="title"/>
          </p:nvPr>
        </p:nvSpPr>
        <p:spPr/>
        <p:txBody>
          <a:bodyPr>
            <a:normAutofit fontScale="90000"/>
          </a:bodyPr>
          <a:lstStyle/>
          <a:p>
            <a:r>
              <a:rPr lang="en-US" dirty="0"/>
              <a:t> Count</a:t>
            </a:r>
            <a:endParaRPr lang="en-NG" dirty="0"/>
          </a:p>
        </p:txBody>
      </p:sp>
      <p:sp>
        <p:nvSpPr>
          <p:cNvPr id="3" name="Text Placeholder 2">
            <a:extLst>
              <a:ext uri="{FF2B5EF4-FFF2-40B4-BE49-F238E27FC236}">
                <a16:creationId xmlns:a16="http://schemas.microsoft.com/office/drawing/2014/main" id="{5DD82DFD-5451-1943-A92C-EDB7FA9D5C4C}"/>
              </a:ext>
            </a:extLst>
          </p:cNvPr>
          <p:cNvSpPr>
            <a:spLocks noGrp="1"/>
          </p:cNvSpPr>
          <p:nvPr>
            <p:ph type="body" idx="1"/>
          </p:nvPr>
        </p:nvSpPr>
        <p:spPr/>
        <p:txBody>
          <a:bodyPr/>
          <a:lstStyle/>
          <a:p>
            <a:pPr marL="25400" indent="0">
              <a:lnSpc>
                <a:spcPct val="200000"/>
              </a:lnSpc>
              <a:buNone/>
            </a:pPr>
            <a:r>
              <a:rPr lang="en-US" sz="4000" dirty="0"/>
              <a:t>This is the absolute number of a Population or any Demographic event occurring in a specified time period. The raw quantities of demographic events are the basis of all other statistical refinements and analyses. For example, 345,234 live births occurred in the FCT in 2021 is a count.</a:t>
            </a:r>
            <a:endParaRPr lang="en-NG" sz="4000" dirty="0"/>
          </a:p>
          <a:p>
            <a:pPr marL="25400" indent="0">
              <a:buNone/>
            </a:pPr>
            <a:endParaRPr lang="en-NG" dirty="0"/>
          </a:p>
        </p:txBody>
      </p:sp>
    </p:spTree>
    <p:extLst>
      <p:ext uri="{BB962C8B-B14F-4D97-AF65-F5344CB8AC3E}">
        <p14:creationId xmlns:p14="http://schemas.microsoft.com/office/powerpoint/2010/main" val="205907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24F8-88B1-2F1D-39A9-BE86A289F39D}"/>
              </a:ext>
            </a:extLst>
          </p:cNvPr>
          <p:cNvSpPr>
            <a:spLocks noGrp="1"/>
          </p:cNvSpPr>
          <p:nvPr>
            <p:ph type="title"/>
          </p:nvPr>
        </p:nvSpPr>
        <p:spPr/>
        <p:txBody>
          <a:bodyPr>
            <a:normAutofit fontScale="90000"/>
          </a:bodyPr>
          <a:lstStyle/>
          <a:p>
            <a:r>
              <a:rPr lang="en-US" dirty="0"/>
              <a:t> Rate</a:t>
            </a:r>
            <a:endParaRPr lang="en-NG" dirty="0"/>
          </a:p>
        </p:txBody>
      </p:sp>
      <p:sp>
        <p:nvSpPr>
          <p:cNvPr id="3" name="Text Placeholder 2">
            <a:extLst>
              <a:ext uri="{FF2B5EF4-FFF2-40B4-BE49-F238E27FC236}">
                <a16:creationId xmlns:a16="http://schemas.microsoft.com/office/drawing/2014/main" id="{3401AE62-D86C-E7B2-A250-BD38295B75FF}"/>
              </a:ext>
            </a:extLst>
          </p:cNvPr>
          <p:cNvSpPr>
            <a:spLocks noGrp="1"/>
          </p:cNvSpPr>
          <p:nvPr>
            <p:ph type="body" idx="1"/>
          </p:nvPr>
        </p:nvSpPr>
        <p:spPr/>
        <p:txBody>
          <a:bodyPr/>
          <a:lstStyle/>
          <a:p>
            <a:pPr marL="127000" indent="0">
              <a:buNone/>
            </a:pPr>
            <a:r>
              <a:rPr lang="en-US" sz="3200" dirty="0"/>
              <a:t>This is the frequency (how often) of demographic events in a population during a specified time period (usually a year) divided by the population “at risk” of the event occurring during that time period. Thus, rate tells us how common it is for a given event to occur. For example 345  live births  per 1,000 population occurred in the FCT in 2021.  </a:t>
            </a:r>
          </a:p>
          <a:p>
            <a:pPr marL="127000" indent="0">
              <a:buNone/>
            </a:pPr>
            <a:r>
              <a:rPr lang="en-US" sz="3200" dirty="0"/>
              <a:t>Note that most rates are expressed per 1,000 population.</a:t>
            </a:r>
          </a:p>
          <a:p>
            <a:pPr marL="127000" indent="0">
              <a:buNone/>
            </a:pPr>
            <a:r>
              <a:rPr lang="en-US" sz="3200" dirty="0"/>
              <a:t>Crude rates are rates computed for an entire population.</a:t>
            </a:r>
          </a:p>
          <a:p>
            <a:pPr marL="127000" indent="0">
              <a:buNone/>
            </a:pPr>
            <a:r>
              <a:rPr lang="en-US" sz="3200" dirty="0"/>
              <a:t>Specific rates are computed for a subgroup, usually the population more nearly approximating the population “at risk” of the event. For example,  the general fertility rate is the number of births per 1,000 women aged 15-49. thus, rates can be age-specific, sex-specific, race=specific, occupation-specific, etc. in practice, however, some measures that are referred to as rates would be more accurately termed ratios.</a:t>
            </a:r>
            <a:endParaRPr lang="en-NG" sz="3200" dirty="0"/>
          </a:p>
          <a:p>
            <a:pPr marL="25400" indent="0">
              <a:buNone/>
            </a:pPr>
            <a:endParaRPr lang="en-NG" dirty="0"/>
          </a:p>
        </p:txBody>
      </p:sp>
    </p:spTree>
    <p:extLst>
      <p:ext uri="{BB962C8B-B14F-4D97-AF65-F5344CB8AC3E}">
        <p14:creationId xmlns:p14="http://schemas.microsoft.com/office/powerpoint/2010/main" val="221738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9E0E-2CE8-CE0E-D91D-F7B00E7B9186}"/>
              </a:ext>
            </a:extLst>
          </p:cNvPr>
          <p:cNvSpPr>
            <a:spLocks noGrp="1"/>
          </p:cNvSpPr>
          <p:nvPr>
            <p:ph type="title"/>
          </p:nvPr>
        </p:nvSpPr>
        <p:spPr/>
        <p:txBody>
          <a:bodyPr>
            <a:normAutofit fontScale="90000"/>
          </a:bodyPr>
          <a:lstStyle/>
          <a:p>
            <a:r>
              <a:rPr lang="en-US" dirty="0"/>
              <a:t> </a:t>
            </a:r>
            <a:r>
              <a:rPr lang="en-US" sz="4800" dirty="0"/>
              <a:t>Ratio</a:t>
            </a:r>
            <a:endParaRPr lang="en-NG" dirty="0"/>
          </a:p>
        </p:txBody>
      </p:sp>
      <p:sp>
        <p:nvSpPr>
          <p:cNvPr id="3" name="Text Placeholder 2">
            <a:extLst>
              <a:ext uri="{FF2B5EF4-FFF2-40B4-BE49-F238E27FC236}">
                <a16:creationId xmlns:a16="http://schemas.microsoft.com/office/drawing/2014/main" id="{C7A94A05-5863-9540-234F-DA2789753F64}"/>
              </a:ext>
            </a:extLst>
          </p:cNvPr>
          <p:cNvSpPr>
            <a:spLocks noGrp="1"/>
          </p:cNvSpPr>
          <p:nvPr>
            <p:ph type="body" idx="1"/>
          </p:nvPr>
        </p:nvSpPr>
        <p:spPr/>
        <p:txBody>
          <a:bodyPr>
            <a:noAutofit/>
          </a:bodyPr>
          <a:lstStyle/>
          <a:p>
            <a:pPr marL="25400" indent="0">
              <a:lnSpc>
                <a:spcPct val="250000"/>
              </a:lnSpc>
              <a:buNone/>
            </a:pPr>
            <a:r>
              <a:rPr lang="en-US" sz="4400" dirty="0"/>
              <a:t>This is the relation of a population subgroup to the entire population, </a:t>
            </a:r>
            <a:r>
              <a:rPr lang="en-US" sz="4400" dirty="0" err="1"/>
              <a:t>i.e</a:t>
            </a:r>
            <a:r>
              <a:rPr lang="en-US" sz="4400" dirty="0"/>
              <a:t>, one subgroup divided by another. For example the sex ratio for Nigeria in 2006 was 106 males per 100 females.</a:t>
            </a:r>
          </a:p>
          <a:p>
            <a:pPr marL="25400" indent="0">
              <a:lnSpc>
                <a:spcPct val="250000"/>
              </a:lnSpc>
              <a:buNone/>
            </a:pPr>
            <a:endParaRPr lang="en-NG" sz="4400" dirty="0"/>
          </a:p>
        </p:txBody>
      </p:sp>
    </p:spTree>
    <p:extLst>
      <p:ext uri="{BB962C8B-B14F-4D97-AF65-F5344CB8AC3E}">
        <p14:creationId xmlns:p14="http://schemas.microsoft.com/office/powerpoint/2010/main" val="12371670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Custom</PresentationFormat>
  <Paragraphs>45</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Times-Roman</vt:lpstr>
      <vt:lpstr>Arial</vt:lpstr>
      <vt:lpstr>Baskerville Old Face</vt:lpstr>
      <vt:lpstr>Calibri</vt:lpstr>
      <vt:lpstr>Gill Sans MT</vt:lpstr>
      <vt:lpstr>Office Theme</vt:lpstr>
      <vt:lpstr>Introduction to Demography   Module 1: About Population</vt:lpstr>
      <vt:lpstr>Contents</vt:lpstr>
      <vt:lpstr> Demography defined</vt:lpstr>
      <vt:lpstr> About Population </vt:lpstr>
      <vt:lpstr> About Population cont’d </vt:lpstr>
      <vt:lpstr>*</vt:lpstr>
      <vt:lpstr> Count</vt:lpstr>
      <vt:lpstr> Rate</vt:lpstr>
      <vt:lpstr> Ratio</vt:lpstr>
      <vt:lpstr> Proportion</vt:lpstr>
      <vt:lpstr> Constant</vt:lpstr>
      <vt:lpstr> Cohort Measure</vt:lpstr>
      <vt:lpstr> Period Measure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Demography   Module 1: About Population</dc:title>
  <dc:creator>Habib Abdullahi</dc:creator>
  <cp:lastModifiedBy>Office</cp:lastModifiedBy>
  <cp:revision>1</cp:revision>
  <dcterms:modified xsi:type="dcterms:W3CDTF">2024-01-22T14:15:35Z</dcterms:modified>
</cp:coreProperties>
</file>