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1" r:id="rId5"/>
    <p:sldId id="259" r:id="rId6"/>
    <p:sldId id="262" r:id="rId7"/>
    <p:sldId id="260" r:id="rId8"/>
    <p:sldId id="263" r:id="rId9"/>
    <p:sldId id="264" r:id="rId10"/>
    <p:sldId id="265" r:id="rId11"/>
    <p:sldId id="266" r:id="rId12"/>
    <p:sldId id="267" r:id="rId13"/>
    <p:sldId id="268" r:id="rId14"/>
    <p:sldId id="269" r:id="rId15"/>
    <p:sldId id="270" r:id="rId16"/>
    <p:sldId id="271" r:id="rId17"/>
    <p:sldId id="276" r:id="rId18"/>
    <p:sldId id="277"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varScale="1">
        <p:scale>
          <a:sx n="85" d="100"/>
          <a:sy n="85" d="100"/>
        </p:scale>
        <p:origin x="595" y="43"/>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3B25CDE4-ABA7-4B44-918A-572A9672A1AE}" type="datetimeFigureOut">
              <a:rPr lang="en-MY" smtClean="0"/>
              <a:t>20/6/2018</a:t>
            </a:fld>
            <a:endParaRPr lang="en-MY"/>
          </a:p>
        </p:txBody>
      </p:sp>
      <p:sp>
        <p:nvSpPr>
          <p:cNvPr id="5" name="Footer Placeholder 4"/>
          <p:cNvSpPr>
            <a:spLocks noGrp="1"/>
          </p:cNvSpPr>
          <p:nvPr>
            <p:ph type="ftr" sz="quarter" idx="11"/>
          </p:nvPr>
        </p:nvSpPr>
        <p:spPr>
          <a:xfrm>
            <a:off x="2692397" y="5037663"/>
            <a:ext cx="5214635" cy="279400"/>
          </a:xfrm>
        </p:spPr>
        <p:txBody>
          <a:bodyPr/>
          <a:lstStyle/>
          <a:p>
            <a:endParaRPr lang="en-MY"/>
          </a:p>
        </p:txBody>
      </p:sp>
      <p:sp>
        <p:nvSpPr>
          <p:cNvPr id="6" name="Slide Number Placeholder 5"/>
          <p:cNvSpPr>
            <a:spLocks noGrp="1"/>
          </p:cNvSpPr>
          <p:nvPr>
            <p:ph type="sldNum" sz="quarter" idx="12"/>
          </p:nvPr>
        </p:nvSpPr>
        <p:spPr>
          <a:xfrm>
            <a:off x="8956900" y="5037663"/>
            <a:ext cx="551167" cy="279400"/>
          </a:xfrm>
        </p:spPr>
        <p:txBody>
          <a:bodyPr/>
          <a:lstStyle/>
          <a:p>
            <a:fld id="{D0C1EAD1-686C-4C15-86B6-1F8AA3399D70}" type="slidenum">
              <a:rPr lang="en-MY" smtClean="0"/>
              <a:t>‹#›</a:t>
            </a:fld>
            <a:endParaRPr lang="en-MY"/>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407593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B25CDE4-ABA7-4B44-918A-572A9672A1AE}" type="datetimeFigureOut">
              <a:rPr lang="en-MY" smtClean="0"/>
              <a:t>20/6/2018</a:t>
            </a:fld>
            <a:endParaRPr lang="en-MY"/>
          </a:p>
        </p:txBody>
      </p:sp>
      <p:sp>
        <p:nvSpPr>
          <p:cNvPr id="6" name="Footer Placeholder 5"/>
          <p:cNvSpPr>
            <a:spLocks noGrp="1"/>
          </p:cNvSpPr>
          <p:nvPr>
            <p:ph type="ftr" sz="quarter" idx="11"/>
          </p:nvPr>
        </p:nvSpPr>
        <p:spPr/>
        <p:txBody>
          <a:bodyPr/>
          <a:lstStyle/>
          <a:p>
            <a:endParaRPr lang="en-MY"/>
          </a:p>
        </p:txBody>
      </p:sp>
      <p:sp>
        <p:nvSpPr>
          <p:cNvPr id="7" name="Slide Number Placeholder 6"/>
          <p:cNvSpPr>
            <a:spLocks noGrp="1"/>
          </p:cNvSpPr>
          <p:nvPr>
            <p:ph type="sldNum" sz="quarter" idx="12"/>
          </p:nvPr>
        </p:nvSpPr>
        <p:spPr/>
        <p:txBody>
          <a:bodyPr/>
          <a:lstStyle/>
          <a:p>
            <a:fld id="{D0C1EAD1-686C-4C15-86B6-1F8AA3399D70}" type="slidenum">
              <a:rPr lang="en-MY" smtClean="0"/>
              <a:t>‹#›</a:t>
            </a:fld>
            <a:endParaRPr lang="en-MY"/>
          </a:p>
        </p:txBody>
      </p:sp>
    </p:spTree>
    <p:extLst>
      <p:ext uri="{BB962C8B-B14F-4D97-AF65-F5344CB8AC3E}">
        <p14:creationId xmlns:p14="http://schemas.microsoft.com/office/powerpoint/2010/main" val="40295325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B25CDE4-ABA7-4B44-918A-572A9672A1AE}" type="datetimeFigureOut">
              <a:rPr lang="en-MY" smtClean="0"/>
              <a:t>20/6/2018</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D0C1EAD1-686C-4C15-86B6-1F8AA3399D70}" type="slidenum">
              <a:rPr lang="en-MY" smtClean="0"/>
              <a:t>‹#›</a:t>
            </a:fld>
            <a:endParaRPr lang="en-MY"/>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432220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B25CDE4-ABA7-4B44-918A-572A9672A1AE}" type="datetimeFigureOut">
              <a:rPr lang="en-MY" smtClean="0"/>
              <a:t>20/6/2018</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D0C1EAD1-686C-4C15-86B6-1F8AA3399D70}" type="slidenum">
              <a:rPr lang="en-MY" smtClean="0"/>
              <a:t>‹#›</a:t>
            </a:fld>
            <a:endParaRPr lang="en-MY"/>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036448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B25CDE4-ABA7-4B44-918A-572A9672A1AE}" type="datetimeFigureOut">
              <a:rPr lang="en-MY" smtClean="0"/>
              <a:t>20/6/2018</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D0C1EAD1-686C-4C15-86B6-1F8AA3399D70}" type="slidenum">
              <a:rPr lang="en-MY" smtClean="0"/>
              <a:t>‹#›</a:t>
            </a:fld>
            <a:endParaRPr lang="en-MY"/>
          </a:p>
        </p:txBody>
      </p:sp>
    </p:spTree>
    <p:extLst>
      <p:ext uri="{BB962C8B-B14F-4D97-AF65-F5344CB8AC3E}">
        <p14:creationId xmlns:p14="http://schemas.microsoft.com/office/powerpoint/2010/main" val="5343453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B25CDE4-ABA7-4B44-918A-572A9672A1AE}" type="datetimeFigureOut">
              <a:rPr lang="en-MY" smtClean="0"/>
              <a:t>20/6/2018</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D0C1EAD1-686C-4C15-86B6-1F8AA3399D70}" type="slidenum">
              <a:rPr lang="en-MY" smtClean="0"/>
              <a:t>‹#›</a:t>
            </a:fld>
            <a:endParaRPr lang="en-MY"/>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747300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B25CDE4-ABA7-4B44-918A-572A9672A1AE}" type="datetimeFigureOut">
              <a:rPr lang="en-MY" smtClean="0"/>
              <a:t>20/6/2018</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D0C1EAD1-686C-4C15-86B6-1F8AA3399D70}" type="slidenum">
              <a:rPr lang="en-MY" smtClean="0"/>
              <a:t>‹#›</a:t>
            </a:fld>
            <a:endParaRPr lang="en-MY"/>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676099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25CDE4-ABA7-4B44-918A-572A9672A1AE}" type="datetimeFigureOut">
              <a:rPr lang="en-MY" smtClean="0"/>
              <a:t>20/6/2018</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D0C1EAD1-686C-4C15-86B6-1F8AA3399D70}" type="slidenum">
              <a:rPr lang="en-MY" smtClean="0"/>
              <a:t>‹#›</a:t>
            </a:fld>
            <a:endParaRPr lang="en-MY"/>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123310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25CDE4-ABA7-4B44-918A-572A9672A1AE}" type="datetimeFigureOut">
              <a:rPr lang="en-MY" smtClean="0"/>
              <a:t>20/6/2018</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D0C1EAD1-686C-4C15-86B6-1F8AA3399D70}" type="slidenum">
              <a:rPr lang="en-MY" smtClean="0"/>
              <a:t>‹#›</a:t>
            </a:fld>
            <a:endParaRPr lang="en-MY"/>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748142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25CDE4-ABA7-4B44-918A-572A9672A1AE}" type="datetimeFigureOut">
              <a:rPr lang="en-MY" smtClean="0"/>
              <a:t>20/6/2018</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D0C1EAD1-686C-4C15-86B6-1F8AA3399D70}" type="slidenum">
              <a:rPr lang="en-MY" smtClean="0"/>
              <a:t>‹#›</a:t>
            </a:fld>
            <a:endParaRPr lang="en-MY"/>
          </a:p>
        </p:txBody>
      </p:sp>
    </p:spTree>
    <p:extLst>
      <p:ext uri="{BB962C8B-B14F-4D97-AF65-F5344CB8AC3E}">
        <p14:creationId xmlns:p14="http://schemas.microsoft.com/office/powerpoint/2010/main" val="4244728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B25CDE4-ABA7-4B44-918A-572A9672A1AE}" type="datetimeFigureOut">
              <a:rPr lang="en-MY" smtClean="0"/>
              <a:t>20/6/2018</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D0C1EAD1-686C-4C15-86B6-1F8AA3399D70}" type="slidenum">
              <a:rPr lang="en-MY" smtClean="0"/>
              <a:t>‹#›</a:t>
            </a:fld>
            <a:endParaRPr lang="en-MY"/>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691485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25CDE4-ABA7-4B44-918A-572A9672A1AE}" type="datetimeFigureOut">
              <a:rPr lang="en-MY" smtClean="0"/>
              <a:t>20/6/2018</a:t>
            </a:fld>
            <a:endParaRPr lang="en-MY"/>
          </a:p>
        </p:txBody>
      </p:sp>
      <p:sp>
        <p:nvSpPr>
          <p:cNvPr id="6" name="Footer Placeholder 5"/>
          <p:cNvSpPr>
            <a:spLocks noGrp="1"/>
          </p:cNvSpPr>
          <p:nvPr>
            <p:ph type="ftr" sz="quarter" idx="11"/>
          </p:nvPr>
        </p:nvSpPr>
        <p:spPr/>
        <p:txBody>
          <a:bodyPr/>
          <a:lstStyle/>
          <a:p>
            <a:endParaRPr lang="en-MY"/>
          </a:p>
        </p:txBody>
      </p:sp>
      <p:sp>
        <p:nvSpPr>
          <p:cNvPr id="7" name="Slide Number Placeholder 6"/>
          <p:cNvSpPr>
            <a:spLocks noGrp="1"/>
          </p:cNvSpPr>
          <p:nvPr>
            <p:ph type="sldNum" sz="quarter" idx="12"/>
          </p:nvPr>
        </p:nvSpPr>
        <p:spPr/>
        <p:txBody>
          <a:bodyPr/>
          <a:lstStyle/>
          <a:p>
            <a:fld id="{D0C1EAD1-686C-4C15-86B6-1F8AA3399D70}" type="slidenum">
              <a:rPr lang="en-MY" smtClean="0"/>
              <a:t>‹#›</a:t>
            </a:fld>
            <a:endParaRPr lang="en-MY"/>
          </a:p>
        </p:txBody>
      </p:sp>
    </p:spTree>
    <p:extLst>
      <p:ext uri="{BB962C8B-B14F-4D97-AF65-F5344CB8AC3E}">
        <p14:creationId xmlns:p14="http://schemas.microsoft.com/office/powerpoint/2010/main" val="36655679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B25CDE4-ABA7-4B44-918A-572A9672A1AE}" type="datetimeFigureOut">
              <a:rPr lang="en-MY" smtClean="0"/>
              <a:t>20/6/2018</a:t>
            </a:fld>
            <a:endParaRPr lang="en-MY"/>
          </a:p>
        </p:txBody>
      </p:sp>
      <p:sp>
        <p:nvSpPr>
          <p:cNvPr id="8" name="Footer Placeholder 7"/>
          <p:cNvSpPr>
            <a:spLocks noGrp="1"/>
          </p:cNvSpPr>
          <p:nvPr>
            <p:ph type="ftr" sz="quarter" idx="11"/>
          </p:nvPr>
        </p:nvSpPr>
        <p:spPr/>
        <p:txBody>
          <a:bodyPr/>
          <a:lstStyle/>
          <a:p>
            <a:endParaRPr lang="en-MY"/>
          </a:p>
        </p:txBody>
      </p:sp>
      <p:sp>
        <p:nvSpPr>
          <p:cNvPr id="9" name="Slide Number Placeholder 8"/>
          <p:cNvSpPr>
            <a:spLocks noGrp="1"/>
          </p:cNvSpPr>
          <p:nvPr>
            <p:ph type="sldNum" sz="quarter" idx="12"/>
          </p:nvPr>
        </p:nvSpPr>
        <p:spPr/>
        <p:txBody>
          <a:bodyPr/>
          <a:lstStyle/>
          <a:p>
            <a:fld id="{D0C1EAD1-686C-4C15-86B6-1F8AA3399D70}" type="slidenum">
              <a:rPr lang="en-MY" smtClean="0"/>
              <a:t>‹#›</a:t>
            </a:fld>
            <a:endParaRPr lang="en-MY"/>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162303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B25CDE4-ABA7-4B44-918A-572A9672A1AE}" type="datetimeFigureOut">
              <a:rPr lang="en-MY" smtClean="0"/>
              <a:t>20/6/2018</a:t>
            </a:fld>
            <a:endParaRPr lang="en-MY"/>
          </a:p>
        </p:txBody>
      </p:sp>
      <p:sp>
        <p:nvSpPr>
          <p:cNvPr id="4" name="Footer Placeholder 3"/>
          <p:cNvSpPr>
            <a:spLocks noGrp="1"/>
          </p:cNvSpPr>
          <p:nvPr>
            <p:ph type="ftr" sz="quarter" idx="11"/>
          </p:nvPr>
        </p:nvSpPr>
        <p:spPr/>
        <p:txBody>
          <a:bodyPr/>
          <a:lstStyle/>
          <a:p>
            <a:endParaRPr lang="en-MY"/>
          </a:p>
        </p:txBody>
      </p:sp>
      <p:sp>
        <p:nvSpPr>
          <p:cNvPr id="5" name="Slide Number Placeholder 4"/>
          <p:cNvSpPr>
            <a:spLocks noGrp="1"/>
          </p:cNvSpPr>
          <p:nvPr>
            <p:ph type="sldNum" sz="quarter" idx="12"/>
          </p:nvPr>
        </p:nvSpPr>
        <p:spPr/>
        <p:txBody>
          <a:bodyPr/>
          <a:lstStyle/>
          <a:p>
            <a:fld id="{D0C1EAD1-686C-4C15-86B6-1F8AA3399D70}" type="slidenum">
              <a:rPr lang="en-MY" smtClean="0"/>
              <a:t>‹#›</a:t>
            </a:fld>
            <a:endParaRPr lang="en-MY"/>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846522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B25CDE4-ABA7-4B44-918A-572A9672A1AE}" type="datetimeFigureOut">
              <a:rPr lang="en-MY" smtClean="0"/>
              <a:t>20/6/2018</a:t>
            </a:fld>
            <a:endParaRPr lang="en-MY"/>
          </a:p>
        </p:txBody>
      </p:sp>
      <p:sp>
        <p:nvSpPr>
          <p:cNvPr id="3" name="Footer Placeholder 2"/>
          <p:cNvSpPr>
            <a:spLocks noGrp="1"/>
          </p:cNvSpPr>
          <p:nvPr>
            <p:ph type="ftr" sz="quarter" idx="11"/>
          </p:nvPr>
        </p:nvSpPr>
        <p:spPr/>
        <p:txBody>
          <a:bodyPr/>
          <a:lstStyle/>
          <a:p>
            <a:endParaRPr lang="en-MY"/>
          </a:p>
        </p:txBody>
      </p:sp>
      <p:sp>
        <p:nvSpPr>
          <p:cNvPr id="4" name="Slide Number Placeholder 3"/>
          <p:cNvSpPr>
            <a:spLocks noGrp="1"/>
          </p:cNvSpPr>
          <p:nvPr>
            <p:ph type="sldNum" sz="quarter" idx="12"/>
          </p:nvPr>
        </p:nvSpPr>
        <p:spPr/>
        <p:txBody>
          <a:bodyPr/>
          <a:lstStyle/>
          <a:p>
            <a:fld id="{D0C1EAD1-686C-4C15-86B6-1F8AA3399D70}" type="slidenum">
              <a:rPr lang="en-MY" smtClean="0"/>
              <a:t>‹#›</a:t>
            </a:fld>
            <a:endParaRPr lang="en-MY"/>
          </a:p>
        </p:txBody>
      </p:sp>
    </p:spTree>
    <p:extLst>
      <p:ext uri="{BB962C8B-B14F-4D97-AF65-F5344CB8AC3E}">
        <p14:creationId xmlns:p14="http://schemas.microsoft.com/office/powerpoint/2010/main" val="33317866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B25CDE4-ABA7-4B44-918A-572A9672A1AE}" type="datetimeFigureOut">
              <a:rPr lang="en-MY" smtClean="0"/>
              <a:t>20/6/2018</a:t>
            </a:fld>
            <a:endParaRPr lang="en-MY"/>
          </a:p>
        </p:txBody>
      </p:sp>
      <p:sp>
        <p:nvSpPr>
          <p:cNvPr id="6" name="Footer Placeholder 5"/>
          <p:cNvSpPr>
            <a:spLocks noGrp="1"/>
          </p:cNvSpPr>
          <p:nvPr>
            <p:ph type="ftr" sz="quarter" idx="11"/>
          </p:nvPr>
        </p:nvSpPr>
        <p:spPr/>
        <p:txBody>
          <a:bodyPr/>
          <a:lstStyle/>
          <a:p>
            <a:endParaRPr lang="en-MY"/>
          </a:p>
        </p:txBody>
      </p:sp>
      <p:sp>
        <p:nvSpPr>
          <p:cNvPr id="7" name="Slide Number Placeholder 6"/>
          <p:cNvSpPr>
            <a:spLocks noGrp="1"/>
          </p:cNvSpPr>
          <p:nvPr>
            <p:ph type="sldNum" sz="quarter" idx="12"/>
          </p:nvPr>
        </p:nvSpPr>
        <p:spPr/>
        <p:txBody>
          <a:bodyPr/>
          <a:lstStyle/>
          <a:p>
            <a:fld id="{D0C1EAD1-686C-4C15-86B6-1F8AA3399D70}" type="slidenum">
              <a:rPr lang="en-MY" smtClean="0"/>
              <a:t>‹#›</a:t>
            </a:fld>
            <a:endParaRPr lang="en-MY"/>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073795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B25CDE4-ABA7-4B44-918A-572A9672A1AE}" type="datetimeFigureOut">
              <a:rPr lang="en-MY" smtClean="0"/>
              <a:t>20/6/2018</a:t>
            </a:fld>
            <a:endParaRPr lang="en-MY"/>
          </a:p>
        </p:txBody>
      </p:sp>
      <p:sp>
        <p:nvSpPr>
          <p:cNvPr id="6" name="Footer Placeholder 5"/>
          <p:cNvSpPr>
            <a:spLocks noGrp="1"/>
          </p:cNvSpPr>
          <p:nvPr>
            <p:ph type="ftr" sz="quarter" idx="11"/>
          </p:nvPr>
        </p:nvSpPr>
        <p:spPr/>
        <p:txBody>
          <a:bodyPr/>
          <a:lstStyle/>
          <a:p>
            <a:endParaRPr lang="en-MY"/>
          </a:p>
        </p:txBody>
      </p:sp>
      <p:sp>
        <p:nvSpPr>
          <p:cNvPr id="7" name="Slide Number Placeholder 6"/>
          <p:cNvSpPr>
            <a:spLocks noGrp="1"/>
          </p:cNvSpPr>
          <p:nvPr>
            <p:ph type="sldNum" sz="quarter" idx="12"/>
          </p:nvPr>
        </p:nvSpPr>
        <p:spPr/>
        <p:txBody>
          <a:bodyPr/>
          <a:lstStyle/>
          <a:p>
            <a:fld id="{D0C1EAD1-686C-4C15-86B6-1F8AA3399D70}" type="slidenum">
              <a:rPr lang="en-MY" smtClean="0"/>
              <a:t>‹#›</a:t>
            </a:fld>
            <a:endParaRPr lang="en-MY"/>
          </a:p>
        </p:txBody>
      </p:sp>
    </p:spTree>
    <p:extLst>
      <p:ext uri="{BB962C8B-B14F-4D97-AF65-F5344CB8AC3E}">
        <p14:creationId xmlns:p14="http://schemas.microsoft.com/office/powerpoint/2010/main" val="465893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B25CDE4-ABA7-4B44-918A-572A9672A1AE}" type="datetimeFigureOut">
              <a:rPr lang="en-MY" smtClean="0"/>
              <a:t>20/6/2018</a:t>
            </a:fld>
            <a:endParaRPr lang="en-MY"/>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MY"/>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0C1EAD1-686C-4C15-86B6-1F8AA3399D70}" type="slidenum">
              <a:rPr lang="en-MY" smtClean="0"/>
              <a:t>‹#›</a:t>
            </a:fld>
            <a:endParaRPr lang="en-MY"/>
          </a:p>
        </p:txBody>
      </p:sp>
    </p:spTree>
    <p:extLst>
      <p:ext uri="{BB962C8B-B14F-4D97-AF65-F5344CB8AC3E}">
        <p14:creationId xmlns:p14="http://schemas.microsoft.com/office/powerpoint/2010/main" val="201968401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remix.ethereum.org/"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58DA72-FE0D-40F9-AB38-C67663D4E9AB}"/>
              </a:ext>
            </a:extLst>
          </p:cNvPr>
          <p:cNvSpPr>
            <a:spLocks noGrp="1"/>
          </p:cNvSpPr>
          <p:nvPr>
            <p:ph type="ctrTitle"/>
          </p:nvPr>
        </p:nvSpPr>
        <p:spPr/>
        <p:txBody>
          <a:bodyPr/>
          <a:lstStyle/>
          <a:p>
            <a:r>
              <a:rPr lang="en-MY" dirty="0"/>
              <a:t>Blockchain 101 for SOCAR Malaysia</a:t>
            </a:r>
          </a:p>
        </p:txBody>
      </p:sp>
    </p:spTree>
    <p:extLst>
      <p:ext uri="{BB962C8B-B14F-4D97-AF65-F5344CB8AC3E}">
        <p14:creationId xmlns:p14="http://schemas.microsoft.com/office/powerpoint/2010/main" val="3153761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4E34C-C81A-47D6-A1BD-ADC4D46A4638}"/>
              </a:ext>
            </a:extLst>
          </p:cNvPr>
          <p:cNvSpPr>
            <a:spLocks noGrp="1"/>
          </p:cNvSpPr>
          <p:nvPr>
            <p:ph type="title"/>
          </p:nvPr>
        </p:nvSpPr>
        <p:spPr/>
        <p:txBody>
          <a:bodyPr/>
          <a:lstStyle/>
          <a:p>
            <a:r>
              <a:rPr lang="en-MY" dirty="0"/>
              <a:t>Smart Contracts</a:t>
            </a:r>
          </a:p>
        </p:txBody>
      </p:sp>
      <p:sp>
        <p:nvSpPr>
          <p:cNvPr id="3" name="Content Placeholder 2">
            <a:extLst>
              <a:ext uri="{FF2B5EF4-FFF2-40B4-BE49-F238E27FC236}">
                <a16:creationId xmlns:a16="http://schemas.microsoft.com/office/drawing/2014/main" id="{F64254C5-02D3-4474-AEF2-E58760DE54A2}"/>
              </a:ext>
            </a:extLst>
          </p:cNvPr>
          <p:cNvSpPr>
            <a:spLocks noGrp="1"/>
          </p:cNvSpPr>
          <p:nvPr>
            <p:ph idx="1"/>
          </p:nvPr>
        </p:nvSpPr>
        <p:spPr/>
        <p:txBody>
          <a:bodyPr/>
          <a:lstStyle/>
          <a:p>
            <a:r>
              <a:rPr lang="en-US" dirty="0"/>
              <a:t>They are contracts that can be partially or fully executed or enforced without human interaction.</a:t>
            </a:r>
          </a:p>
          <a:p>
            <a:pPr marL="0" indent="0">
              <a:buNone/>
            </a:pPr>
            <a:r>
              <a:rPr lang="en-US" dirty="0"/>
              <a:t>Smart Contract Platforms:</a:t>
            </a:r>
          </a:p>
          <a:p>
            <a:r>
              <a:rPr lang="en-US" dirty="0"/>
              <a:t>Ethereum</a:t>
            </a:r>
          </a:p>
          <a:p>
            <a:r>
              <a:rPr lang="en-US" dirty="0" err="1"/>
              <a:t>Cardano</a:t>
            </a:r>
            <a:r>
              <a:rPr lang="en-US" dirty="0"/>
              <a:t> </a:t>
            </a:r>
          </a:p>
          <a:p>
            <a:r>
              <a:rPr lang="en-US" dirty="0"/>
              <a:t>EOS</a:t>
            </a:r>
            <a:endParaRPr lang="en-MY" dirty="0"/>
          </a:p>
        </p:txBody>
      </p:sp>
    </p:spTree>
    <p:extLst>
      <p:ext uri="{BB962C8B-B14F-4D97-AF65-F5344CB8AC3E}">
        <p14:creationId xmlns:p14="http://schemas.microsoft.com/office/powerpoint/2010/main" val="22315934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9208B5-8323-453B-A708-4F412AD67425}"/>
              </a:ext>
            </a:extLst>
          </p:cNvPr>
          <p:cNvSpPr>
            <a:spLocks noGrp="1"/>
          </p:cNvSpPr>
          <p:nvPr>
            <p:ph type="title"/>
          </p:nvPr>
        </p:nvSpPr>
        <p:spPr/>
        <p:txBody>
          <a:bodyPr>
            <a:normAutofit fontScale="90000"/>
          </a:bodyPr>
          <a:lstStyle/>
          <a:p>
            <a:r>
              <a:rPr lang="en-MY" dirty="0"/>
              <a:t>How to build a Smart Contract In Ethereum</a:t>
            </a:r>
          </a:p>
        </p:txBody>
      </p:sp>
      <p:sp>
        <p:nvSpPr>
          <p:cNvPr id="3" name="Content Placeholder 2">
            <a:extLst>
              <a:ext uri="{FF2B5EF4-FFF2-40B4-BE49-F238E27FC236}">
                <a16:creationId xmlns:a16="http://schemas.microsoft.com/office/drawing/2014/main" id="{2718EBFE-B8AB-4A41-B21A-D6EA31041BAE}"/>
              </a:ext>
            </a:extLst>
          </p:cNvPr>
          <p:cNvSpPr>
            <a:spLocks noGrp="1"/>
          </p:cNvSpPr>
          <p:nvPr>
            <p:ph idx="1"/>
          </p:nvPr>
        </p:nvSpPr>
        <p:spPr/>
        <p:txBody>
          <a:bodyPr>
            <a:normAutofit fontScale="47500" lnSpcReduction="20000"/>
          </a:bodyPr>
          <a:lstStyle/>
          <a:p>
            <a:pPr marL="0" indent="0">
              <a:buNone/>
            </a:pPr>
            <a:r>
              <a:rPr lang="en-MY" dirty="0"/>
              <a:t>Environment Set Up.</a:t>
            </a:r>
          </a:p>
          <a:p>
            <a:r>
              <a:rPr lang="en-MY" dirty="0"/>
              <a:t>Install Ethereum Tools</a:t>
            </a:r>
          </a:p>
          <a:p>
            <a:r>
              <a:rPr lang="en-MY" dirty="0"/>
              <a:t>Install </a:t>
            </a:r>
            <a:r>
              <a:rPr lang="en-MY" dirty="0" err="1"/>
              <a:t>Geth</a:t>
            </a:r>
            <a:endParaRPr lang="en-MY" dirty="0"/>
          </a:p>
          <a:p>
            <a:r>
              <a:rPr lang="en-MY" dirty="0"/>
              <a:t>Install </a:t>
            </a:r>
            <a:r>
              <a:rPr lang="en-MY"/>
              <a:t>Metamas</a:t>
            </a:r>
            <a:r>
              <a:rPr lang="en-MY" dirty="0"/>
              <a:t>k</a:t>
            </a:r>
          </a:p>
          <a:p>
            <a:r>
              <a:rPr lang="en-MY" dirty="0"/>
              <a:t>Install Node </a:t>
            </a:r>
            <a:r>
              <a:rPr lang="en-MY" dirty="0" err="1"/>
              <a:t>Js</a:t>
            </a:r>
            <a:endParaRPr lang="en-MY" dirty="0"/>
          </a:p>
          <a:p>
            <a:r>
              <a:rPr lang="en-MY" dirty="0"/>
              <a:t>Install Web3</a:t>
            </a:r>
          </a:p>
          <a:p>
            <a:r>
              <a:rPr lang="en-MY" dirty="0"/>
              <a:t>Install Parity </a:t>
            </a:r>
          </a:p>
          <a:p>
            <a:r>
              <a:rPr lang="en-MY" dirty="0"/>
              <a:t>Install Python</a:t>
            </a:r>
          </a:p>
          <a:p>
            <a:r>
              <a:rPr lang="en-MY" dirty="0"/>
              <a:t>Install Truffle </a:t>
            </a:r>
            <a:r>
              <a:rPr lang="en-MY" dirty="0" err="1"/>
              <a:t>Js</a:t>
            </a:r>
            <a:endParaRPr lang="en-MY" dirty="0"/>
          </a:p>
          <a:p>
            <a:r>
              <a:rPr lang="en-MY" dirty="0"/>
              <a:t>Install Express </a:t>
            </a:r>
            <a:r>
              <a:rPr lang="en-MY" dirty="0" err="1"/>
              <a:t>Js</a:t>
            </a:r>
            <a:r>
              <a:rPr lang="en-MY" dirty="0"/>
              <a:t>.</a:t>
            </a:r>
          </a:p>
          <a:p>
            <a:r>
              <a:rPr lang="en-MY" dirty="0"/>
              <a:t>Get a test node from Infura.io</a:t>
            </a:r>
          </a:p>
          <a:p>
            <a:r>
              <a:rPr lang="en-MY" dirty="0"/>
              <a:t>Install </a:t>
            </a:r>
            <a:r>
              <a:rPr lang="en-MY" dirty="0" err="1"/>
              <a:t>VsCode</a:t>
            </a:r>
            <a:r>
              <a:rPr lang="en-MY" dirty="0"/>
              <a:t> Editor</a:t>
            </a:r>
          </a:p>
          <a:p>
            <a:r>
              <a:rPr lang="en-MY" dirty="0"/>
              <a:t>Learn Solidity</a:t>
            </a:r>
          </a:p>
          <a:p>
            <a:endParaRPr lang="en-MY" dirty="0"/>
          </a:p>
        </p:txBody>
      </p:sp>
    </p:spTree>
    <p:extLst>
      <p:ext uri="{BB962C8B-B14F-4D97-AF65-F5344CB8AC3E}">
        <p14:creationId xmlns:p14="http://schemas.microsoft.com/office/powerpoint/2010/main" val="23395247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51700-2196-41FB-A394-DF9A6A64CC9E}"/>
              </a:ext>
            </a:extLst>
          </p:cNvPr>
          <p:cNvSpPr>
            <a:spLocks noGrp="1"/>
          </p:cNvSpPr>
          <p:nvPr>
            <p:ph type="title"/>
          </p:nvPr>
        </p:nvSpPr>
        <p:spPr>
          <a:xfrm>
            <a:off x="1295402" y="982133"/>
            <a:ext cx="9601196" cy="438774"/>
          </a:xfrm>
        </p:spPr>
        <p:txBody>
          <a:bodyPr>
            <a:normAutofit fontScale="90000"/>
          </a:bodyPr>
          <a:lstStyle/>
          <a:p>
            <a:r>
              <a:rPr lang="en-MY" dirty="0"/>
              <a:t>Web3</a:t>
            </a:r>
          </a:p>
        </p:txBody>
      </p:sp>
      <p:sp>
        <p:nvSpPr>
          <p:cNvPr id="3" name="Content Placeholder 2">
            <a:extLst>
              <a:ext uri="{FF2B5EF4-FFF2-40B4-BE49-F238E27FC236}">
                <a16:creationId xmlns:a16="http://schemas.microsoft.com/office/drawing/2014/main" id="{78228BF3-DCD2-426C-AB99-0E4E6213A054}"/>
              </a:ext>
            </a:extLst>
          </p:cNvPr>
          <p:cNvSpPr>
            <a:spLocks noGrp="1"/>
          </p:cNvSpPr>
          <p:nvPr>
            <p:ph idx="1"/>
          </p:nvPr>
        </p:nvSpPr>
        <p:spPr>
          <a:xfrm>
            <a:off x="1295401" y="2487706"/>
            <a:ext cx="9601196" cy="3715870"/>
          </a:xfrm>
        </p:spPr>
        <p:txBody>
          <a:bodyPr>
            <a:normAutofit fontScale="70000" lnSpcReduction="20000"/>
          </a:bodyPr>
          <a:lstStyle/>
          <a:p>
            <a:r>
              <a:rPr lang="en-MY" dirty="0"/>
              <a:t>What is web3?</a:t>
            </a:r>
          </a:p>
          <a:p>
            <a:r>
              <a:rPr lang="en-MY" dirty="0"/>
              <a:t>Web3 is an API based technology that enables programmers communicate with the Ethereum blockchain using either JavaScript or Python programming languages. </a:t>
            </a:r>
          </a:p>
          <a:p>
            <a:r>
              <a:rPr lang="en-MY" b="1" dirty="0"/>
              <a:t>web3   in </a:t>
            </a:r>
            <a:r>
              <a:rPr lang="en-MY" b="1" dirty="0" err="1"/>
              <a:t>Javascript</a:t>
            </a:r>
            <a:endParaRPr lang="en-MY" dirty="0"/>
          </a:p>
          <a:p>
            <a:r>
              <a:rPr lang="en-MY" dirty="0"/>
              <a:t>The web3.js object is an umbrella package to house all </a:t>
            </a:r>
            <a:r>
              <a:rPr lang="en-MY" dirty="0" err="1"/>
              <a:t>ethereum</a:t>
            </a:r>
            <a:r>
              <a:rPr lang="en-MY" dirty="0"/>
              <a:t> related modules.</a:t>
            </a:r>
          </a:p>
          <a:p>
            <a:r>
              <a:rPr lang="en-MY" b="1" dirty="0"/>
              <a:t>var</a:t>
            </a:r>
            <a:r>
              <a:rPr lang="en-MY" dirty="0"/>
              <a:t> Web3 </a:t>
            </a:r>
            <a:r>
              <a:rPr lang="en-MY" b="1" dirty="0"/>
              <a:t>=</a:t>
            </a:r>
            <a:r>
              <a:rPr lang="en-MY" dirty="0"/>
              <a:t> require('web3');</a:t>
            </a:r>
          </a:p>
          <a:p>
            <a:r>
              <a:rPr lang="en-MY" dirty="0"/>
              <a:t> </a:t>
            </a:r>
          </a:p>
          <a:p>
            <a:r>
              <a:rPr lang="en-MY" b="1" dirty="0"/>
              <a:t>&gt;</a:t>
            </a:r>
            <a:r>
              <a:rPr lang="en-MY" dirty="0"/>
              <a:t> Web3.utils</a:t>
            </a:r>
          </a:p>
          <a:p>
            <a:r>
              <a:rPr lang="en-MY" b="1" dirty="0"/>
              <a:t>&gt;</a:t>
            </a:r>
            <a:r>
              <a:rPr lang="en-MY" dirty="0"/>
              <a:t> Web3.version</a:t>
            </a:r>
          </a:p>
          <a:p>
            <a:r>
              <a:rPr lang="en-MY" b="1" dirty="0"/>
              <a:t>&gt;</a:t>
            </a:r>
            <a:r>
              <a:rPr lang="en-MY" dirty="0"/>
              <a:t> Web3.modules</a:t>
            </a:r>
          </a:p>
          <a:p>
            <a:pPr marL="0" indent="0">
              <a:buNone/>
            </a:pPr>
            <a:r>
              <a:rPr lang="en-MY" dirty="0"/>
              <a:t> </a:t>
            </a:r>
          </a:p>
          <a:p>
            <a:endParaRPr lang="en-MY" dirty="0"/>
          </a:p>
        </p:txBody>
      </p:sp>
    </p:spTree>
    <p:extLst>
      <p:ext uri="{BB962C8B-B14F-4D97-AF65-F5344CB8AC3E}">
        <p14:creationId xmlns:p14="http://schemas.microsoft.com/office/powerpoint/2010/main" val="34993305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ED9F5-8935-4649-A3A5-126651A49F66}"/>
              </a:ext>
            </a:extLst>
          </p:cNvPr>
          <p:cNvSpPr>
            <a:spLocks noGrp="1"/>
          </p:cNvSpPr>
          <p:nvPr>
            <p:ph type="title"/>
          </p:nvPr>
        </p:nvSpPr>
        <p:spPr/>
        <p:txBody>
          <a:bodyPr>
            <a:normAutofit/>
          </a:bodyPr>
          <a:lstStyle/>
          <a:p>
            <a:r>
              <a:rPr lang="en-MY" dirty="0"/>
              <a:t>Smart Contract application in Ethereum</a:t>
            </a:r>
            <a:endParaRPr lang="en-MY" b="1" dirty="0"/>
          </a:p>
        </p:txBody>
      </p:sp>
      <p:sp>
        <p:nvSpPr>
          <p:cNvPr id="3" name="Content Placeholder 2">
            <a:extLst>
              <a:ext uri="{FF2B5EF4-FFF2-40B4-BE49-F238E27FC236}">
                <a16:creationId xmlns:a16="http://schemas.microsoft.com/office/drawing/2014/main" id="{C7B29095-F0D5-450F-BD1E-00826418B342}"/>
              </a:ext>
            </a:extLst>
          </p:cNvPr>
          <p:cNvSpPr>
            <a:spLocks noGrp="1"/>
          </p:cNvSpPr>
          <p:nvPr>
            <p:ph idx="1"/>
          </p:nvPr>
        </p:nvSpPr>
        <p:spPr/>
        <p:txBody>
          <a:bodyPr>
            <a:normAutofit fontScale="92500" lnSpcReduction="20000"/>
          </a:bodyPr>
          <a:lstStyle/>
          <a:p>
            <a:r>
              <a:rPr lang="en-MY" dirty="0"/>
              <a:t>Steps to follow:</a:t>
            </a:r>
          </a:p>
          <a:p>
            <a:pPr lvl="0"/>
            <a:r>
              <a:rPr lang="en-MY" dirty="0"/>
              <a:t>Install NodeJS in your system using your terminal or MSDOS platforms </a:t>
            </a:r>
            <a:r>
              <a:rPr lang="en-MY" dirty="0" err="1"/>
              <a:t>npm</a:t>
            </a:r>
            <a:r>
              <a:rPr lang="en-MY" dirty="0"/>
              <a:t> install </a:t>
            </a:r>
            <a:r>
              <a:rPr lang="en-MY" dirty="0" err="1"/>
              <a:t>nodejs</a:t>
            </a:r>
            <a:endParaRPr lang="en-MY" dirty="0"/>
          </a:p>
          <a:p>
            <a:pPr lvl="0"/>
            <a:r>
              <a:rPr lang="en-MY" dirty="0"/>
              <a:t>Declare your http provider</a:t>
            </a:r>
          </a:p>
          <a:p>
            <a:pPr marL="0" lvl="0" indent="0">
              <a:buNone/>
            </a:pPr>
            <a:r>
              <a:rPr lang="en-US" dirty="0"/>
              <a:t>var Web3 = require('web3');</a:t>
            </a:r>
          </a:p>
          <a:p>
            <a:pPr marL="0" lvl="0" indent="0">
              <a:buNone/>
            </a:pPr>
            <a:r>
              <a:rPr lang="en-US" dirty="0"/>
              <a:t>var web3 = new Web3('http://localhost:8545');</a:t>
            </a:r>
          </a:p>
          <a:p>
            <a:pPr marL="0" lvl="0" indent="0">
              <a:buNone/>
            </a:pPr>
            <a:r>
              <a:rPr lang="en-US" dirty="0"/>
              <a:t>// or</a:t>
            </a:r>
          </a:p>
          <a:p>
            <a:pPr marL="0" lvl="0" indent="0">
              <a:buNone/>
            </a:pPr>
            <a:r>
              <a:rPr lang="en-US" dirty="0"/>
              <a:t>var web3 = new Web3(new Web3.providers.HttpProvider('http://localhost:8545'));</a:t>
            </a:r>
            <a:endParaRPr lang="en-MY" dirty="0"/>
          </a:p>
          <a:p>
            <a:pPr lvl="0"/>
            <a:endParaRPr lang="en-MY" dirty="0"/>
          </a:p>
          <a:p>
            <a:pPr lvl="0"/>
            <a:endParaRPr lang="en-MY" dirty="0"/>
          </a:p>
          <a:p>
            <a:endParaRPr lang="en-MY" dirty="0"/>
          </a:p>
        </p:txBody>
      </p:sp>
    </p:spTree>
    <p:extLst>
      <p:ext uri="{BB962C8B-B14F-4D97-AF65-F5344CB8AC3E}">
        <p14:creationId xmlns:p14="http://schemas.microsoft.com/office/powerpoint/2010/main" val="16187111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574F73-A590-4350-9377-CF467D7F6297}"/>
              </a:ext>
            </a:extLst>
          </p:cNvPr>
          <p:cNvSpPr>
            <a:spLocks noGrp="1"/>
          </p:cNvSpPr>
          <p:nvPr>
            <p:ph type="title"/>
          </p:nvPr>
        </p:nvSpPr>
        <p:spPr/>
        <p:txBody>
          <a:bodyPr>
            <a:normAutofit fontScale="90000"/>
          </a:bodyPr>
          <a:lstStyle/>
          <a:p>
            <a:r>
              <a:rPr lang="en-MY" dirty="0"/>
              <a:t>Truffle </a:t>
            </a:r>
            <a:r>
              <a:rPr lang="en-MY" dirty="0" err="1"/>
              <a:t>Js</a:t>
            </a:r>
            <a:br>
              <a:rPr lang="en-MY" dirty="0"/>
            </a:br>
            <a:endParaRPr lang="en-MY" dirty="0"/>
          </a:p>
        </p:txBody>
      </p:sp>
      <p:sp>
        <p:nvSpPr>
          <p:cNvPr id="3" name="Content Placeholder 2">
            <a:extLst>
              <a:ext uri="{FF2B5EF4-FFF2-40B4-BE49-F238E27FC236}">
                <a16:creationId xmlns:a16="http://schemas.microsoft.com/office/drawing/2014/main" id="{20ADEBD9-CED3-4DE4-A75C-A2EE80910377}"/>
              </a:ext>
            </a:extLst>
          </p:cNvPr>
          <p:cNvSpPr>
            <a:spLocks noGrp="1"/>
          </p:cNvSpPr>
          <p:nvPr>
            <p:ph idx="1"/>
          </p:nvPr>
        </p:nvSpPr>
        <p:spPr/>
        <p:txBody>
          <a:bodyPr/>
          <a:lstStyle/>
          <a:p>
            <a:pPr lvl="0"/>
            <a:r>
              <a:rPr lang="en-MY" dirty="0"/>
              <a:t>Install </a:t>
            </a:r>
            <a:r>
              <a:rPr lang="en-MY" dirty="0" err="1"/>
              <a:t>truffleJS</a:t>
            </a:r>
            <a:r>
              <a:rPr lang="en-MY" dirty="0"/>
              <a:t> smart contract development package</a:t>
            </a:r>
          </a:p>
          <a:p>
            <a:pPr marL="0" indent="0">
              <a:buNone/>
            </a:pPr>
            <a:r>
              <a:rPr lang="en-MY" dirty="0"/>
              <a:t>      </a:t>
            </a:r>
            <a:r>
              <a:rPr lang="en-MY" dirty="0" err="1"/>
              <a:t>npm</a:t>
            </a:r>
            <a:r>
              <a:rPr lang="en-MY" dirty="0"/>
              <a:t> install -g truffle in </a:t>
            </a:r>
            <a:r>
              <a:rPr lang="en-MY" dirty="0" err="1"/>
              <a:t>NodeJs</a:t>
            </a:r>
            <a:endParaRPr lang="en-MY" dirty="0"/>
          </a:p>
        </p:txBody>
      </p:sp>
    </p:spTree>
    <p:extLst>
      <p:ext uri="{BB962C8B-B14F-4D97-AF65-F5344CB8AC3E}">
        <p14:creationId xmlns:p14="http://schemas.microsoft.com/office/powerpoint/2010/main" val="34947209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FF2525-3CAF-482D-8825-7B7B791388F6}"/>
              </a:ext>
            </a:extLst>
          </p:cNvPr>
          <p:cNvSpPr>
            <a:spLocks noGrp="1"/>
          </p:cNvSpPr>
          <p:nvPr>
            <p:ph type="title"/>
          </p:nvPr>
        </p:nvSpPr>
        <p:spPr/>
        <p:txBody>
          <a:bodyPr>
            <a:normAutofit/>
          </a:bodyPr>
          <a:lstStyle/>
          <a:p>
            <a:r>
              <a:rPr lang="en-MY" dirty="0"/>
              <a:t>Write your first smart contract in solidity</a:t>
            </a:r>
          </a:p>
        </p:txBody>
      </p:sp>
      <p:sp>
        <p:nvSpPr>
          <p:cNvPr id="3" name="Content Placeholder 2">
            <a:extLst>
              <a:ext uri="{FF2B5EF4-FFF2-40B4-BE49-F238E27FC236}">
                <a16:creationId xmlns:a16="http://schemas.microsoft.com/office/drawing/2014/main" id="{77614011-6008-4765-AFB4-6EC7894B319E}"/>
              </a:ext>
            </a:extLst>
          </p:cNvPr>
          <p:cNvSpPr>
            <a:spLocks noGrp="1"/>
          </p:cNvSpPr>
          <p:nvPr>
            <p:ph idx="1"/>
          </p:nvPr>
        </p:nvSpPr>
        <p:spPr/>
        <p:txBody>
          <a:bodyPr/>
          <a:lstStyle/>
          <a:p>
            <a:r>
              <a:rPr lang="en-US" dirty="0"/>
              <a:t>Create a folder for your smart Contracts on terminal or </a:t>
            </a:r>
            <a:r>
              <a:rPr lang="en-US" dirty="0" err="1"/>
              <a:t>cmd</a:t>
            </a:r>
            <a:endParaRPr lang="en-US" dirty="0"/>
          </a:p>
          <a:p>
            <a:pPr marL="0" indent="0">
              <a:buNone/>
            </a:pPr>
            <a:r>
              <a:rPr lang="en-US" dirty="0"/>
              <a:t>  </a:t>
            </a:r>
            <a:r>
              <a:rPr lang="en-US" dirty="0" err="1"/>
              <a:t>mkdir</a:t>
            </a:r>
            <a:r>
              <a:rPr lang="en-US" dirty="0"/>
              <a:t> </a:t>
            </a:r>
            <a:r>
              <a:rPr lang="en-US" dirty="0" err="1"/>
              <a:t>SmartContracts</a:t>
            </a:r>
            <a:endParaRPr lang="en-US" dirty="0"/>
          </a:p>
          <a:p>
            <a:pPr marL="0" indent="0">
              <a:buNone/>
            </a:pPr>
            <a:r>
              <a:rPr lang="en-US" dirty="0"/>
              <a:t>   cd </a:t>
            </a:r>
            <a:r>
              <a:rPr lang="en-US" dirty="0" err="1"/>
              <a:t>SmartContracts</a:t>
            </a:r>
            <a:endParaRPr lang="en-US" dirty="0"/>
          </a:p>
          <a:p>
            <a:pPr marL="0" indent="0">
              <a:buNone/>
            </a:pPr>
            <a:r>
              <a:rPr lang="en-US" dirty="0"/>
              <a:t>   touch </a:t>
            </a:r>
            <a:r>
              <a:rPr lang="en-US" dirty="0" err="1"/>
              <a:t>Samplecode.sol</a:t>
            </a:r>
            <a:endParaRPr lang="en-US" dirty="0"/>
          </a:p>
          <a:p>
            <a:endParaRPr lang="en-MY" dirty="0"/>
          </a:p>
        </p:txBody>
      </p:sp>
    </p:spTree>
    <p:extLst>
      <p:ext uri="{BB962C8B-B14F-4D97-AF65-F5344CB8AC3E}">
        <p14:creationId xmlns:p14="http://schemas.microsoft.com/office/powerpoint/2010/main" val="4949301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8141A-77E5-4509-BF64-1AB029E5D291}"/>
              </a:ext>
            </a:extLst>
          </p:cNvPr>
          <p:cNvSpPr>
            <a:spLocks noGrp="1"/>
          </p:cNvSpPr>
          <p:nvPr>
            <p:ph type="title"/>
          </p:nvPr>
        </p:nvSpPr>
        <p:spPr>
          <a:xfrm>
            <a:off x="1295402" y="982133"/>
            <a:ext cx="9601196" cy="689786"/>
          </a:xfrm>
        </p:spPr>
        <p:txBody>
          <a:bodyPr>
            <a:normAutofit fontScale="90000"/>
          </a:bodyPr>
          <a:lstStyle/>
          <a:p>
            <a:r>
              <a:rPr lang="en-MY" dirty="0"/>
              <a:t>Write your solidity code in the file</a:t>
            </a:r>
          </a:p>
        </p:txBody>
      </p:sp>
      <p:sp>
        <p:nvSpPr>
          <p:cNvPr id="3" name="Content Placeholder 2">
            <a:extLst>
              <a:ext uri="{FF2B5EF4-FFF2-40B4-BE49-F238E27FC236}">
                <a16:creationId xmlns:a16="http://schemas.microsoft.com/office/drawing/2014/main" id="{17F2A4BE-F828-43CE-8B88-30E45328F534}"/>
              </a:ext>
            </a:extLst>
          </p:cNvPr>
          <p:cNvSpPr>
            <a:spLocks noGrp="1"/>
          </p:cNvSpPr>
          <p:nvPr>
            <p:ph idx="1"/>
          </p:nvPr>
        </p:nvSpPr>
        <p:spPr>
          <a:xfrm>
            <a:off x="1353672" y="2655543"/>
            <a:ext cx="9601196" cy="3579409"/>
          </a:xfrm>
        </p:spPr>
        <p:txBody>
          <a:bodyPr>
            <a:normAutofit fontScale="25000" lnSpcReduction="20000"/>
          </a:bodyPr>
          <a:lstStyle/>
          <a:p>
            <a:pPr marL="0" indent="0">
              <a:buNone/>
            </a:pPr>
            <a:r>
              <a:rPr lang="en-US" dirty="0"/>
              <a:t>pragma solidity ^0.4.15;</a:t>
            </a:r>
          </a:p>
          <a:p>
            <a:pPr marL="0" indent="0">
              <a:buNone/>
            </a:pPr>
            <a:r>
              <a:rPr lang="en-US" dirty="0"/>
              <a:t>contract Mortal {</a:t>
            </a:r>
          </a:p>
          <a:p>
            <a:pPr marL="0" indent="0">
              <a:buNone/>
            </a:pPr>
            <a:r>
              <a:rPr lang="en-US" dirty="0"/>
              <a:t>    /* Define variable owner of the type address */</a:t>
            </a:r>
          </a:p>
          <a:p>
            <a:pPr marL="0" indent="0">
              <a:buNone/>
            </a:pPr>
            <a:r>
              <a:rPr lang="en-US" dirty="0"/>
              <a:t>    address owner;</a:t>
            </a:r>
          </a:p>
          <a:p>
            <a:pPr marL="0" indent="0">
              <a:buNone/>
            </a:pPr>
            <a:r>
              <a:rPr lang="en-US" dirty="0"/>
              <a:t>    /* This function is executed at initialization and sets the owner of the contract */</a:t>
            </a:r>
          </a:p>
          <a:p>
            <a:pPr marL="0" indent="0">
              <a:buNone/>
            </a:pPr>
            <a:r>
              <a:rPr lang="en-US" dirty="0"/>
              <a:t>    function Mortal() { owner = </a:t>
            </a:r>
            <a:r>
              <a:rPr lang="en-US" dirty="0" err="1"/>
              <a:t>msg.sender</a:t>
            </a:r>
            <a:r>
              <a:rPr lang="en-US" dirty="0"/>
              <a:t>; }</a:t>
            </a:r>
          </a:p>
          <a:p>
            <a:pPr marL="0" indent="0">
              <a:buNone/>
            </a:pPr>
            <a:r>
              <a:rPr lang="en-US" dirty="0"/>
              <a:t>    /* Function to recover the funds on the contract */</a:t>
            </a:r>
          </a:p>
          <a:p>
            <a:pPr marL="0" indent="0">
              <a:buNone/>
            </a:pPr>
            <a:r>
              <a:rPr lang="en-US" dirty="0"/>
              <a:t>    function kill() { if (</a:t>
            </a:r>
            <a:r>
              <a:rPr lang="en-US" dirty="0" err="1"/>
              <a:t>msg.sender</a:t>
            </a:r>
            <a:r>
              <a:rPr lang="en-US" dirty="0"/>
              <a:t> == owner) </a:t>
            </a:r>
            <a:r>
              <a:rPr lang="en-US" dirty="0" err="1"/>
              <a:t>selfdestruct</a:t>
            </a:r>
            <a:r>
              <a:rPr lang="en-US" dirty="0"/>
              <a:t>(owner); }</a:t>
            </a:r>
          </a:p>
          <a:p>
            <a:pPr marL="0" indent="0">
              <a:buNone/>
            </a:pPr>
            <a:r>
              <a:rPr lang="en-US" dirty="0"/>
              <a:t>}</a:t>
            </a:r>
          </a:p>
          <a:p>
            <a:pPr marL="0" indent="0">
              <a:buNone/>
            </a:pPr>
            <a:r>
              <a:rPr lang="en-US" dirty="0"/>
              <a:t>contract Greeter is Mortal {</a:t>
            </a:r>
          </a:p>
          <a:p>
            <a:pPr marL="0" indent="0">
              <a:buNone/>
            </a:pPr>
            <a:r>
              <a:rPr lang="en-US" dirty="0"/>
              <a:t>    /* Define variable greeting of the type string */</a:t>
            </a:r>
          </a:p>
          <a:p>
            <a:pPr marL="0" indent="0">
              <a:buNone/>
            </a:pPr>
            <a:r>
              <a:rPr lang="en-US" dirty="0"/>
              <a:t>    string greeting;</a:t>
            </a:r>
          </a:p>
          <a:p>
            <a:pPr marL="0" indent="0">
              <a:buNone/>
            </a:pPr>
            <a:r>
              <a:rPr lang="en-US" dirty="0"/>
              <a:t>    /* This runs when the contract is executed */</a:t>
            </a:r>
          </a:p>
          <a:p>
            <a:pPr marL="0" indent="0">
              <a:buNone/>
            </a:pPr>
            <a:r>
              <a:rPr lang="en-US" dirty="0"/>
              <a:t>    function Greeter(string _greeting) public {</a:t>
            </a:r>
          </a:p>
          <a:p>
            <a:pPr marL="0" indent="0">
              <a:buNone/>
            </a:pPr>
            <a:r>
              <a:rPr lang="en-US" dirty="0"/>
              <a:t>        greeting = _greeting;</a:t>
            </a:r>
          </a:p>
          <a:p>
            <a:pPr marL="0" indent="0">
              <a:buNone/>
            </a:pPr>
            <a:r>
              <a:rPr lang="en-US" dirty="0"/>
              <a:t>    }</a:t>
            </a:r>
          </a:p>
          <a:p>
            <a:pPr marL="0" indent="0">
              <a:buNone/>
            </a:pPr>
            <a:r>
              <a:rPr lang="en-US" dirty="0"/>
              <a:t>    /* Main function */</a:t>
            </a:r>
          </a:p>
          <a:p>
            <a:pPr marL="0" indent="0">
              <a:buNone/>
            </a:pPr>
            <a:r>
              <a:rPr lang="en-US" dirty="0"/>
              <a:t>    function greet() constant returns (string) {</a:t>
            </a:r>
          </a:p>
          <a:p>
            <a:pPr marL="0" indent="0">
              <a:buNone/>
            </a:pPr>
            <a:r>
              <a:rPr lang="en-US" dirty="0"/>
              <a:t>        return greeting;</a:t>
            </a:r>
          </a:p>
          <a:p>
            <a:pPr marL="0" indent="0">
              <a:buNone/>
            </a:pPr>
            <a:r>
              <a:rPr lang="en-US" dirty="0"/>
              <a:t>    }</a:t>
            </a:r>
          </a:p>
          <a:p>
            <a:pPr marL="0" indent="0">
              <a:buNone/>
            </a:pPr>
            <a:r>
              <a:rPr lang="en-US" dirty="0"/>
              <a:t>}</a:t>
            </a:r>
          </a:p>
          <a:p>
            <a:endParaRPr lang="en-MY" dirty="0"/>
          </a:p>
        </p:txBody>
      </p:sp>
    </p:spTree>
    <p:extLst>
      <p:ext uri="{BB962C8B-B14F-4D97-AF65-F5344CB8AC3E}">
        <p14:creationId xmlns:p14="http://schemas.microsoft.com/office/powerpoint/2010/main" val="31116007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F7F29-58ED-4FA9-9781-3158886CA6B4}"/>
              </a:ext>
            </a:extLst>
          </p:cNvPr>
          <p:cNvSpPr>
            <a:spLocks noGrp="1"/>
          </p:cNvSpPr>
          <p:nvPr>
            <p:ph type="title"/>
          </p:nvPr>
        </p:nvSpPr>
        <p:spPr/>
        <p:txBody>
          <a:bodyPr/>
          <a:lstStyle/>
          <a:p>
            <a:r>
              <a:rPr lang="en-MY" dirty="0"/>
              <a:t>Test Your Smart Contract</a:t>
            </a:r>
          </a:p>
        </p:txBody>
      </p:sp>
      <p:sp>
        <p:nvSpPr>
          <p:cNvPr id="3" name="Content Placeholder 2">
            <a:extLst>
              <a:ext uri="{FF2B5EF4-FFF2-40B4-BE49-F238E27FC236}">
                <a16:creationId xmlns:a16="http://schemas.microsoft.com/office/drawing/2014/main" id="{0F5AFC31-67CD-403E-8D6F-85AAA5AB5CE5}"/>
              </a:ext>
            </a:extLst>
          </p:cNvPr>
          <p:cNvSpPr>
            <a:spLocks noGrp="1"/>
          </p:cNvSpPr>
          <p:nvPr>
            <p:ph idx="1"/>
          </p:nvPr>
        </p:nvSpPr>
        <p:spPr/>
        <p:txBody>
          <a:bodyPr/>
          <a:lstStyle/>
          <a:p>
            <a:pPr marL="0" lvl="0" indent="0">
              <a:buNone/>
            </a:pPr>
            <a:r>
              <a:rPr lang="en-MY" dirty="0"/>
              <a:t>Visit Remix Online Solidity Compiler:</a:t>
            </a:r>
          </a:p>
          <a:p>
            <a:pPr marL="0" lvl="0" indent="0">
              <a:buNone/>
            </a:pPr>
            <a:r>
              <a:rPr lang="en-MY" dirty="0">
                <a:hlinkClick r:id="rId2"/>
              </a:rPr>
              <a:t>https://remix.ethereum.org/</a:t>
            </a:r>
            <a:endParaRPr lang="en-MY" dirty="0"/>
          </a:p>
          <a:p>
            <a:pPr marL="0" lvl="0" indent="0">
              <a:buNone/>
            </a:pPr>
            <a:r>
              <a:rPr lang="en-MY" dirty="0"/>
              <a:t>Paste the code in the editor and Start Debugging.</a:t>
            </a:r>
          </a:p>
          <a:p>
            <a:pPr marL="0" lvl="0" indent="0">
              <a:buNone/>
            </a:pPr>
            <a:r>
              <a:rPr lang="en-MY" dirty="0"/>
              <a:t> Refer to the READme.txt attached in </a:t>
            </a:r>
            <a:r>
              <a:rPr lang="en-MY"/>
              <a:t>the REPO.</a:t>
            </a:r>
            <a:endParaRPr lang="en-MY" dirty="0"/>
          </a:p>
          <a:p>
            <a:pPr marL="0" indent="0">
              <a:buNone/>
            </a:pPr>
            <a:endParaRPr lang="en-MY" dirty="0"/>
          </a:p>
        </p:txBody>
      </p:sp>
    </p:spTree>
    <p:extLst>
      <p:ext uri="{BB962C8B-B14F-4D97-AF65-F5344CB8AC3E}">
        <p14:creationId xmlns:p14="http://schemas.microsoft.com/office/powerpoint/2010/main" val="27904826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BBA52-06A0-49EB-8A50-00B65A3A4C42}"/>
              </a:ext>
            </a:extLst>
          </p:cNvPr>
          <p:cNvSpPr>
            <a:spLocks noGrp="1"/>
          </p:cNvSpPr>
          <p:nvPr>
            <p:ph type="title"/>
          </p:nvPr>
        </p:nvSpPr>
        <p:spPr/>
        <p:txBody>
          <a:bodyPr/>
          <a:lstStyle/>
          <a:p>
            <a:r>
              <a:rPr lang="en-MY" dirty="0"/>
              <a:t>END</a:t>
            </a:r>
          </a:p>
        </p:txBody>
      </p:sp>
      <p:sp>
        <p:nvSpPr>
          <p:cNvPr id="3" name="Content Placeholder 2">
            <a:extLst>
              <a:ext uri="{FF2B5EF4-FFF2-40B4-BE49-F238E27FC236}">
                <a16:creationId xmlns:a16="http://schemas.microsoft.com/office/drawing/2014/main" id="{5B6BF32A-A1A1-421E-8230-2BB7B87C82BE}"/>
              </a:ext>
            </a:extLst>
          </p:cNvPr>
          <p:cNvSpPr>
            <a:spLocks noGrp="1"/>
          </p:cNvSpPr>
          <p:nvPr>
            <p:ph idx="1"/>
          </p:nvPr>
        </p:nvSpPr>
        <p:spPr/>
        <p:txBody>
          <a:bodyPr/>
          <a:lstStyle/>
          <a:p>
            <a:pPr marL="0" indent="0">
              <a:buNone/>
            </a:pPr>
            <a:r>
              <a:rPr lang="en-MY" dirty="0"/>
              <a:t>Any Technical Assistance Questions or Clarifications?</a:t>
            </a:r>
            <a:endParaRPr lang="en-US" dirty="0"/>
          </a:p>
          <a:p>
            <a:pPr marL="0" indent="0">
              <a:buNone/>
            </a:pPr>
            <a:r>
              <a:rPr lang="en-US" sz="2800" b="1" dirty="0">
                <a:latin typeface="Candara" panose="020E0502030303020204" pitchFamily="34" charset="0"/>
              </a:rPr>
              <a:t>Next Tutorial will be about Truffle and Ethereum Remix Smart Development</a:t>
            </a:r>
          </a:p>
          <a:p>
            <a:pPr marL="0" indent="0">
              <a:buNone/>
            </a:pPr>
            <a:r>
              <a:rPr lang="en-US" sz="2800" b="1">
                <a:latin typeface="Candara" panose="020E0502030303020204" pitchFamily="34" charset="0"/>
              </a:rPr>
              <a:t>Enjoy!!!</a:t>
            </a:r>
            <a:endParaRPr lang="en-MY" sz="2800" b="1" dirty="0">
              <a:latin typeface="Candara" panose="020E0502030303020204" pitchFamily="34" charset="0"/>
            </a:endParaRPr>
          </a:p>
        </p:txBody>
      </p:sp>
    </p:spTree>
    <p:extLst>
      <p:ext uri="{BB962C8B-B14F-4D97-AF65-F5344CB8AC3E}">
        <p14:creationId xmlns:p14="http://schemas.microsoft.com/office/powerpoint/2010/main" val="10932702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22DCE-F245-406B-93CD-B83C893BEEAC}"/>
              </a:ext>
            </a:extLst>
          </p:cNvPr>
          <p:cNvSpPr>
            <a:spLocks noGrp="1"/>
          </p:cNvSpPr>
          <p:nvPr>
            <p:ph type="title"/>
          </p:nvPr>
        </p:nvSpPr>
        <p:spPr/>
        <p:txBody>
          <a:bodyPr/>
          <a:lstStyle/>
          <a:p>
            <a:r>
              <a:rPr lang="en-MY" dirty="0"/>
              <a:t>What is Blockchain</a:t>
            </a:r>
          </a:p>
        </p:txBody>
      </p:sp>
      <p:sp>
        <p:nvSpPr>
          <p:cNvPr id="3" name="Content Placeholder 2">
            <a:extLst>
              <a:ext uri="{FF2B5EF4-FFF2-40B4-BE49-F238E27FC236}">
                <a16:creationId xmlns:a16="http://schemas.microsoft.com/office/drawing/2014/main" id="{0F24F6CA-2225-410C-8920-3616716049FF}"/>
              </a:ext>
            </a:extLst>
          </p:cNvPr>
          <p:cNvSpPr>
            <a:spLocks noGrp="1"/>
          </p:cNvSpPr>
          <p:nvPr>
            <p:ph idx="1"/>
          </p:nvPr>
        </p:nvSpPr>
        <p:spPr/>
        <p:txBody>
          <a:bodyPr/>
          <a:lstStyle/>
          <a:p>
            <a:r>
              <a:rPr lang="en-MY" dirty="0"/>
              <a:t>A blockchain is a continuously growing data record blocks cryptographically connected to each other. All blocks are connected to their predecessors using a hash pointer, a timestamp, and transaction data. In other words, a blockchain is a distributed ledger managed by a peer to peer network whose nodes adhere to a predefined protocol. </a:t>
            </a:r>
          </a:p>
        </p:txBody>
      </p:sp>
    </p:spTree>
    <p:extLst>
      <p:ext uri="{BB962C8B-B14F-4D97-AF65-F5344CB8AC3E}">
        <p14:creationId xmlns:p14="http://schemas.microsoft.com/office/powerpoint/2010/main" val="1848141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F9E482-5735-4A17-9A57-4AC6C5E3E07D}"/>
              </a:ext>
            </a:extLst>
          </p:cNvPr>
          <p:cNvSpPr>
            <a:spLocks noGrp="1"/>
          </p:cNvSpPr>
          <p:nvPr>
            <p:ph type="title"/>
          </p:nvPr>
        </p:nvSpPr>
        <p:spPr/>
        <p:txBody>
          <a:bodyPr/>
          <a:lstStyle/>
          <a:p>
            <a:r>
              <a:rPr lang="en-MY" dirty="0"/>
              <a:t>History of Blockchain</a:t>
            </a:r>
          </a:p>
        </p:txBody>
      </p:sp>
      <p:sp>
        <p:nvSpPr>
          <p:cNvPr id="3" name="Content Placeholder 2">
            <a:extLst>
              <a:ext uri="{FF2B5EF4-FFF2-40B4-BE49-F238E27FC236}">
                <a16:creationId xmlns:a16="http://schemas.microsoft.com/office/drawing/2014/main" id="{3AD862DA-774D-437A-BBD3-BD48F86FB5D2}"/>
              </a:ext>
            </a:extLst>
          </p:cNvPr>
          <p:cNvSpPr>
            <a:spLocks noGrp="1"/>
          </p:cNvSpPr>
          <p:nvPr>
            <p:ph idx="1"/>
          </p:nvPr>
        </p:nvSpPr>
        <p:spPr/>
        <p:txBody>
          <a:bodyPr/>
          <a:lstStyle/>
          <a:p>
            <a:r>
              <a:rPr lang="en-MY" dirty="0"/>
              <a:t>Blockchain was first implemented by an anonymous cryptographer Satoshi Nakamoto in 2008 to implement a peer to peer payment system and cryptocurrency known as  Bitcoin. Bitcoin achieved a fully decentralized payment system that does not require any regulatory bodies, third parties, or government bodies. Bitcoin allows anonymous customer to customer payment and financial transactions. Bitcoin Price is controlled by an in-built algorithm that statistically computes the market value based on supply and demand. </a:t>
            </a:r>
          </a:p>
        </p:txBody>
      </p:sp>
    </p:spTree>
    <p:extLst>
      <p:ext uri="{BB962C8B-B14F-4D97-AF65-F5344CB8AC3E}">
        <p14:creationId xmlns:p14="http://schemas.microsoft.com/office/powerpoint/2010/main" val="25803730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AC1EB4-19CB-454B-80A2-822A08F165CA}"/>
              </a:ext>
            </a:extLst>
          </p:cNvPr>
          <p:cNvSpPr>
            <a:spLocks noGrp="1"/>
          </p:cNvSpPr>
          <p:nvPr>
            <p:ph type="title"/>
          </p:nvPr>
        </p:nvSpPr>
        <p:spPr/>
        <p:txBody>
          <a:bodyPr/>
          <a:lstStyle/>
          <a:p>
            <a:r>
              <a:rPr lang="en-MY" dirty="0"/>
              <a:t>Types of Blockchains</a:t>
            </a:r>
          </a:p>
        </p:txBody>
      </p:sp>
      <p:sp>
        <p:nvSpPr>
          <p:cNvPr id="3" name="Content Placeholder 2">
            <a:extLst>
              <a:ext uri="{FF2B5EF4-FFF2-40B4-BE49-F238E27FC236}">
                <a16:creationId xmlns:a16="http://schemas.microsoft.com/office/drawing/2014/main" id="{CBA5D80E-314D-4E48-98FB-7F4857EE90A1}"/>
              </a:ext>
            </a:extLst>
          </p:cNvPr>
          <p:cNvSpPr>
            <a:spLocks noGrp="1"/>
          </p:cNvSpPr>
          <p:nvPr>
            <p:ph idx="1"/>
          </p:nvPr>
        </p:nvSpPr>
        <p:spPr/>
        <p:txBody>
          <a:bodyPr>
            <a:normAutofit fontScale="85000" lnSpcReduction="10000"/>
          </a:bodyPr>
          <a:lstStyle/>
          <a:p>
            <a:r>
              <a:rPr lang="en-MY" dirty="0"/>
              <a:t>Public Blockchains – by design they are designed to have no restrictions therefore anyone with internet access can send or validate so long as they follow the predefined rules by the consensus protocol.</a:t>
            </a:r>
          </a:p>
          <a:p>
            <a:r>
              <a:rPr lang="en-MY" dirty="0"/>
              <a:t>Private Blockchains – These are permissioned networks, therefore, anyone that wishes to transact  or validate transactions must be authorized by the network administrator.</a:t>
            </a:r>
          </a:p>
          <a:p>
            <a:r>
              <a:rPr lang="en-US" dirty="0"/>
              <a:t>Consortium blockchains- A consortium blockchain is often said to be semi-decentralized. It, too, is permissioned but instead of a single organization controlling it, a number of companies might each operate a node on such a network. The administrators of a consortium chain restrict users’ reading rights as they see fit and only allow a limited set of trusted nodes to execute a consensus protocol</a:t>
            </a:r>
            <a:endParaRPr lang="en-MY" dirty="0"/>
          </a:p>
        </p:txBody>
      </p:sp>
    </p:spTree>
    <p:extLst>
      <p:ext uri="{BB962C8B-B14F-4D97-AF65-F5344CB8AC3E}">
        <p14:creationId xmlns:p14="http://schemas.microsoft.com/office/powerpoint/2010/main" val="41990914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5B0ACA-B05E-468A-9276-4771CBF69BFB}"/>
              </a:ext>
            </a:extLst>
          </p:cNvPr>
          <p:cNvSpPr>
            <a:spLocks noGrp="1"/>
          </p:cNvSpPr>
          <p:nvPr>
            <p:ph type="title"/>
          </p:nvPr>
        </p:nvSpPr>
        <p:spPr/>
        <p:txBody>
          <a:bodyPr/>
          <a:lstStyle/>
          <a:p>
            <a:r>
              <a:rPr lang="en-MY" dirty="0"/>
              <a:t>Ethereum</a:t>
            </a:r>
          </a:p>
        </p:txBody>
      </p:sp>
      <p:sp>
        <p:nvSpPr>
          <p:cNvPr id="3" name="Content Placeholder 2">
            <a:extLst>
              <a:ext uri="{FF2B5EF4-FFF2-40B4-BE49-F238E27FC236}">
                <a16:creationId xmlns:a16="http://schemas.microsoft.com/office/drawing/2014/main" id="{C0D38A33-1C8D-4BB3-B0EE-8310B4E1C667}"/>
              </a:ext>
            </a:extLst>
          </p:cNvPr>
          <p:cNvSpPr>
            <a:spLocks noGrp="1"/>
          </p:cNvSpPr>
          <p:nvPr>
            <p:ph idx="1"/>
          </p:nvPr>
        </p:nvSpPr>
        <p:spPr/>
        <p:txBody>
          <a:bodyPr>
            <a:normAutofit lnSpcReduction="10000"/>
          </a:bodyPr>
          <a:lstStyle/>
          <a:p>
            <a:r>
              <a:rPr lang="en-MY" dirty="0"/>
              <a:t>In 2013,Vitalik </a:t>
            </a:r>
            <a:r>
              <a:rPr lang="en-MY" dirty="0" err="1"/>
              <a:t>Buterin</a:t>
            </a:r>
            <a:r>
              <a:rPr lang="en-MY" dirty="0"/>
              <a:t> noted that there was a huge fault in the Bitcoin Blockchain since it was not easy to program or implement in other fields apart from the financial industry. He therefore engineered a more usable an programmable blockchain platform that allows developers and companies implement Decentralized applications, smart contracts, Decentralized Autonomous Organizations and Blockchain Payment Systems. Ethereum enables companies and developers to build self managed systems like voting systems, auditing systems, ICOs, P2P systems and autonomous organizations powered by smart contracts.</a:t>
            </a:r>
          </a:p>
        </p:txBody>
      </p:sp>
    </p:spTree>
    <p:extLst>
      <p:ext uri="{BB962C8B-B14F-4D97-AF65-F5344CB8AC3E}">
        <p14:creationId xmlns:p14="http://schemas.microsoft.com/office/powerpoint/2010/main" val="34722126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CF59E5-5FF3-4007-88D0-701F153050ED}"/>
              </a:ext>
            </a:extLst>
          </p:cNvPr>
          <p:cNvSpPr>
            <a:spLocks noGrp="1"/>
          </p:cNvSpPr>
          <p:nvPr>
            <p:ph type="title"/>
          </p:nvPr>
        </p:nvSpPr>
        <p:spPr/>
        <p:txBody>
          <a:bodyPr/>
          <a:lstStyle/>
          <a:p>
            <a:r>
              <a:rPr lang="en-MY" dirty="0"/>
              <a:t>Blockchain Uses</a:t>
            </a:r>
          </a:p>
        </p:txBody>
      </p:sp>
      <p:sp>
        <p:nvSpPr>
          <p:cNvPr id="3" name="Content Placeholder 2">
            <a:extLst>
              <a:ext uri="{FF2B5EF4-FFF2-40B4-BE49-F238E27FC236}">
                <a16:creationId xmlns:a16="http://schemas.microsoft.com/office/drawing/2014/main" id="{510D7997-6798-4DAD-8BBA-1DFB6A7BB95D}"/>
              </a:ext>
            </a:extLst>
          </p:cNvPr>
          <p:cNvSpPr>
            <a:spLocks noGrp="1"/>
          </p:cNvSpPr>
          <p:nvPr>
            <p:ph idx="1"/>
          </p:nvPr>
        </p:nvSpPr>
        <p:spPr/>
        <p:txBody>
          <a:bodyPr>
            <a:normAutofit fontScale="92500" lnSpcReduction="20000"/>
          </a:bodyPr>
          <a:lstStyle/>
          <a:p>
            <a:r>
              <a:rPr lang="en-MY" dirty="0"/>
              <a:t>Land Registration</a:t>
            </a:r>
          </a:p>
          <a:p>
            <a:r>
              <a:rPr lang="en-MY" dirty="0"/>
              <a:t>National Currencies</a:t>
            </a:r>
          </a:p>
          <a:p>
            <a:r>
              <a:rPr lang="en-MY" dirty="0"/>
              <a:t>Smart contracts</a:t>
            </a:r>
          </a:p>
          <a:p>
            <a:r>
              <a:rPr lang="en-MY" dirty="0"/>
              <a:t>Voting Systems</a:t>
            </a:r>
          </a:p>
          <a:p>
            <a:r>
              <a:rPr lang="en-MY" dirty="0"/>
              <a:t>Education Systems</a:t>
            </a:r>
          </a:p>
          <a:p>
            <a:r>
              <a:rPr lang="en-MY" dirty="0"/>
              <a:t>Financial systems</a:t>
            </a:r>
          </a:p>
          <a:p>
            <a:r>
              <a:rPr lang="en-MY" dirty="0" err="1"/>
              <a:t>Dapps</a:t>
            </a:r>
            <a:endParaRPr lang="en-MY" dirty="0"/>
          </a:p>
          <a:p>
            <a:r>
              <a:rPr lang="en-MY" dirty="0"/>
              <a:t>DAOs</a:t>
            </a:r>
          </a:p>
        </p:txBody>
      </p:sp>
    </p:spTree>
    <p:extLst>
      <p:ext uri="{BB962C8B-B14F-4D97-AF65-F5344CB8AC3E}">
        <p14:creationId xmlns:p14="http://schemas.microsoft.com/office/powerpoint/2010/main" val="22708360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EDA45-CBEF-4A42-A2AF-B8E41EDC64FB}"/>
              </a:ext>
            </a:extLst>
          </p:cNvPr>
          <p:cNvSpPr>
            <a:spLocks noGrp="1"/>
          </p:cNvSpPr>
          <p:nvPr>
            <p:ph type="title"/>
          </p:nvPr>
        </p:nvSpPr>
        <p:spPr/>
        <p:txBody>
          <a:bodyPr/>
          <a:lstStyle/>
          <a:p>
            <a:r>
              <a:rPr lang="en-MY" dirty="0"/>
              <a:t>Distributed Applications(</a:t>
            </a:r>
            <a:r>
              <a:rPr lang="en-MY" dirty="0" err="1"/>
              <a:t>Dapps</a:t>
            </a:r>
            <a:r>
              <a:rPr lang="en-MY" dirty="0"/>
              <a:t>)</a:t>
            </a:r>
          </a:p>
        </p:txBody>
      </p:sp>
      <p:pic>
        <p:nvPicPr>
          <p:cNvPr id="1026" name="Picture 2" descr="https://blockgeeks.com/wp-content/uploads/2017/05/infographics001-01-1.png">
            <a:extLst>
              <a:ext uri="{FF2B5EF4-FFF2-40B4-BE49-F238E27FC236}">
                <a16:creationId xmlns:a16="http://schemas.microsoft.com/office/drawing/2014/main" id="{92FE367D-6502-494B-AE2C-0E22F6ED6D0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92481" y="2468723"/>
            <a:ext cx="6319645" cy="3317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62335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B2DD17-1421-455F-ACC4-9AC97CF63713}"/>
              </a:ext>
            </a:extLst>
          </p:cNvPr>
          <p:cNvSpPr>
            <a:spLocks noGrp="1"/>
          </p:cNvSpPr>
          <p:nvPr>
            <p:ph type="title"/>
          </p:nvPr>
        </p:nvSpPr>
        <p:spPr/>
        <p:txBody>
          <a:bodyPr/>
          <a:lstStyle/>
          <a:p>
            <a:r>
              <a:rPr lang="en-MY" dirty="0" err="1"/>
              <a:t>Dapps</a:t>
            </a:r>
            <a:endParaRPr lang="en-MY" dirty="0"/>
          </a:p>
        </p:txBody>
      </p:sp>
      <p:sp>
        <p:nvSpPr>
          <p:cNvPr id="3" name="Content Placeholder 2">
            <a:extLst>
              <a:ext uri="{FF2B5EF4-FFF2-40B4-BE49-F238E27FC236}">
                <a16:creationId xmlns:a16="http://schemas.microsoft.com/office/drawing/2014/main" id="{FF02E04B-AD1D-4206-998D-182FBC0788DB}"/>
              </a:ext>
            </a:extLst>
          </p:cNvPr>
          <p:cNvSpPr>
            <a:spLocks noGrp="1"/>
          </p:cNvSpPr>
          <p:nvPr>
            <p:ph idx="1"/>
          </p:nvPr>
        </p:nvSpPr>
        <p:spPr/>
        <p:txBody>
          <a:bodyPr>
            <a:normAutofit fontScale="62500" lnSpcReduction="20000"/>
          </a:bodyPr>
          <a:lstStyle/>
          <a:p>
            <a:pPr marL="0" indent="0">
              <a:buNone/>
            </a:pPr>
            <a:r>
              <a:rPr lang="en-US" dirty="0" err="1"/>
              <a:t>Dapps</a:t>
            </a:r>
            <a:r>
              <a:rPr lang="en-US" dirty="0"/>
              <a:t> may defined as decentralized applications that run on virtual machines and don’t require control from a third party. Typically, they manage themselves.</a:t>
            </a:r>
          </a:p>
          <a:p>
            <a:r>
              <a:rPr lang="en-US" dirty="0"/>
              <a:t>Open Source. Ideally, it should be governed by autonomy and all changes must be decided by the consensus, or a majority, of its users. Its code base should be available for scrutiny.</a:t>
            </a:r>
          </a:p>
          <a:p>
            <a:r>
              <a:rPr lang="en-US" dirty="0"/>
              <a:t>Decentralized. All records of the application’s operation must be stored on a public and decentralized blockchain to avoid pitfalls of centralization.</a:t>
            </a:r>
          </a:p>
          <a:p>
            <a:r>
              <a:rPr lang="en-US" dirty="0"/>
              <a:t>Incentivized. Validators of the blockchain should be incentivized by rewarding them accordingly with cryptographic tokens.</a:t>
            </a:r>
          </a:p>
          <a:p>
            <a:r>
              <a:rPr lang="en-US" dirty="0"/>
              <a:t>Protocol. The application community must agree on a cryptographic algorithm to show proof of value. For example, Bitcoin uses Proof of Work (</a:t>
            </a:r>
            <a:r>
              <a:rPr lang="en-US" dirty="0" err="1"/>
              <a:t>PoW</a:t>
            </a:r>
            <a:r>
              <a:rPr lang="en-US" dirty="0"/>
              <a:t>) and Ethereum is currently using </a:t>
            </a:r>
            <a:r>
              <a:rPr lang="en-US" dirty="0" err="1"/>
              <a:t>PoW</a:t>
            </a:r>
            <a:r>
              <a:rPr lang="en-US" dirty="0"/>
              <a:t> with plans for a hybrid </a:t>
            </a:r>
            <a:r>
              <a:rPr lang="en-US" dirty="0" err="1"/>
              <a:t>PoW</a:t>
            </a:r>
            <a:r>
              <a:rPr lang="en-US" dirty="0"/>
              <a:t>/Proof of Stake (</a:t>
            </a:r>
            <a:r>
              <a:rPr lang="en-US" dirty="0" err="1"/>
              <a:t>PoS</a:t>
            </a:r>
            <a:r>
              <a:rPr lang="en-US" dirty="0"/>
              <a:t>)5 in the future.</a:t>
            </a:r>
          </a:p>
          <a:p>
            <a:r>
              <a:rPr lang="en-US" dirty="0"/>
              <a:t>If we adhere to the above definition, the first </a:t>
            </a:r>
            <a:r>
              <a:rPr lang="en-US" dirty="0" err="1"/>
              <a:t>Dapp</a:t>
            </a:r>
            <a:r>
              <a:rPr lang="en-US" dirty="0"/>
              <a:t> was in fact Bitcoin itself. Bitcoin is an implemented blockchain solution that arose from problems revolving around centralization and censorship. One can say Bitcoin is a self-sustaining public ledger that allows efficient transactions without intermediaries and centralized authorities.</a:t>
            </a:r>
            <a:endParaRPr lang="en-MY" dirty="0"/>
          </a:p>
        </p:txBody>
      </p:sp>
    </p:spTree>
    <p:extLst>
      <p:ext uri="{BB962C8B-B14F-4D97-AF65-F5344CB8AC3E}">
        <p14:creationId xmlns:p14="http://schemas.microsoft.com/office/powerpoint/2010/main" val="23192026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BAEC4-9EAC-4191-8AB7-6437F343A953}"/>
              </a:ext>
            </a:extLst>
          </p:cNvPr>
          <p:cNvSpPr>
            <a:spLocks noGrp="1"/>
          </p:cNvSpPr>
          <p:nvPr>
            <p:ph type="title"/>
          </p:nvPr>
        </p:nvSpPr>
        <p:spPr/>
        <p:txBody>
          <a:bodyPr/>
          <a:lstStyle/>
          <a:p>
            <a:r>
              <a:rPr lang="en-MY" dirty="0" err="1"/>
              <a:t>Dapps</a:t>
            </a:r>
            <a:endParaRPr lang="en-MY" dirty="0"/>
          </a:p>
        </p:txBody>
      </p:sp>
      <p:pic>
        <p:nvPicPr>
          <p:cNvPr id="2050" name="Picture 2" descr="https://blockgeeks.com/wp-content/uploads/2017/05/infographics2-02.png">
            <a:extLst>
              <a:ext uri="{FF2B5EF4-FFF2-40B4-BE49-F238E27FC236}">
                <a16:creationId xmlns:a16="http://schemas.microsoft.com/office/drawing/2014/main" id="{38CB677D-001D-4A5E-8125-E0C65DE38EB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618114" y="2557463"/>
            <a:ext cx="6955771" cy="3317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4795517"/>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100</TotalTime>
  <Words>1062</Words>
  <Application>Microsoft Office PowerPoint</Application>
  <PresentationFormat>Widescreen</PresentationFormat>
  <Paragraphs>108</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Candara</vt:lpstr>
      <vt:lpstr>Garamond</vt:lpstr>
      <vt:lpstr>Organic</vt:lpstr>
      <vt:lpstr>Blockchain 101 for SOCAR Malaysia</vt:lpstr>
      <vt:lpstr>What is Blockchain</vt:lpstr>
      <vt:lpstr>History of Blockchain</vt:lpstr>
      <vt:lpstr>Types of Blockchains</vt:lpstr>
      <vt:lpstr>Ethereum</vt:lpstr>
      <vt:lpstr>Blockchain Uses</vt:lpstr>
      <vt:lpstr>Distributed Applications(Dapps)</vt:lpstr>
      <vt:lpstr>Dapps</vt:lpstr>
      <vt:lpstr>Dapps</vt:lpstr>
      <vt:lpstr>Smart Contracts</vt:lpstr>
      <vt:lpstr>How to build a Smart Contract In Ethereum</vt:lpstr>
      <vt:lpstr>Web3</vt:lpstr>
      <vt:lpstr>Smart Contract application in Ethereum</vt:lpstr>
      <vt:lpstr>Truffle Js </vt:lpstr>
      <vt:lpstr>Write your first smart contract in solidity</vt:lpstr>
      <vt:lpstr>Write your solidity code in the file</vt:lpstr>
      <vt:lpstr>Test Your Smart Contract</vt:lpstr>
      <vt:lpstr>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Blockchain 101 for SOCAR Malaysia</dc:title>
  <dc:creator>Kelvin Ndereba</dc:creator>
  <cp:lastModifiedBy>Kelvin Ndereba</cp:lastModifiedBy>
  <cp:revision>16</cp:revision>
  <dcterms:created xsi:type="dcterms:W3CDTF">2018-06-12T10:55:07Z</dcterms:created>
  <dcterms:modified xsi:type="dcterms:W3CDTF">2018-06-19T20:00:46Z</dcterms:modified>
</cp:coreProperties>
</file>