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71" r:id="rId2"/>
    <p:sldId id="256" r:id="rId3"/>
    <p:sldId id="257" r:id="rId4"/>
    <p:sldId id="265" r:id="rId5"/>
    <p:sldId id="258" r:id="rId6"/>
    <p:sldId id="266" r:id="rId7"/>
    <p:sldId id="259" r:id="rId8"/>
    <p:sldId id="267" r:id="rId9"/>
    <p:sldId id="260" r:id="rId10"/>
    <p:sldId id="268" r:id="rId11"/>
    <p:sldId id="261" r:id="rId12"/>
    <p:sldId id="269" r:id="rId13"/>
    <p:sldId id="262" r:id="rId14"/>
    <p:sldId id="270" r:id="rId15"/>
    <p:sldId id="26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hil patel" userId="0457e262c4bb7b56" providerId="LiveId" clId="{62488A81-12C7-439F-BF17-490E39C3F601}"/>
    <pc:docChg chg="undo custSel addSld modSld">
      <pc:chgData name="nikhil patel" userId="0457e262c4bb7b56" providerId="LiveId" clId="{62488A81-12C7-439F-BF17-490E39C3F601}" dt="2024-09-03T21:33:36.857" v="3" actId="22"/>
      <pc:docMkLst>
        <pc:docMk/>
      </pc:docMkLst>
      <pc:sldChg chg="new">
        <pc:chgData name="nikhil patel" userId="0457e262c4bb7b56" providerId="LiveId" clId="{62488A81-12C7-439F-BF17-490E39C3F601}" dt="2024-09-03T21:29:00.222" v="0" actId="680"/>
        <pc:sldMkLst>
          <pc:docMk/>
          <pc:sldMk cId="3784484348" sldId="263"/>
        </pc:sldMkLst>
      </pc:sldChg>
      <pc:sldChg chg="addSp delSp new mod">
        <pc:chgData name="nikhil patel" userId="0457e262c4bb7b56" providerId="LiveId" clId="{62488A81-12C7-439F-BF17-490E39C3F601}" dt="2024-09-03T21:33:36.857" v="3" actId="22"/>
        <pc:sldMkLst>
          <pc:docMk/>
          <pc:sldMk cId="3698847414" sldId="264"/>
        </pc:sldMkLst>
        <pc:picChg chg="add del">
          <ac:chgData name="nikhil patel" userId="0457e262c4bb7b56" providerId="LiveId" clId="{62488A81-12C7-439F-BF17-490E39C3F601}" dt="2024-09-03T21:33:36.857" v="3" actId="22"/>
          <ac:picMkLst>
            <pc:docMk/>
            <pc:sldMk cId="3698847414" sldId="264"/>
            <ac:picMk id="3" creationId="{A4E31F85-133D-D390-383C-E8DD5EF1082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B5F-953F-4378-B46A-B215C0D23C7B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6C7F-DDD1-4798-A8C3-8A2757435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616578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B5F-953F-4378-B46A-B215C0D23C7B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6C7F-DDD1-4798-A8C3-8A2757435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76794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B5F-953F-4378-B46A-B215C0D23C7B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6C7F-DDD1-4798-A8C3-8A2757435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149623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B5F-953F-4378-B46A-B215C0D23C7B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6C7F-DDD1-4798-A8C3-8A2757435C8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8621546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B5F-953F-4378-B46A-B215C0D23C7B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6C7F-DDD1-4798-A8C3-8A2757435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672192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B5F-953F-4378-B46A-B215C0D23C7B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6C7F-DDD1-4798-A8C3-8A2757435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787663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B5F-953F-4378-B46A-B215C0D23C7B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6C7F-DDD1-4798-A8C3-8A2757435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6536994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B5F-953F-4378-B46A-B215C0D23C7B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6C7F-DDD1-4798-A8C3-8A2757435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337207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B5F-953F-4378-B46A-B215C0D23C7B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6C7F-DDD1-4798-A8C3-8A2757435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2696833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B5F-953F-4378-B46A-B215C0D23C7B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6C7F-DDD1-4798-A8C3-8A2757435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262066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B5F-953F-4378-B46A-B215C0D23C7B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6C7F-DDD1-4798-A8C3-8A2757435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267942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B5F-953F-4378-B46A-B215C0D23C7B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6C7F-DDD1-4798-A8C3-8A2757435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748540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B5F-953F-4378-B46A-B215C0D23C7B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6C7F-DDD1-4798-A8C3-8A2757435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4235893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B5F-953F-4378-B46A-B215C0D23C7B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6C7F-DDD1-4798-A8C3-8A2757435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31736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B5F-953F-4378-B46A-B215C0D23C7B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6C7F-DDD1-4798-A8C3-8A2757435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760782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B5F-953F-4378-B46A-B215C0D23C7B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6C7F-DDD1-4798-A8C3-8A2757435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2573822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02B5F-953F-4378-B46A-B215C0D23C7B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C6C7F-DDD1-4798-A8C3-8A2757435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500069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02B5F-953F-4378-B46A-B215C0D23C7B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C6C7F-DDD1-4798-A8C3-8A2757435C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7280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ransition spd="slow">
    <p:wipe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444B5-ED3B-0CAA-288F-E93E62DA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243" y="823452"/>
            <a:ext cx="9733512" cy="2852737"/>
          </a:xfrm>
        </p:spPr>
        <p:txBody>
          <a:bodyPr>
            <a:normAutofit/>
          </a:bodyPr>
          <a:lstStyle/>
          <a:p>
            <a:br>
              <a:rPr lang="en-US" dirty="0"/>
            </a:br>
            <a:r>
              <a:rPr lang="en-US" sz="4000" b="0" u="sng" dirty="0"/>
              <a:t>Dept. of mechanical engineering</a:t>
            </a:r>
            <a:br>
              <a:rPr lang="en-US" sz="4000" b="0" u="sng" dirty="0"/>
            </a:br>
            <a:br>
              <a:rPr lang="en-US" dirty="0"/>
            </a:br>
            <a:r>
              <a:rPr lang="en-US" sz="2800" dirty="0"/>
              <a:t>ME 609: Programming Project Phase # 1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59452-F758-9352-32C3-23579D1117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29243" y="3985496"/>
            <a:ext cx="9733512" cy="2169497"/>
          </a:xfrm>
        </p:spPr>
        <p:txBody>
          <a:bodyPr>
            <a:normAutofit/>
          </a:bodyPr>
          <a:lstStyle/>
          <a:p>
            <a:pPr algn="just"/>
            <a:r>
              <a:rPr lang="en-IN" b="1" u="sng" dirty="0">
                <a:effectLst/>
              </a:rPr>
              <a:t>Presented By :</a:t>
            </a:r>
            <a:r>
              <a:rPr lang="en-IN" dirty="0">
                <a:effectLst/>
              </a:rPr>
              <a:t>                                                    </a:t>
            </a:r>
            <a:r>
              <a:rPr lang="en-IN" b="1" u="sng" dirty="0">
                <a:effectLst/>
              </a:rPr>
              <a:t>Presented To :</a:t>
            </a:r>
          </a:p>
          <a:p>
            <a:pPr algn="l">
              <a:lnSpc>
                <a:spcPct val="100000"/>
              </a:lnSpc>
            </a:pPr>
            <a:r>
              <a:rPr lang="en-IN" dirty="0">
                <a:effectLst/>
              </a:rPr>
              <a:t>Nikhil </a:t>
            </a:r>
            <a:r>
              <a:rPr lang="en-IN" dirty="0" err="1">
                <a:effectLst/>
              </a:rPr>
              <a:t>Dewangan</a:t>
            </a:r>
            <a:r>
              <a:rPr lang="en-IN" dirty="0">
                <a:effectLst/>
              </a:rPr>
              <a:t> (244103008)                         </a:t>
            </a:r>
            <a:r>
              <a:rPr lang="en-IN" dirty="0" err="1">
                <a:effectLst/>
              </a:rPr>
              <a:t>Dr.</a:t>
            </a:r>
            <a:r>
              <a:rPr lang="en-IN" dirty="0">
                <a:effectLst/>
              </a:rPr>
              <a:t> Deepak Sharma</a:t>
            </a:r>
          </a:p>
          <a:p>
            <a:pPr algn="l">
              <a:lnSpc>
                <a:spcPct val="100000"/>
              </a:lnSpc>
            </a:pPr>
            <a:r>
              <a:rPr lang="en-IN" dirty="0">
                <a:effectLst/>
              </a:rPr>
              <a:t>Nikhil Patel (244103009)                                   Assoc. Professor(M.E.)</a:t>
            </a:r>
          </a:p>
          <a:p>
            <a:pPr algn="l">
              <a:lnSpc>
                <a:spcPct val="100000"/>
              </a:lnSpc>
            </a:pPr>
            <a:r>
              <a:rPr lang="en-IN" dirty="0">
                <a:effectLst/>
              </a:rPr>
              <a:t>Group No.  21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17A387-19F3-E5F1-936F-F30219D828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7677" y="213852"/>
            <a:ext cx="7816645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912445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&#10;&#10;Description automatically generated with medium confidence">
            <a:extLst>
              <a:ext uri="{FF2B5EF4-FFF2-40B4-BE49-F238E27FC236}">
                <a16:creationId xmlns:a16="http://schemas.microsoft.com/office/drawing/2014/main" id="{333F6B70-B8A9-DD7F-AED8-5EEE333A28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065" y="1887794"/>
            <a:ext cx="8465935" cy="41983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5C1C79-2C9E-DD0C-9A83-272E791CE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87794"/>
            <a:ext cx="4149426" cy="4198374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008F9F6-59CE-3681-763B-3D3693EAC5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574983"/>
              </p:ext>
            </p:extLst>
          </p:nvPr>
        </p:nvGraphicFramePr>
        <p:xfrm>
          <a:off x="1119238" y="771832"/>
          <a:ext cx="9953523" cy="1115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3523">
                  <a:extLst>
                    <a:ext uri="{9D8B030D-6E8A-4147-A177-3AD203B41FA5}">
                      <a16:colId xmlns:a16="http://schemas.microsoft.com/office/drawing/2014/main" val="1645103224"/>
                    </a:ext>
                  </a:extLst>
                </a:gridCol>
              </a:tblGrid>
              <a:tr h="1115962"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Convergence of Limits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562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5642428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007554D-6A04-7498-B8E0-D93A8A83FE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4070572"/>
              </p:ext>
            </p:extLst>
          </p:nvPr>
        </p:nvGraphicFramePr>
        <p:xfrm>
          <a:off x="0" y="756656"/>
          <a:ext cx="12192003" cy="610134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78560">
                  <a:extLst>
                    <a:ext uri="{9D8B030D-6E8A-4147-A177-3AD203B41FA5}">
                      <a16:colId xmlns:a16="http://schemas.microsoft.com/office/drawing/2014/main" val="2765610218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727685001"/>
                    </a:ext>
                  </a:extLst>
                </a:gridCol>
                <a:gridCol w="1584961">
                  <a:extLst>
                    <a:ext uri="{9D8B030D-6E8A-4147-A177-3AD203B41FA5}">
                      <a16:colId xmlns:a16="http://schemas.microsoft.com/office/drawing/2014/main" val="159744195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4149996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7454788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717698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3946705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1736431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7429363"/>
                    </a:ext>
                  </a:extLst>
                </a:gridCol>
              </a:tblGrid>
              <a:tr h="207207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Initial Guess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Delta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New Interval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Iterations (B.P.)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No. of Function Evaluation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Optimum Point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Optimum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No. of Iterations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No. of Functions </a:t>
                      </a:r>
                      <a:r>
                        <a:rPr lang="en-IN" dirty="0" err="1"/>
                        <a:t>Evalution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5506401"/>
                  </a:ext>
                </a:extLst>
              </a:tr>
              <a:tr h="67154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0.01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(-2.450,5.230)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0.52727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-10.26340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0106758"/>
                  </a:ext>
                </a:extLst>
              </a:tr>
              <a:tr h="67154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(-0.950,6.730)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0.52727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-10.26340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3354680"/>
                  </a:ext>
                </a:extLst>
              </a:tr>
              <a:tr h="67154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0.01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(-0.230,3.610)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0.52727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-10.26340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5846840"/>
                  </a:ext>
                </a:extLst>
              </a:tr>
              <a:tr h="67154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(0.310,1.270)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0.52727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-10.26340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5357417"/>
                  </a:ext>
                </a:extLst>
              </a:tr>
              <a:tr h="67154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(-0.750,1.170)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0.52711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-10.26340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8520191"/>
                  </a:ext>
                </a:extLst>
              </a:tr>
              <a:tr h="67154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(-1.110,2.730)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0.52711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-10.26340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06270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700E023-5B75-30EB-3328-8E0CA85088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443770"/>
              </p:ext>
            </p:extLst>
          </p:nvPr>
        </p:nvGraphicFramePr>
        <p:xfrm>
          <a:off x="0" y="92870"/>
          <a:ext cx="12192000" cy="663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1977878056"/>
                    </a:ext>
                  </a:extLst>
                </a:gridCol>
              </a:tblGrid>
              <a:tr h="663786">
                <a:tc>
                  <a:txBody>
                    <a:bodyPr/>
                    <a:lstStyle/>
                    <a:p>
                      <a:r>
                        <a:rPr lang="en-IN" sz="2400" dirty="0"/>
                        <a:t>Q. No. 5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143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926290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the value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888F1658-A4FA-47DD-1C01-EA3FA61644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5923" y="2019179"/>
            <a:ext cx="8436077" cy="40535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163B8C4-022C-E7D6-F9E5-BAF3911CC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19178"/>
            <a:ext cx="3755923" cy="4053553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405B942-F80A-BD4F-224D-C35A26527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946339"/>
              </p:ext>
            </p:extLst>
          </p:nvPr>
        </p:nvGraphicFramePr>
        <p:xfrm>
          <a:off x="1119238" y="880745"/>
          <a:ext cx="9953523" cy="1138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3523">
                  <a:extLst>
                    <a:ext uri="{9D8B030D-6E8A-4147-A177-3AD203B41FA5}">
                      <a16:colId xmlns:a16="http://schemas.microsoft.com/office/drawing/2014/main" val="1645103224"/>
                    </a:ext>
                  </a:extLst>
                </a:gridCol>
              </a:tblGrid>
              <a:tr h="1138434"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Convergence of Limits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562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4411168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8E4A0D9-F4C3-A4D3-0F20-D751C2EF1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445209"/>
              </p:ext>
            </p:extLst>
          </p:nvPr>
        </p:nvGraphicFramePr>
        <p:xfrm>
          <a:off x="0" y="756656"/>
          <a:ext cx="12192003" cy="612363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48080">
                  <a:extLst>
                    <a:ext uri="{9D8B030D-6E8A-4147-A177-3AD203B41FA5}">
                      <a16:colId xmlns:a16="http://schemas.microsoft.com/office/drawing/2014/main" val="2765610218"/>
                    </a:ext>
                  </a:extLst>
                </a:gridCol>
                <a:gridCol w="1259840">
                  <a:extLst>
                    <a:ext uri="{9D8B030D-6E8A-4147-A177-3AD203B41FA5}">
                      <a16:colId xmlns:a16="http://schemas.microsoft.com/office/drawing/2014/main" val="727685001"/>
                    </a:ext>
                  </a:extLst>
                </a:gridCol>
                <a:gridCol w="1747520">
                  <a:extLst>
                    <a:ext uri="{9D8B030D-6E8A-4147-A177-3AD203B41FA5}">
                      <a16:colId xmlns:a16="http://schemas.microsoft.com/office/drawing/2014/main" val="1597441957"/>
                    </a:ext>
                  </a:extLst>
                </a:gridCol>
                <a:gridCol w="1263228">
                  <a:extLst>
                    <a:ext uri="{9D8B030D-6E8A-4147-A177-3AD203B41FA5}">
                      <a16:colId xmlns:a16="http://schemas.microsoft.com/office/drawing/2014/main" val="344149996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7454788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71769865"/>
                    </a:ext>
                  </a:extLst>
                </a:gridCol>
                <a:gridCol w="1564638">
                  <a:extLst>
                    <a:ext uri="{9D8B030D-6E8A-4147-A177-3AD203B41FA5}">
                      <a16:colId xmlns:a16="http://schemas.microsoft.com/office/drawing/2014/main" val="2139467057"/>
                    </a:ext>
                  </a:extLst>
                </a:gridCol>
                <a:gridCol w="1198880">
                  <a:extLst>
                    <a:ext uri="{9D8B030D-6E8A-4147-A177-3AD203B41FA5}">
                      <a16:colId xmlns:a16="http://schemas.microsoft.com/office/drawing/2014/main" val="1717364318"/>
                    </a:ext>
                  </a:extLst>
                </a:gridCol>
                <a:gridCol w="1300483">
                  <a:extLst>
                    <a:ext uri="{9D8B030D-6E8A-4147-A177-3AD203B41FA5}">
                      <a16:colId xmlns:a16="http://schemas.microsoft.com/office/drawing/2014/main" val="3857429363"/>
                    </a:ext>
                  </a:extLst>
                </a:gridCol>
              </a:tblGrid>
              <a:tr h="207207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Initial Guess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Delta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New Interval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Iterations (B.P.)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No. of Function Evaluation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Optimum Point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Optimum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No. of Iterations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No. of Functions </a:t>
                      </a:r>
                      <a:r>
                        <a:rPr lang="en-IN" dirty="0" err="1"/>
                        <a:t>Evalution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5506401"/>
                  </a:ext>
                </a:extLst>
              </a:tr>
              <a:tr h="67154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-2.5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0.01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(-1.230,2.610)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0.56367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5.91998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0106758"/>
                  </a:ext>
                </a:extLst>
              </a:tr>
              <a:tr h="67154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0.01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(-0.370,1.550)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0.56398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5.91998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3354680"/>
                  </a:ext>
                </a:extLst>
              </a:tr>
              <a:tr h="67154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0.01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(0.310,1.270)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0.56383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5.91998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5846840"/>
                  </a:ext>
                </a:extLst>
              </a:tr>
              <a:tr h="69383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(0.270,0.750)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0.56367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5.91998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5357417"/>
                  </a:ext>
                </a:extLst>
              </a:tr>
              <a:tr h="67154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(-0.550,1.370)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0.56398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5.91998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8520191"/>
                  </a:ext>
                </a:extLst>
              </a:tr>
              <a:tr h="67154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(0.450,0.930)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0.56367</a:t>
                      </a:r>
                    </a:p>
                    <a:p>
                      <a:pPr algn="ctr"/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5.91998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062704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E20894-C0CF-43B2-1FFD-D4F797EFE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6210393"/>
              </p:ext>
            </p:extLst>
          </p:nvPr>
        </p:nvGraphicFramePr>
        <p:xfrm>
          <a:off x="0" y="92870"/>
          <a:ext cx="12192000" cy="663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1977878056"/>
                    </a:ext>
                  </a:extLst>
                </a:gridCol>
              </a:tblGrid>
              <a:tr h="663786">
                <a:tc>
                  <a:txBody>
                    <a:bodyPr/>
                    <a:lstStyle/>
                    <a:p>
                      <a:r>
                        <a:rPr lang="en-IN" sz="2400" dirty="0"/>
                        <a:t>Q. No. 6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143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285310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person's hand&#10;&#10;Description automatically generated">
            <a:extLst>
              <a:ext uri="{FF2B5EF4-FFF2-40B4-BE49-F238E27FC236}">
                <a16:creationId xmlns:a16="http://schemas.microsoft.com/office/drawing/2014/main" id="{A2AF7B56-E72D-0FD7-4373-473A84984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7165" y="1801555"/>
            <a:ext cx="8624835" cy="44370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205B913-75B4-0CAC-507E-3C70B1D50C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01556"/>
            <a:ext cx="3998112" cy="4437011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AB18081-079E-184D-5D94-D07E828BC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589235"/>
              </p:ext>
            </p:extLst>
          </p:nvPr>
        </p:nvGraphicFramePr>
        <p:xfrm>
          <a:off x="1119238" y="700198"/>
          <a:ext cx="9953523" cy="1101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3523">
                  <a:extLst>
                    <a:ext uri="{9D8B030D-6E8A-4147-A177-3AD203B41FA5}">
                      <a16:colId xmlns:a16="http://schemas.microsoft.com/office/drawing/2014/main" val="1645103224"/>
                    </a:ext>
                  </a:extLst>
                </a:gridCol>
              </a:tblGrid>
              <a:tr h="1101355"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Convergence of Limits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562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192397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49A1BA3-7F24-85DA-7EFC-53C82C05A6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433030"/>
              </p:ext>
            </p:extLst>
          </p:nvPr>
        </p:nvGraphicFramePr>
        <p:xfrm>
          <a:off x="2363019" y="621342"/>
          <a:ext cx="7465961" cy="12959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65961">
                  <a:extLst>
                    <a:ext uri="{9D8B030D-6E8A-4147-A177-3AD203B41FA5}">
                      <a16:colId xmlns:a16="http://schemas.microsoft.com/office/drawing/2014/main" val="2734242066"/>
                    </a:ext>
                  </a:extLst>
                </a:gridCol>
              </a:tblGrid>
              <a:tr h="1295947">
                <a:tc>
                  <a:txBody>
                    <a:bodyPr/>
                    <a:lstStyle/>
                    <a:p>
                      <a:pPr algn="ctr"/>
                      <a:r>
                        <a:rPr lang="en-IN" sz="4000" dirty="0"/>
                        <a:t>Conclusion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527321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B7B66D6-861F-30B8-CA16-27B2882D6B68}"/>
              </a:ext>
            </a:extLst>
          </p:cNvPr>
          <p:cNvSpPr txBox="1"/>
          <p:nvPr/>
        </p:nvSpPr>
        <p:spPr>
          <a:xfrm>
            <a:off x="2363020" y="2789560"/>
            <a:ext cx="746596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2000" dirty="0"/>
              <a:t>If the initial guess value is near the optimum point then the no. of iterations and function evaluations are less.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IN" sz="2000" dirty="0"/>
              <a:t>Greater the value of delta </a:t>
            </a:r>
            <a:r>
              <a:rPr lang="en-IN" sz="2000" dirty="0" err="1"/>
              <a:t>choosen</a:t>
            </a:r>
            <a:r>
              <a:rPr lang="en-IN" sz="2000" dirty="0"/>
              <a:t> lesser the no. of iteration and function evaluations are performed.</a:t>
            </a:r>
          </a:p>
          <a:p>
            <a:pPr>
              <a:lnSpc>
                <a:spcPct val="200000"/>
              </a:lnSpc>
            </a:pPr>
            <a:endParaRPr lang="en-IN" sz="2000" dirty="0"/>
          </a:p>
          <a:p>
            <a:pPr marL="342900" indent="-34290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884741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B81A-0E12-DA42-E64E-6602C9718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5347" y="762000"/>
            <a:ext cx="4277484" cy="838200"/>
          </a:xfrm>
        </p:spPr>
        <p:txBody>
          <a:bodyPr>
            <a:normAutofit/>
          </a:bodyPr>
          <a:lstStyle/>
          <a:p>
            <a:r>
              <a:rPr lang="en-IN" sz="4400" dirty="0"/>
              <a:t>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50B9F-2525-1454-7C9B-92C8A1F3A0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7F052C-66F4-2793-3A70-E46760880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960" y="1600200"/>
            <a:ext cx="10358058" cy="5015793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F2A66C0-BEF0-AD8C-9F68-267CF4D2A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319761"/>
              </p:ext>
            </p:extLst>
          </p:nvPr>
        </p:nvGraphicFramePr>
        <p:xfrm>
          <a:off x="1148735" y="102632"/>
          <a:ext cx="10286283" cy="718979"/>
        </p:xfrm>
        <a:graphic>
          <a:graphicData uri="http://schemas.openxmlformats.org/drawingml/2006/table">
            <a:tbl>
              <a:tblPr firstRow="1" bandRow="1">
                <a:tableStyleId>{D113A9D2-9D6B-4929-AA2D-F23B5EE8CBE7}</a:tableStyleId>
              </a:tblPr>
              <a:tblGrid>
                <a:gridCol w="10286283">
                  <a:extLst>
                    <a:ext uri="{9D8B030D-6E8A-4147-A177-3AD203B41FA5}">
                      <a16:colId xmlns:a16="http://schemas.microsoft.com/office/drawing/2014/main" val="1943605144"/>
                    </a:ext>
                  </a:extLst>
                </a:gridCol>
              </a:tblGrid>
              <a:tr h="718979">
                <a:tc>
                  <a:txBody>
                    <a:bodyPr/>
                    <a:lstStyle/>
                    <a:p>
                      <a:pPr algn="ctr"/>
                      <a:r>
                        <a:rPr lang="en-IN" sz="3400" dirty="0"/>
                        <a:t>Interval Halving with Bounding Phase Method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9417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3766718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C73832F-C067-E400-D1D9-FFAA0181B3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02054"/>
              </p:ext>
            </p:extLst>
          </p:nvPr>
        </p:nvGraphicFramePr>
        <p:xfrm>
          <a:off x="0" y="756656"/>
          <a:ext cx="12192003" cy="613039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544033712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712358310"/>
                    </a:ext>
                  </a:extLst>
                </a:gridCol>
                <a:gridCol w="1767840">
                  <a:extLst>
                    <a:ext uri="{9D8B030D-6E8A-4147-A177-3AD203B41FA5}">
                      <a16:colId xmlns:a16="http://schemas.microsoft.com/office/drawing/2014/main" val="1196452438"/>
                    </a:ext>
                  </a:extLst>
                </a:gridCol>
                <a:gridCol w="1293708">
                  <a:extLst>
                    <a:ext uri="{9D8B030D-6E8A-4147-A177-3AD203B41FA5}">
                      <a16:colId xmlns:a16="http://schemas.microsoft.com/office/drawing/2014/main" val="676793562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29808354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27003082"/>
                    </a:ext>
                  </a:extLst>
                </a:gridCol>
                <a:gridCol w="1544318">
                  <a:extLst>
                    <a:ext uri="{9D8B030D-6E8A-4147-A177-3AD203B41FA5}">
                      <a16:colId xmlns:a16="http://schemas.microsoft.com/office/drawing/2014/main" val="4102314059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2695046618"/>
                    </a:ext>
                  </a:extLst>
                </a:gridCol>
                <a:gridCol w="1239523">
                  <a:extLst>
                    <a:ext uri="{9D8B030D-6E8A-4147-A177-3AD203B41FA5}">
                      <a16:colId xmlns:a16="http://schemas.microsoft.com/office/drawing/2014/main" val="3183821644"/>
                    </a:ext>
                  </a:extLst>
                </a:gridCol>
              </a:tblGrid>
              <a:tr h="143868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Initial Guess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Delta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New Interval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Iterations (B.P.)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No. of Function Evaluation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Optimum Point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Optimum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No. of Iterations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No. of Functions </a:t>
                      </a:r>
                      <a:r>
                        <a:rPr lang="en-IN" dirty="0" err="1"/>
                        <a:t>Evalution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9002363"/>
                  </a:ext>
                </a:extLst>
              </a:tr>
              <a:tr h="46626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(-11.23,-3.55)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-5.77492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41165.61421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8404634"/>
                  </a:ext>
                </a:extLst>
              </a:tr>
              <a:tr h="46626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-1.5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(-11.73,-4.050)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-5.77477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41165.61354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0911626"/>
                  </a:ext>
                </a:extLst>
              </a:tr>
              <a:tr h="46626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(-7.110,-3.270)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-5.77477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41165.61354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792860"/>
                  </a:ext>
                </a:extLst>
              </a:tr>
              <a:tr h="46626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(-8.110,-4.270)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-5.77492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41165.61421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4772083"/>
                  </a:ext>
                </a:extLst>
              </a:tr>
              <a:tr h="47095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(-8.610,-4.770)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-5.77477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41165.61354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000465"/>
                  </a:ext>
                </a:extLst>
              </a:tr>
              <a:tr h="46626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(-6.550,-4.630)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-5.77492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41165.61421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026188"/>
                  </a:ext>
                </a:extLst>
              </a:tr>
              <a:tr h="46626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(-6.270,-5.310)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-5.77477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41165.61354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1735358"/>
                  </a:ext>
                </a:extLst>
              </a:tr>
              <a:tr h="46626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(-5.930,-5.690)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-5.77461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41165.61241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1419202"/>
                  </a:ext>
                </a:extLst>
              </a:tr>
              <a:tr h="46626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(-6.370,-4.450)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-5.77492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41165.61421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348266"/>
                  </a:ext>
                </a:extLst>
              </a:tr>
              <a:tr h="46626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(-6.730,-2.890)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-5.77492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41165.61421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8445184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F52C1C7-2C42-19AF-EED4-AFA8690C7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206550"/>
              </p:ext>
            </p:extLst>
          </p:nvPr>
        </p:nvGraphicFramePr>
        <p:xfrm>
          <a:off x="0" y="92870"/>
          <a:ext cx="12192000" cy="663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1977878056"/>
                    </a:ext>
                  </a:extLst>
                </a:gridCol>
              </a:tblGrid>
              <a:tr h="663786">
                <a:tc>
                  <a:txBody>
                    <a:bodyPr/>
                    <a:lstStyle/>
                    <a:p>
                      <a:r>
                        <a:rPr lang="en-IN" sz="2400" dirty="0"/>
                        <a:t>Q. No. 1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143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27173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showing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A019CA95-FD66-1586-FCFE-ACEB3A278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296" y="1447388"/>
            <a:ext cx="9665704" cy="466168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EB87D2D-7696-C63F-67CC-F79E61AAF6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259" y="1444929"/>
            <a:ext cx="3296458" cy="4661689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78CAB8B-040E-6EA5-EA40-043B715952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557377"/>
              </p:ext>
            </p:extLst>
          </p:nvPr>
        </p:nvGraphicFramePr>
        <p:xfrm>
          <a:off x="1119238" y="454392"/>
          <a:ext cx="9953523" cy="988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3523">
                  <a:extLst>
                    <a:ext uri="{9D8B030D-6E8A-4147-A177-3AD203B41FA5}">
                      <a16:colId xmlns:a16="http://schemas.microsoft.com/office/drawing/2014/main" val="1645103224"/>
                    </a:ext>
                  </a:extLst>
                </a:gridCol>
              </a:tblGrid>
              <a:tr h="988078"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Convergence of Limits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562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4408915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86AD58-93FE-C454-B969-4CF98A96D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764838"/>
              </p:ext>
            </p:extLst>
          </p:nvPr>
        </p:nvGraphicFramePr>
        <p:xfrm>
          <a:off x="-3" y="756656"/>
          <a:ext cx="12192003" cy="61013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48083">
                  <a:extLst>
                    <a:ext uri="{9D8B030D-6E8A-4147-A177-3AD203B41FA5}">
                      <a16:colId xmlns:a16="http://schemas.microsoft.com/office/drawing/2014/main" val="2765610218"/>
                    </a:ext>
                  </a:extLst>
                </a:gridCol>
                <a:gridCol w="1259840">
                  <a:extLst>
                    <a:ext uri="{9D8B030D-6E8A-4147-A177-3AD203B41FA5}">
                      <a16:colId xmlns:a16="http://schemas.microsoft.com/office/drawing/2014/main" val="727685001"/>
                    </a:ext>
                  </a:extLst>
                </a:gridCol>
                <a:gridCol w="1788160">
                  <a:extLst>
                    <a:ext uri="{9D8B030D-6E8A-4147-A177-3AD203B41FA5}">
                      <a16:colId xmlns:a16="http://schemas.microsoft.com/office/drawing/2014/main" val="1597441957"/>
                    </a:ext>
                  </a:extLst>
                </a:gridCol>
                <a:gridCol w="1222585">
                  <a:extLst>
                    <a:ext uri="{9D8B030D-6E8A-4147-A177-3AD203B41FA5}">
                      <a16:colId xmlns:a16="http://schemas.microsoft.com/office/drawing/2014/main" val="344149996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7454788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7176986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13946705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71736431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7429363"/>
                    </a:ext>
                  </a:extLst>
                </a:gridCol>
              </a:tblGrid>
              <a:tr h="143868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Initial Guess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Delta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New Interval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Iterations (B.P.)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No. of Function Evaluation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Optimum Point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Optimum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No. of Iterations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No. of Functions </a:t>
                      </a:r>
                      <a:r>
                        <a:rPr lang="en-IN" dirty="0" err="1"/>
                        <a:t>Evalution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5506401"/>
                  </a:ext>
                </a:extLst>
              </a:tr>
              <a:tr h="46626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0.01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(-0.990,-0.930)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-0.95977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8.26948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0106758"/>
                  </a:ext>
                </a:extLst>
              </a:tr>
              <a:tr h="46626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-0.8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(-1.110,-0.870)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-0.95977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8.26948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3354680"/>
                  </a:ext>
                </a:extLst>
              </a:tr>
              <a:tr h="46626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(-1.130,-0.650)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-0.96008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8.26948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5846840"/>
                  </a:ext>
                </a:extLst>
              </a:tr>
              <a:tr h="46626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-0.1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(-1.370,-0.410)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-0.96008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8.26948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5357417"/>
                  </a:ext>
                </a:extLst>
              </a:tr>
              <a:tr h="46626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(-1.270,-0.310)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-0.95992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8.26948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8520191"/>
                  </a:ext>
                </a:extLst>
              </a:tr>
              <a:tr h="46626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(-2.400,-0.480)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-0.95977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8.26948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062704"/>
                  </a:ext>
                </a:extLst>
              </a:tr>
              <a:tr h="46626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(-2.250,-0.330)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-0.95977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8.26948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2554984"/>
                  </a:ext>
                </a:extLst>
              </a:tr>
              <a:tr h="46626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(-2.050,-0.130)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-0.95992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8.26948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4029767"/>
                  </a:ext>
                </a:extLst>
              </a:tr>
              <a:tr h="46626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(-1.850,0.070)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-0.96008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8.26948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321392"/>
                  </a:ext>
                </a:extLst>
              </a:tr>
              <a:tr h="46626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(-1.650,0.270)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-0.95977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8.26948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53527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7F4EE02-BDE8-2C40-4594-5BF1744174D0}"/>
              </a:ext>
            </a:extLst>
          </p:cNvPr>
          <p:cNvSpPr txBox="1"/>
          <p:nvPr/>
        </p:nvSpPr>
        <p:spPr>
          <a:xfrm>
            <a:off x="0" y="142240"/>
            <a:ext cx="4490720" cy="614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5154E5F-D0BE-2DE6-2A8D-3D7B6FFF9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171614"/>
              </p:ext>
            </p:extLst>
          </p:nvPr>
        </p:nvGraphicFramePr>
        <p:xfrm>
          <a:off x="0" y="92870"/>
          <a:ext cx="12192000" cy="663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1977878056"/>
                    </a:ext>
                  </a:extLst>
                </a:gridCol>
              </a:tblGrid>
              <a:tr h="6637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Q. No. 2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143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5055658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a line&#10;&#10;Description automatically generated with medium confidence">
            <a:extLst>
              <a:ext uri="{FF2B5EF4-FFF2-40B4-BE49-F238E27FC236}">
                <a16:creationId xmlns:a16="http://schemas.microsoft.com/office/drawing/2014/main" id="{8A156377-8DB4-749F-9871-C7F0F52DD2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507" y="1517688"/>
            <a:ext cx="9490493" cy="45771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D42909-F15E-E5D0-0E3D-22D292C1E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17688"/>
            <a:ext cx="3330163" cy="4577186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92B3399-BACD-C69E-873E-973CF1C15B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438696"/>
              </p:ext>
            </p:extLst>
          </p:nvPr>
        </p:nvGraphicFramePr>
        <p:xfrm>
          <a:off x="1119238" y="454392"/>
          <a:ext cx="9953523" cy="1063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3523">
                  <a:extLst>
                    <a:ext uri="{9D8B030D-6E8A-4147-A177-3AD203B41FA5}">
                      <a16:colId xmlns:a16="http://schemas.microsoft.com/office/drawing/2014/main" val="1645103224"/>
                    </a:ext>
                  </a:extLst>
                </a:gridCol>
              </a:tblGrid>
              <a:tr h="1063296"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Convergence of Limits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562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5873060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055415D-1195-27BB-1D8F-2D43A296D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466936"/>
              </p:ext>
            </p:extLst>
          </p:nvPr>
        </p:nvGraphicFramePr>
        <p:xfrm>
          <a:off x="0" y="756656"/>
          <a:ext cx="12192003" cy="610134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68400">
                  <a:extLst>
                    <a:ext uri="{9D8B030D-6E8A-4147-A177-3AD203B41FA5}">
                      <a16:colId xmlns:a16="http://schemas.microsoft.com/office/drawing/2014/main" val="2765610218"/>
                    </a:ext>
                  </a:extLst>
                </a:gridCol>
                <a:gridCol w="1259840">
                  <a:extLst>
                    <a:ext uri="{9D8B030D-6E8A-4147-A177-3AD203B41FA5}">
                      <a16:colId xmlns:a16="http://schemas.microsoft.com/office/drawing/2014/main" val="727685001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1597441957"/>
                    </a:ext>
                  </a:extLst>
                </a:gridCol>
                <a:gridCol w="1300480">
                  <a:extLst>
                    <a:ext uri="{9D8B030D-6E8A-4147-A177-3AD203B41FA5}">
                      <a16:colId xmlns:a16="http://schemas.microsoft.com/office/drawing/2014/main" val="3441499963"/>
                    </a:ext>
                  </a:extLst>
                </a:gridCol>
                <a:gridCol w="1307255">
                  <a:extLst>
                    <a:ext uri="{9D8B030D-6E8A-4147-A177-3AD203B41FA5}">
                      <a16:colId xmlns:a16="http://schemas.microsoft.com/office/drawing/2014/main" val="367454788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71769865"/>
                    </a:ext>
                  </a:extLst>
                </a:gridCol>
                <a:gridCol w="1463038">
                  <a:extLst>
                    <a:ext uri="{9D8B030D-6E8A-4147-A177-3AD203B41FA5}">
                      <a16:colId xmlns:a16="http://schemas.microsoft.com/office/drawing/2014/main" val="2139467057"/>
                    </a:ext>
                  </a:extLst>
                </a:gridCol>
                <a:gridCol w="1246296">
                  <a:extLst>
                    <a:ext uri="{9D8B030D-6E8A-4147-A177-3AD203B41FA5}">
                      <a16:colId xmlns:a16="http://schemas.microsoft.com/office/drawing/2014/main" val="1717364318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857429363"/>
                    </a:ext>
                  </a:extLst>
                </a:gridCol>
              </a:tblGrid>
              <a:tr h="207208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Initial Guess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Delta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New Interval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Iterations (B.P.)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No. of Function Evaluation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Optimum Point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Optimum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No. of Iterations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No. of Functions </a:t>
                      </a:r>
                      <a:r>
                        <a:rPr lang="en-IN" dirty="0" err="1"/>
                        <a:t>Evalution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5506401"/>
                  </a:ext>
                </a:extLst>
              </a:tr>
              <a:tr h="67154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0.01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(1.330,3.250)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2.02914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7.27882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0106758"/>
                  </a:ext>
                </a:extLst>
              </a:tr>
              <a:tr h="67154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0.01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(1.580,3.500)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2.02883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7.27882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3354680"/>
                  </a:ext>
                </a:extLst>
              </a:tr>
              <a:tr h="67154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0.01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(1.410,2.370)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2.02898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7.27882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5846840"/>
                  </a:ext>
                </a:extLst>
              </a:tr>
              <a:tr h="67154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0.01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(1.850,2.330)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2.02883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7.27882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5357417"/>
                  </a:ext>
                </a:extLst>
              </a:tr>
              <a:tr h="67154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(1.670,2.150)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2.02883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7.27882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8520191"/>
                  </a:ext>
                </a:extLst>
              </a:tr>
              <a:tr h="67154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3.01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0.01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(0.550,2.470)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2.02914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7.27882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32139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9220534-08DD-1014-C65A-1E0879385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052831"/>
              </p:ext>
            </p:extLst>
          </p:nvPr>
        </p:nvGraphicFramePr>
        <p:xfrm>
          <a:off x="0" y="92870"/>
          <a:ext cx="12192000" cy="663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1977878056"/>
                    </a:ext>
                  </a:extLst>
                </a:gridCol>
              </a:tblGrid>
              <a:tr h="663786">
                <a:tc>
                  <a:txBody>
                    <a:bodyPr/>
                    <a:lstStyle/>
                    <a:p>
                      <a:r>
                        <a:rPr lang="en-IN" sz="2400" dirty="0"/>
                        <a:t>Q. No. 3 Data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143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08997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a number of points&#10;&#10;Description automatically generated with medium confidence">
            <a:extLst>
              <a:ext uri="{FF2B5EF4-FFF2-40B4-BE49-F238E27FC236}">
                <a16:creationId xmlns:a16="http://schemas.microsoft.com/office/drawing/2014/main" id="{927959DD-1209-8677-59DA-1B2146E9E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7948" y="1696311"/>
            <a:ext cx="8894052" cy="42895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EEC06E-44DF-B851-26BE-643CE518D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96311"/>
            <a:ext cx="3741106" cy="5500902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06F966-1C82-7ECB-7F11-C810BFA72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6123702"/>
              </p:ext>
            </p:extLst>
          </p:nvPr>
        </p:nvGraphicFramePr>
        <p:xfrm>
          <a:off x="1119238" y="708233"/>
          <a:ext cx="9953523" cy="988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53523">
                  <a:extLst>
                    <a:ext uri="{9D8B030D-6E8A-4147-A177-3AD203B41FA5}">
                      <a16:colId xmlns:a16="http://schemas.microsoft.com/office/drawing/2014/main" val="1645103224"/>
                    </a:ext>
                  </a:extLst>
                </a:gridCol>
              </a:tblGrid>
              <a:tr h="988078">
                <a:tc>
                  <a:txBody>
                    <a:bodyPr/>
                    <a:lstStyle/>
                    <a:p>
                      <a:pPr algn="ctr"/>
                      <a:r>
                        <a:rPr lang="en-IN" sz="3600" dirty="0"/>
                        <a:t>Convergence of Limits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562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84012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4D60DD-FE82-E8B6-22FC-6301AC9F3D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619167"/>
              </p:ext>
            </p:extLst>
          </p:nvPr>
        </p:nvGraphicFramePr>
        <p:xfrm>
          <a:off x="0" y="756656"/>
          <a:ext cx="12195494" cy="610134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98880">
                  <a:extLst>
                    <a:ext uri="{9D8B030D-6E8A-4147-A177-3AD203B41FA5}">
                      <a16:colId xmlns:a16="http://schemas.microsoft.com/office/drawing/2014/main" val="2765610218"/>
                    </a:ext>
                  </a:extLst>
                </a:gridCol>
                <a:gridCol w="1330960">
                  <a:extLst>
                    <a:ext uri="{9D8B030D-6E8A-4147-A177-3AD203B41FA5}">
                      <a16:colId xmlns:a16="http://schemas.microsoft.com/office/drawing/2014/main" val="727685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97441957"/>
                    </a:ext>
                  </a:extLst>
                </a:gridCol>
                <a:gridCol w="1266719">
                  <a:extLst>
                    <a:ext uri="{9D8B030D-6E8A-4147-A177-3AD203B41FA5}">
                      <a16:colId xmlns:a16="http://schemas.microsoft.com/office/drawing/2014/main" val="344149996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7454788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771769865"/>
                    </a:ext>
                  </a:extLst>
                </a:gridCol>
                <a:gridCol w="1479867">
                  <a:extLst>
                    <a:ext uri="{9D8B030D-6E8A-4147-A177-3AD203B41FA5}">
                      <a16:colId xmlns:a16="http://schemas.microsoft.com/office/drawing/2014/main" val="2139467057"/>
                    </a:ext>
                  </a:extLst>
                </a:gridCol>
                <a:gridCol w="1280160">
                  <a:extLst>
                    <a:ext uri="{9D8B030D-6E8A-4147-A177-3AD203B41FA5}">
                      <a16:colId xmlns:a16="http://schemas.microsoft.com/office/drawing/2014/main" val="1717364318"/>
                    </a:ext>
                  </a:extLst>
                </a:gridCol>
                <a:gridCol w="1303974">
                  <a:extLst>
                    <a:ext uri="{9D8B030D-6E8A-4147-A177-3AD203B41FA5}">
                      <a16:colId xmlns:a16="http://schemas.microsoft.com/office/drawing/2014/main" val="3857429363"/>
                    </a:ext>
                  </a:extLst>
                </a:gridCol>
              </a:tblGrid>
              <a:tr h="207207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Initial Guess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Delta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New Interval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Iterations (B.P.)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No. of Function Evaluation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Optimum Point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Optimum 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No. of Iterations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No. of Functions </a:t>
                      </a:r>
                      <a:r>
                        <a:rPr lang="en-IN" dirty="0" err="1"/>
                        <a:t>Evalution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5506401"/>
                  </a:ext>
                </a:extLst>
              </a:tr>
              <a:tr h="67154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-1.8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0.01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(-0.530,3.310)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1.59086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7.51592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0106758"/>
                  </a:ext>
                </a:extLst>
              </a:tr>
              <a:tr h="67154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-1.2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(0.070,3.910)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1.59086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7.51592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5846840"/>
                  </a:ext>
                </a:extLst>
              </a:tr>
              <a:tr h="67154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0.01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ptos" panose="02110004020202020204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(1.210,2.170)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1.59086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7.51592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5357417"/>
                  </a:ext>
                </a:extLst>
              </a:tr>
              <a:tr h="67154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(1.230,3.150)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1.59117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7.51593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8520191"/>
                  </a:ext>
                </a:extLst>
              </a:tr>
              <a:tr h="67154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(1.410,2.370)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1.59117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7.51593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88062704"/>
                  </a:ext>
                </a:extLst>
              </a:tr>
              <a:tr h="671544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2.6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0.01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(0.050,1.970)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1.59102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7.51592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532139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036B5D-03C2-B654-2B5E-BFF311E31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130271"/>
              </p:ext>
            </p:extLst>
          </p:nvPr>
        </p:nvGraphicFramePr>
        <p:xfrm>
          <a:off x="0" y="92870"/>
          <a:ext cx="12192000" cy="663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1977878056"/>
                    </a:ext>
                  </a:extLst>
                </a:gridCol>
              </a:tblGrid>
              <a:tr h="663786">
                <a:tc>
                  <a:txBody>
                    <a:bodyPr/>
                    <a:lstStyle/>
                    <a:p>
                      <a:r>
                        <a:rPr lang="en-IN" sz="2400" dirty="0"/>
                        <a:t>Q. No. 4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97143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0694472"/>
      </p:ext>
    </p:extLst>
  </p:cSld>
  <p:clrMapOvr>
    <a:masterClrMapping/>
  </p:clrMapOvr>
  <p:transition spd="slow">
    <p:wip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170</TotalTime>
  <Words>897</Words>
  <Application>Microsoft Office PowerPoint</Application>
  <PresentationFormat>Widescreen</PresentationFormat>
  <Paragraphs>472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Arial</vt:lpstr>
      <vt:lpstr>Bookman Old Style</vt:lpstr>
      <vt:lpstr>Rockwell</vt:lpstr>
      <vt:lpstr>Damask</vt:lpstr>
      <vt:lpstr> Dept. of mechanical engineering  ME 609: Programming Project Phase # 1</vt:lpstr>
      <vt:lpstr>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nikhil patel</dc:creator>
  <cp:lastModifiedBy>NIKHIL DEWANGAN</cp:lastModifiedBy>
  <cp:revision>4</cp:revision>
  <dcterms:created xsi:type="dcterms:W3CDTF">2024-09-03T19:34:07Z</dcterms:created>
  <dcterms:modified xsi:type="dcterms:W3CDTF">2024-09-04T07:01:06Z</dcterms:modified>
</cp:coreProperties>
</file>