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71" r:id="rId5"/>
    <p:sldId id="294" r:id="rId6"/>
    <p:sldId id="295" r:id="rId7"/>
    <p:sldId id="302" r:id="rId8"/>
    <p:sldId id="273" r:id="rId9"/>
    <p:sldId id="285" r:id="rId10"/>
    <p:sldId id="296" r:id="rId11"/>
    <p:sldId id="297" r:id="rId12"/>
    <p:sldId id="298" r:id="rId13"/>
    <p:sldId id="286" r:id="rId14"/>
    <p:sldId id="287" r:id="rId15"/>
    <p:sldId id="299" r:id="rId16"/>
    <p:sldId id="301" r:id="rId17"/>
    <p:sldId id="300" r:id="rId18"/>
    <p:sldId id="303" r:id="rId19"/>
    <p:sldId id="264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431AF-FEE3-461A-8695-BAD7F3F796AF}" v="87" dt="2024-11-06T14:14:30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388" autoAdjust="0"/>
  </p:normalViewPr>
  <p:slideViewPr>
    <p:cSldViewPr snapToGrid="0">
      <p:cViewPr varScale="1">
        <p:scale>
          <a:sx n="76" d="100"/>
          <a:sy n="76" d="100"/>
        </p:scale>
        <p:origin x="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65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679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62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2154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219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876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699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372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968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620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6794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85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58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17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07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7382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000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B5F-953F-4378-B46A-B215C0D23C7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2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44B5-ED3B-0CAA-288F-E93E62DA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3" y="823452"/>
            <a:ext cx="9733512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b="0" u="sng" dirty="0"/>
              <a:t>Dept. of mechanical engineering</a:t>
            </a:r>
            <a:br>
              <a:rPr lang="en-US" sz="4000" b="0" u="sng" dirty="0"/>
            </a:br>
            <a:br>
              <a:rPr lang="en-US" dirty="0"/>
            </a:br>
            <a:r>
              <a:rPr lang="en-US" sz="2800" dirty="0"/>
              <a:t>ME 609: Programming Project Phase # 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59452-F758-9352-32C3-23579D11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3" y="3985496"/>
            <a:ext cx="9733512" cy="2169497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>
                <a:effectLst/>
              </a:rPr>
              <a:t>Presented By :</a:t>
            </a:r>
            <a:r>
              <a:rPr lang="en-IN" dirty="0">
                <a:effectLst/>
              </a:rPr>
              <a:t>                                                    </a:t>
            </a:r>
            <a:r>
              <a:rPr lang="en-IN" b="1" u="sng" dirty="0">
                <a:effectLst/>
              </a:rPr>
              <a:t>Presented To :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</a:t>
            </a:r>
            <a:r>
              <a:rPr lang="en-IN" dirty="0" err="1">
                <a:effectLst/>
              </a:rPr>
              <a:t>Dewangan</a:t>
            </a:r>
            <a:r>
              <a:rPr lang="en-IN" dirty="0">
                <a:effectLst/>
              </a:rPr>
              <a:t> (244103008)                         </a:t>
            </a:r>
            <a:r>
              <a:rPr lang="en-IN" dirty="0" err="1">
                <a:effectLst/>
              </a:rPr>
              <a:t>Dr.</a:t>
            </a:r>
            <a:r>
              <a:rPr lang="en-IN" dirty="0">
                <a:effectLst/>
              </a:rPr>
              <a:t> Deepak Sharma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Patel (244103009)                                   Assoc. Professor(M.E.)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Group No.  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7A387-19F3-E5F1-936F-F30219D8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2" y="136747"/>
            <a:ext cx="8333117" cy="14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124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A0C20E-C3E0-96E3-C8EA-E4A9CDC55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70841"/>
              </p:ext>
            </p:extLst>
          </p:nvPr>
        </p:nvGraphicFramePr>
        <p:xfrm>
          <a:off x="1" y="491706"/>
          <a:ext cx="12191999" cy="636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910059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0.9428</a:t>
                      </a:r>
                    </a:p>
                    <a:p>
                      <a:pPr algn="ctr"/>
                      <a:r>
                        <a:rPr lang="en-IN" dirty="0"/>
                        <a:t>4.0546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1.2269</a:t>
                      </a:r>
                    </a:p>
                    <a:p>
                      <a:pPr algn="ctr"/>
                      <a:r>
                        <a:rPr lang="en-IN" dirty="0"/>
                        <a:t>4.2427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6.3871</a:t>
                      </a:r>
                    </a:p>
                    <a:p>
                      <a:pPr algn="ctr"/>
                      <a:r>
                        <a:rPr lang="en-IN" dirty="0"/>
                        <a:t>3.7815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1.2245</a:t>
                      </a:r>
                    </a:p>
                    <a:p>
                      <a:pPr algn="ctr"/>
                      <a:r>
                        <a:rPr lang="en-IN" dirty="0"/>
                        <a:t>4.2574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5.4301</a:t>
                      </a:r>
                    </a:p>
                    <a:p>
                      <a:pPr algn="ctr"/>
                      <a:r>
                        <a:rPr lang="en-IN" dirty="0"/>
                        <a:t>3.2211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1.2275</a:t>
                      </a:r>
                    </a:p>
                    <a:p>
                      <a:pPr algn="ctr"/>
                      <a:r>
                        <a:rPr lang="en-IN" dirty="0"/>
                        <a:t>4.2452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7.6332</a:t>
                      </a:r>
                    </a:p>
                    <a:p>
                      <a:pPr algn="ctr"/>
                      <a:r>
                        <a:rPr lang="en-IN" dirty="0"/>
                        <a:t>1.0005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</a:t>
                      </a:r>
                    </a:p>
                    <a:p>
                      <a:pPr algn="ctr"/>
                      <a:r>
                        <a:rPr lang="en-IN" dirty="0"/>
                        <a:t>4.2453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4.7130</a:t>
                      </a:r>
                    </a:p>
                    <a:p>
                      <a:pPr algn="ctr"/>
                      <a:r>
                        <a:rPr lang="en-IN" dirty="0"/>
                        <a:t>9.3732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1.2259</a:t>
                      </a:r>
                    </a:p>
                    <a:p>
                      <a:pPr algn="ctr"/>
                      <a:r>
                        <a:rPr lang="en-IN" dirty="0"/>
                        <a:t>4.2386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C693EC-3972-F299-BE8D-C93DDBDE6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97306"/>
              </p:ext>
            </p:extLst>
          </p:nvPr>
        </p:nvGraphicFramePr>
        <p:xfrm>
          <a:off x="0" y="-1"/>
          <a:ext cx="12191999" cy="586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586595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Q2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577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F0E8AE-9C2E-D4EA-38F2-C4E39606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58971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7.6372</a:t>
                      </a:r>
                    </a:p>
                    <a:p>
                      <a:pPr algn="ctr"/>
                      <a:r>
                        <a:rPr lang="en-IN" dirty="0"/>
                        <a:t>5.1276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1.2280</a:t>
                      </a:r>
                    </a:p>
                    <a:p>
                      <a:pPr algn="ctr"/>
                      <a:r>
                        <a:rPr lang="en-IN" dirty="0"/>
                        <a:t>4.2455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7.2670</a:t>
                      </a:r>
                    </a:p>
                    <a:p>
                      <a:pPr algn="ctr"/>
                      <a:r>
                        <a:rPr lang="en-IN" dirty="0"/>
                        <a:t>4.1296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1.2260</a:t>
                      </a:r>
                    </a:p>
                    <a:p>
                      <a:pPr algn="ctr"/>
                      <a:r>
                        <a:rPr lang="en-IN" dirty="0"/>
                        <a:t>4.3252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9.7116</a:t>
                      </a:r>
                    </a:p>
                    <a:p>
                      <a:pPr algn="ctr"/>
                      <a:r>
                        <a:rPr lang="en-IN" dirty="0"/>
                        <a:t>5.7437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1.6674</a:t>
                      </a:r>
                    </a:p>
                    <a:p>
                      <a:pPr algn="ctr"/>
                      <a:r>
                        <a:rPr lang="en-IN" dirty="0"/>
                        <a:t>3.7801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1.4042</a:t>
                      </a:r>
                    </a:p>
                    <a:p>
                      <a:pPr algn="ctr"/>
                      <a:r>
                        <a:rPr lang="en-IN" dirty="0"/>
                        <a:t>4.8069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1.7340</a:t>
                      </a:r>
                    </a:p>
                    <a:p>
                      <a:pPr algn="ctr"/>
                      <a:r>
                        <a:rPr lang="en-IN" dirty="0"/>
                        <a:t>4.7461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9.2024</a:t>
                      </a:r>
                    </a:p>
                    <a:p>
                      <a:pPr algn="ctr"/>
                      <a:r>
                        <a:rPr lang="en-IN" dirty="0"/>
                        <a:t>2.7509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1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4E68730A-6704-949B-D5CD-59A9E4F9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88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11FE0C01-4D63-6E40-CA41-6CA236FF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78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ainbow colored pyramid chart&#10;&#10;Description automatically generated">
            <a:extLst>
              <a:ext uri="{FF2B5EF4-FFF2-40B4-BE49-F238E27FC236}">
                <a16:creationId xmlns:a16="http://schemas.microsoft.com/office/drawing/2014/main" id="{761FCB4D-98F2-1D31-95BA-4BB5FA1A4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6" b="1"/>
          <a:stretch/>
        </p:blipFill>
        <p:spPr>
          <a:xfrm>
            <a:off x="957635" y="643467"/>
            <a:ext cx="10276730" cy="557106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63769793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899D1-600F-7400-97EE-43410FC1A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577" y="1581432"/>
                <a:ext cx="9518843" cy="3695136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Problem 3 as high Initial guess values taken it goes to infinite loop in Interval Halving.</a:t>
                </a:r>
              </a:p>
              <a:p>
                <a:r>
                  <a:rPr lang="en-IN" sz="2400" dirty="0"/>
                  <a:t>Function value goes to order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After getting such large penalty function value the code goes to infinite loop.</a:t>
                </a:r>
              </a:p>
              <a:p>
                <a:r>
                  <a:rPr lang="en-IN" sz="2400" dirty="0"/>
                  <a:t>Hence, Code did not converge.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899D1-600F-7400-97EE-43410FC1A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577" y="1581432"/>
                <a:ext cx="9518843" cy="3695136"/>
              </a:xfrm>
              <a:blipFill>
                <a:blip r:embed="rId2"/>
                <a:stretch>
                  <a:fillRect l="-960" t="-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06E6D-AC02-5937-DAA7-7070D5988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08174"/>
              </p:ext>
            </p:extLst>
          </p:nvPr>
        </p:nvGraphicFramePr>
        <p:xfrm>
          <a:off x="0" y="-1"/>
          <a:ext cx="12191999" cy="834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834014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Q3 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861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9A1BA3-7F24-85DA-7EFC-53C82C05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3030"/>
              </p:ext>
            </p:extLst>
          </p:nvPr>
        </p:nvGraphicFramePr>
        <p:xfrm>
          <a:off x="2363019" y="621342"/>
          <a:ext cx="7465961" cy="129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1">
                  <a:extLst>
                    <a:ext uri="{9D8B030D-6E8A-4147-A177-3AD203B41FA5}">
                      <a16:colId xmlns:a16="http://schemas.microsoft.com/office/drawing/2014/main" val="2734242066"/>
                    </a:ext>
                  </a:extLst>
                </a:gridCol>
              </a:tblGrid>
              <a:tr h="1295947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73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7B66D6-861F-30B8-CA16-27B2882D6B68}"/>
              </a:ext>
            </a:extLst>
          </p:cNvPr>
          <p:cNvSpPr txBox="1"/>
          <p:nvPr/>
        </p:nvSpPr>
        <p:spPr>
          <a:xfrm>
            <a:off x="2363019" y="2099447"/>
            <a:ext cx="76263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If the initial guess value is near the optimum point then the no. of iterations for convergence are less.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For random initial guess and alpha no. of function </a:t>
            </a:r>
            <a:r>
              <a:rPr lang="en-IN" sz="2000" dirty="0" err="1"/>
              <a:t>evaluatios</a:t>
            </a:r>
            <a:r>
              <a:rPr lang="en-IN" sz="2000" dirty="0"/>
              <a:t> can vary.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Sometimes we got artificial </a:t>
            </a:r>
            <a:r>
              <a:rPr lang="en-IN" sz="2000" dirty="0" err="1"/>
              <a:t>optimas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In some random points our method goes to infinite loop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     it is due to greater value of R assign in lesser iterations.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4741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9689-F33E-6527-685F-F33FF8C5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1" cy="1187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981AE829-52B1-EF48-C0CC-BAB6D2B9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558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7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A2F21-9DDE-4DEC-1343-63783DBD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3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419D-0BC7-6E47-1885-B3F805C3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29"/>
          <a:stretch/>
        </p:blipFill>
        <p:spPr>
          <a:xfrm>
            <a:off x="0" y="3937000"/>
            <a:ext cx="12192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321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CA031-13D7-74DD-27B5-D90D24BD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2" y="1"/>
            <a:ext cx="121972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52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712822D2-9A57-32F7-83EC-BC7395D62BAF}"/>
              </a:ext>
            </a:extLst>
          </p:cNvPr>
          <p:cNvSpPr/>
          <p:nvPr/>
        </p:nvSpPr>
        <p:spPr>
          <a:xfrm>
            <a:off x="5689121" y="45003"/>
            <a:ext cx="1483743" cy="34758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id="{3422EE40-1C7E-11CB-B5F4-BBBAD2DE1051}"/>
              </a:ext>
            </a:extLst>
          </p:cNvPr>
          <p:cNvSpPr/>
          <p:nvPr/>
        </p:nvSpPr>
        <p:spPr>
          <a:xfrm>
            <a:off x="3670536" y="642783"/>
            <a:ext cx="5520906" cy="42670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Initial guess as input</a:t>
            </a:r>
          </a:p>
        </p:txBody>
      </p:sp>
      <p:sp>
        <p:nvSpPr>
          <p:cNvPr id="86" name="Flowchart: Data 85">
            <a:extLst>
              <a:ext uri="{FF2B5EF4-FFF2-40B4-BE49-F238E27FC236}">
                <a16:creationId xmlns:a16="http://schemas.microsoft.com/office/drawing/2014/main" id="{8C28F71F-8EB2-8D55-3CC1-A28FEE437ABF}"/>
              </a:ext>
            </a:extLst>
          </p:cNvPr>
          <p:cNvSpPr/>
          <p:nvPr/>
        </p:nvSpPr>
        <p:spPr>
          <a:xfrm>
            <a:off x="4214000" y="5742624"/>
            <a:ext cx="4433978" cy="426709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Print optimum point</a:t>
            </a:r>
            <a:endParaRPr lang="en-IN" dirty="0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1FDC4378-2743-9E51-8D6B-A586042A4886}"/>
              </a:ext>
            </a:extLst>
          </p:cNvPr>
          <p:cNvSpPr/>
          <p:nvPr/>
        </p:nvSpPr>
        <p:spPr>
          <a:xfrm>
            <a:off x="2950233" y="1290009"/>
            <a:ext cx="6961518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Forming Penalty function Implementation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D2824B63-4751-D90D-DED9-8642410E5B52}"/>
              </a:ext>
            </a:extLst>
          </p:cNvPr>
          <p:cNvSpPr/>
          <p:nvPr/>
        </p:nvSpPr>
        <p:spPr>
          <a:xfrm>
            <a:off x="3132106" y="2071521"/>
            <a:ext cx="6597770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 Conjugate Direction Method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675B7BA7-B17D-0138-979C-78D535F84B5B}"/>
              </a:ext>
            </a:extLst>
          </p:cNvPr>
          <p:cNvSpPr/>
          <p:nvPr/>
        </p:nvSpPr>
        <p:spPr>
          <a:xfrm>
            <a:off x="1423358" y="2770823"/>
            <a:ext cx="10015267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 unidirectional search using interval halving method and bounding phase method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D2E7DCC4-6246-086F-9521-3A474D38E0AF}"/>
              </a:ext>
            </a:extLst>
          </p:cNvPr>
          <p:cNvSpPr/>
          <p:nvPr/>
        </p:nvSpPr>
        <p:spPr>
          <a:xfrm>
            <a:off x="4157929" y="4932872"/>
            <a:ext cx="4546121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Optimum point</a:t>
            </a: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C85C176B-5697-999F-22F1-704175407659}"/>
              </a:ext>
            </a:extLst>
          </p:cNvPr>
          <p:cNvSpPr/>
          <p:nvPr/>
        </p:nvSpPr>
        <p:spPr>
          <a:xfrm>
            <a:off x="5014102" y="3470125"/>
            <a:ext cx="2833777" cy="112488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Condition Check </a:t>
            </a:r>
          </a:p>
        </p:txBody>
      </p: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7A2FF286-C45E-6A73-D8E6-BC4254C142E9}"/>
              </a:ext>
            </a:extLst>
          </p:cNvPr>
          <p:cNvSpPr/>
          <p:nvPr/>
        </p:nvSpPr>
        <p:spPr>
          <a:xfrm>
            <a:off x="5689121" y="6507194"/>
            <a:ext cx="1483743" cy="350806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EEFCEBF-D7DC-CF8F-71D1-42A029DE0C7E}"/>
              </a:ext>
            </a:extLst>
          </p:cNvPr>
          <p:cNvCxnSpPr>
            <a:cxnSpLocks/>
            <a:stCxn id="91" idx="3"/>
            <a:endCxn id="87" idx="3"/>
          </p:cNvCxnSpPr>
          <p:nvPr/>
        </p:nvCxnSpPr>
        <p:spPr>
          <a:xfrm flipV="1">
            <a:off x="7847879" y="1503363"/>
            <a:ext cx="2063872" cy="2529205"/>
          </a:xfrm>
          <a:prstGeom prst="bentConnector3">
            <a:avLst>
              <a:gd name="adj1" fmla="val 1917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A510A56-5996-05CD-187C-C0B3C0A7980B}"/>
              </a:ext>
            </a:extLst>
          </p:cNvPr>
          <p:cNvCxnSpPr>
            <a:cxnSpLocks/>
            <a:stCxn id="90" idx="2"/>
            <a:endCxn id="86" idx="1"/>
          </p:cNvCxnSpPr>
          <p:nvPr/>
        </p:nvCxnSpPr>
        <p:spPr>
          <a:xfrm rot="5400000">
            <a:off x="6239468" y="5551102"/>
            <a:ext cx="38304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DA72FD3-32F4-3CE9-5B0D-74B3B184E608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6292060" y="6368261"/>
            <a:ext cx="277862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79A3E2D-5CCC-3A01-6C3A-B4D2CE322F0F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 rot="5400000">
            <a:off x="6262060" y="4763941"/>
            <a:ext cx="33786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7A105C3-4C10-CDD3-DFEC-475D612D268A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6331082" y="1190099"/>
            <a:ext cx="199816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D1D8F4-FA3C-03B9-9E75-D348DB9EC131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5400000">
            <a:off x="6305893" y="517682"/>
            <a:ext cx="250197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21812DE-07A9-E838-D4A2-E1538D373A9F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rot="5400000">
            <a:off x="6294695" y="3333828"/>
            <a:ext cx="27259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C3C776F-15D4-C516-96A4-5261F6F0062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rot="16200000" flipH="1">
            <a:off x="6294694" y="2634525"/>
            <a:ext cx="27259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23BE833-938E-3645-D3DB-FC385B153A5A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6253590" y="1894119"/>
            <a:ext cx="35480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C61E447-E5AA-35C0-2095-0F6A90BEC1BD}"/>
              </a:ext>
            </a:extLst>
          </p:cNvPr>
          <p:cNvSpPr txBox="1"/>
          <p:nvPr/>
        </p:nvSpPr>
        <p:spPr>
          <a:xfrm>
            <a:off x="8143335" y="3728503"/>
            <a:ext cx="5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C1049-9CE5-271C-C0BD-064880C9764E}"/>
              </a:ext>
            </a:extLst>
          </p:cNvPr>
          <p:cNvSpPr txBox="1"/>
          <p:nvPr/>
        </p:nvSpPr>
        <p:spPr>
          <a:xfrm>
            <a:off x="6442849" y="4569018"/>
            <a:ext cx="11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8A99582-9FE9-86A9-7BCD-0C921815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7320"/>
              </p:ext>
            </p:extLst>
          </p:nvPr>
        </p:nvGraphicFramePr>
        <p:xfrm>
          <a:off x="0" y="6847"/>
          <a:ext cx="29502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28">
                  <a:extLst>
                    <a:ext uri="{9D8B030D-6E8A-4147-A177-3AD203B41FA5}">
                      <a16:colId xmlns:a16="http://schemas.microsoft.com/office/drawing/2014/main" val="2410222529"/>
                    </a:ext>
                  </a:extLst>
                </a:gridCol>
              </a:tblGrid>
              <a:tr h="54524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Flow 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78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95451A-F022-0765-5BF4-84C7A0A3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72289"/>
              </p:ext>
            </p:extLst>
          </p:nvPr>
        </p:nvGraphicFramePr>
        <p:xfrm>
          <a:off x="1" y="586595"/>
          <a:ext cx="12191999" cy="627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868536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19.8141</a:t>
                      </a:r>
                    </a:p>
                    <a:p>
                      <a:pPr algn="ctr"/>
                      <a:r>
                        <a:rPr lang="en-IN" dirty="0"/>
                        <a:t>0..4876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14.0946</a:t>
                      </a:r>
                    </a:p>
                    <a:p>
                      <a:pPr algn="ctr"/>
                      <a:r>
                        <a:rPr lang="en-IN" dirty="0"/>
                        <a:t>0.8641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-6962.0481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17.6768</a:t>
                      </a:r>
                    </a:p>
                    <a:p>
                      <a:pPr algn="ctr"/>
                      <a:r>
                        <a:rPr lang="en-IN" dirty="0"/>
                        <a:t>3.5427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14.1181</a:t>
                      </a:r>
                    </a:p>
                    <a:p>
                      <a:pPr algn="ctr"/>
                      <a:r>
                        <a:rPr lang="en-IN" dirty="0"/>
                        <a:t>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-6958.9364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15.2354</a:t>
                      </a:r>
                    </a:p>
                    <a:p>
                      <a:pPr algn="ctr"/>
                      <a:r>
                        <a:rPr lang="en-IN" dirty="0"/>
                        <a:t>2.2044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14.1004</a:t>
                      </a:r>
                    </a:p>
                    <a:p>
                      <a:pPr algn="ctr"/>
                      <a:r>
                        <a:rPr lang="en-IN" dirty="0"/>
                        <a:t>0.8414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-6957.9374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15.1440</a:t>
                      </a:r>
                    </a:p>
                    <a:p>
                      <a:pPr algn="ctr"/>
                      <a:r>
                        <a:rPr lang="en-IN" dirty="0"/>
                        <a:t>3.4012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14.1140</a:t>
                      </a:r>
                    </a:p>
                    <a:p>
                      <a:pPr algn="ctr"/>
                      <a:r>
                        <a:rPr lang="en-IN" dirty="0"/>
                        <a:t>0.8847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-6914.1982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14.1238</a:t>
                      </a:r>
                    </a:p>
                    <a:p>
                      <a:pPr algn="ctr"/>
                      <a:r>
                        <a:rPr lang="en-IN" dirty="0"/>
                        <a:t>1.6056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14.0949</a:t>
                      </a:r>
                    </a:p>
                    <a:p>
                      <a:pPr algn="ctr"/>
                      <a:r>
                        <a:rPr lang="en-IN" dirty="0"/>
                        <a:t>0.8428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-6961.9168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FF8A65-B137-C26E-9109-C516487A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66705"/>
              </p:ext>
            </p:extLst>
          </p:nvPr>
        </p:nvGraphicFramePr>
        <p:xfrm>
          <a:off x="0" y="-1"/>
          <a:ext cx="12191999" cy="5865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586595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Q1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665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4E6B52-C6C8-ECDD-AA3F-444A8BBF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313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657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895978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28988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407764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691717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lvl="0"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18.3403</a:t>
                      </a:r>
                    </a:p>
                    <a:p>
                      <a:pPr algn="ctr"/>
                      <a:r>
                        <a:rPr lang="en-IN" dirty="0"/>
                        <a:t>3.1364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</a:t>
                      </a:r>
                    </a:p>
                    <a:p>
                      <a:pPr algn="ctr"/>
                      <a:r>
                        <a:rPr lang="en-IN" dirty="0"/>
                        <a:t>0.8431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-6961.5641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19.5342</a:t>
                      </a:r>
                    </a:p>
                    <a:p>
                      <a:pPr algn="ctr"/>
                      <a:r>
                        <a:rPr lang="en-IN" dirty="0"/>
                        <a:t>0.4284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14.0948</a:t>
                      </a:r>
                    </a:p>
                    <a:p>
                      <a:pPr algn="ctr"/>
                      <a:r>
                        <a:rPr lang="en-IN" dirty="0"/>
                        <a:t>0.8427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-6962.0017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13.9740</a:t>
                      </a:r>
                    </a:p>
                    <a:p>
                      <a:pPr algn="ctr"/>
                      <a:r>
                        <a:rPr lang="en-IN" dirty="0"/>
                        <a:t>3.1869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14.0971</a:t>
                      </a:r>
                    </a:p>
                    <a:p>
                      <a:pPr algn="ctr"/>
                      <a:r>
                        <a:rPr lang="en-IN" dirty="0"/>
                        <a:t>0.8473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-6956.8441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19.1432</a:t>
                      </a:r>
                    </a:p>
                    <a:p>
                      <a:pPr algn="ctr"/>
                      <a:r>
                        <a:rPr lang="en-IN" dirty="0"/>
                        <a:t>1.6253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14.1202</a:t>
                      </a:r>
                    </a:p>
                    <a:p>
                      <a:pPr algn="ctr"/>
                      <a:r>
                        <a:rPr lang="en-IN" dirty="0"/>
                        <a:t>0.8932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-6905.3047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19.1685</a:t>
                      </a:r>
                    </a:p>
                    <a:p>
                      <a:pPr algn="ctr"/>
                      <a:r>
                        <a:rPr lang="en-IN" dirty="0"/>
                        <a:t>1.4022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Inf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55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41641F-FC14-47DC-8F4A-452EB111A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D7F62A-009F-4A78-9FB9-B60FC39B4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FA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D1832D32-C976-5776-A38F-0ED34FC5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r="3960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90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1641F-FC14-47DC-8F4A-452EB111A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7F62A-009F-4A78-9FB9-B60FC39B4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4A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D5A91B3E-D52E-00A2-8E98-B92AF0DA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0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ainbow colored line graph&#10;&#10;Description automatically generated with medium confidence">
            <a:extLst>
              <a:ext uri="{FF2B5EF4-FFF2-40B4-BE49-F238E27FC236}">
                <a16:creationId xmlns:a16="http://schemas.microsoft.com/office/drawing/2014/main" id="{5FBD941E-7391-D5A0-A40B-893A7C3E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575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BC9602084664F9EF800743FD4D0A5" ma:contentTypeVersion="1" ma:contentTypeDescription="Create a new document." ma:contentTypeScope="" ma:versionID="65791391b0d09b60d914ff4869146101">
  <xsd:schema xmlns:xsd="http://www.w3.org/2001/XMLSchema" xmlns:xs="http://www.w3.org/2001/XMLSchema" xmlns:p="http://schemas.microsoft.com/office/2006/metadata/properties" xmlns:ns3="4aa1a2ef-1100-4b7f-ab60-6ee0097423d1" targetNamespace="http://schemas.microsoft.com/office/2006/metadata/properties" ma:root="true" ma:fieldsID="1ce6360abfd2150f1472b5022534220a" ns3:_="">
    <xsd:import namespace="4aa1a2ef-1100-4b7f-ab60-6ee0097423d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1a2ef-1100-4b7f-ab60-6ee0097423d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192C56-1E8D-42F4-8095-819DF64A82F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4aa1a2ef-1100-4b7f-ab60-6ee0097423d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56E59B-6904-46E8-BF47-606591AB3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1a2ef-1100-4b7f-ab60-6ee0097423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186EC-D699-473D-AFE2-CA656EDF21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559</TotalTime>
  <Words>402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Damask</vt:lpstr>
      <vt:lpstr> Dept. of mechanical engineering  ME 609: Programming Project Phase #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patel</dc:creator>
  <cp:lastModifiedBy>nikhil patel</cp:lastModifiedBy>
  <cp:revision>7</cp:revision>
  <dcterms:created xsi:type="dcterms:W3CDTF">2024-09-03T19:34:07Z</dcterms:created>
  <dcterms:modified xsi:type="dcterms:W3CDTF">2024-11-06T16:08:04Z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0x010100939BC9602084664F9EF800743FD4D0A5</vt:lpwstr>
  </property>
</Properties>
</file>