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4"/>
  </p:sldMasterIdLst>
  <p:sldIdLst>
    <p:sldId id="271" r:id="rId5"/>
    <p:sldId id="294" r:id="rId6"/>
    <p:sldId id="295" r:id="rId7"/>
    <p:sldId id="302" r:id="rId8"/>
    <p:sldId id="273" r:id="rId9"/>
    <p:sldId id="285" r:id="rId10"/>
    <p:sldId id="296" r:id="rId11"/>
    <p:sldId id="297" r:id="rId12"/>
    <p:sldId id="298" r:id="rId13"/>
    <p:sldId id="286" r:id="rId14"/>
    <p:sldId id="287" r:id="rId15"/>
    <p:sldId id="299" r:id="rId16"/>
    <p:sldId id="301" r:id="rId17"/>
    <p:sldId id="300" r:id="rId18"/>
    <p:sldId id="303" r:id="rId19"/>
    <p:sldId id="264" r:id="rId20"/>
    <p:sldId id="304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43431AF-FEE3-461A-8695-BAD7F3F796AF}" v="87" dt="2024-11-06T14:14:30.79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2" autoAdjust="0"/>
    <p:restoredTop sz="95388" autoAdjust="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02B5F-953F-4378-B46A-B215C0D23C7B}" type="datetimeFigureOut">
              <a:rPr lang="en-IN" smtClean="0"/>
              <a:t>07-11-2024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C6C7F-DDD1-4798-A8C3-8A2757435C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0616578"/>
      </p:ext>
    </p:extLst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02B5F-953F-4378-B46A-B215C0D23C7B}" type="datetimeFigureOut">
              <a:rPr lang="en-IN" smtClean="0"/>
              <a:t>07-11-2024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C6C7F-DDD1-4798-A8C3-8A2757435C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6767949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02B5F-953F-4378-B46A-B215C0D23C7B}" type="datetimeFigureOut">
              <a:rPr lang="en-IN" smtClean="0"/>
              <a:t>07-11-2024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C6C7F-DDD1-4798-A8C3-8A2757435C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149623"/>
      </p:ext>
    </p:extLst>
  </p:cSld>
  <p:clrMapOvr>
    <a:masterClrMapping/>
  </p:clrMapOvr>
  <p:transition spd="slow"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02B5F-953F-4378-B46A-B215C0D23C7B}" type="datetimeFigureOut">
              <a:rPr lang="en-IN" smtClean="0"/>
              <a:t>07-11-2024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C6C7F-DDD1-4798-A8C3-8A2757435C8D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38621546"/>
      </p:ext>
    </p:extLst>
  </p:cSld>
  <p:clrMapOvr>
    <a:masterClrMapping/>
  </p:clrMapOvr>
  <p:transition spd="slow"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02B5F-953F-4378-B46A-B215C0D23C7B}" type="datetimeFigureOut">
              <a:rPr lang="en-IN" smtClean="0"/>
              <a:t>07-11-2024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C6C7F-DDD1-4798-A8C3-8A2757435C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7672192"/>
      </p:ext>
    </p:extLst>
  </p:cSld>
  <p:clrMapOvr>
    <a:masterClrMapping/>
  </p:clrMapOvr>
  <p:transition spd="slow">
    <p:wip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02B5F-953F-4378-B46A-B215C0D23C7B}" type="datetimeFigureOut">
              <a:rPr lang="en-IN" smtClean="0"/>
              <a:t>07-11-2024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C6C7F-DDD1-4798-A8C3-8A2757435C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8787663"/>
      </p:ext>
    </p:extLst>
  </p:cSld>
  <p:clrMapOvr>
    <a:masterClrMapping/>
  </p:clrMapOvr>
  <p:transition spd="slow">
    <p:wip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02B5F-953F-4378-B46A-B215C0D23C7B}" type="datetimeFigureOut">
              <a:rPr lang="en-IN" smtClean="0"/>
              <a:t>07-11-2024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C6C7F-DDD1-4798-A8C3-8A2757435C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6536994"/>
      </p:ext>
    </p:extLst>
  </p:cSld>
  <p:clrMapOvr>
    <a:masterClrMapping/>
  </p:clrMapOvr>
  <p:transition spd="slow">
    <p:wip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02B5F-953F-4378-B46A-B215C0D23C7B}" type="datetimeFigureOut">
              <a:rPr lang="en-IN" smtClean="0"/>
              <a:t>07-11-2024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C6C7F-DDD1-4798-A8C3-8A2757435C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8337207"/>
      </p:ext>
    </p:extLst>
  </p:cSld>
  <p:clrMapOvr>
    <a:masterClrMapping/>
  </p:clrMapOvr>
  <p:transition spd="slow">
    <p:wip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02B5F-953F-4378-B46A-B215C0D23C7B}" type="datetimeFigureOut">
              <a:rPr lang="en-IN" smtClean="0"/>
              <a:t>07-11-2024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C6C7F-DDD1-4798-A8C3-8A2757435C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2696833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02B5F-953F-4378-B46A-B215C0D23C7B}" type="datetimeFigureOut">
              <a:rPr lang="en-IN" smtClean="0"/>
              <a:t>07-11-2024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C6C7F-DDD1-4798-A8C3-8A2757435C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3262066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02B5F-953F-4378-B46A-B215C0D23C7B}" type="datetimeFigureOut">
              <a:rPr lang="en-IN" smtClean="0"/>
              <a:t>07-11-2024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C6C7F-DDD1-4798-A8C3-8A2757435C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7267942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02B5F-953F-4378-B46A-B215C0D23C7B}" type="datetimeFigureOut">
              <a:rPr lang="en-IN" smtClean="0"/>
              <a:t>07-11-2024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C6C7F-DDD1-4798-A8C3-8A2757435C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0748540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02B5F-953F-4378-B46A-B215C0D23C7B}" type="datetimeFigureOut">
              <a:rPr lang="en-IN" smtClean="0"/>
              <a:t>07-11-2024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C6C7F-DDD1-4798-A8C3-8A2757435C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4235893"/>
      </p:ext>
    </p:extLst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02B5F-953F-4378-B46A-B215C0D23C7B}" type="datetimeFigureOut">
              <a:rPr lang="en-IN" smtClean="0"/>
              <a:t>07-11-2024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C6C7F-DDD1-4798-A8C3-8A2757435C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331736"/>
      </p:ext>
    </p:extLst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02B5F-953F-4378-B46A-B215C0D23C7B}" type="datetimeFigureOut">
              <a:rPr lang="en-IN" smtClean="0"/>
              <a:t>07-11-2024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C6C7F-DDD1-4798-A8C3-8A2757435C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4760782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02B5F-953F-4378-B46A-B215C0D23C7B}" type="datetimeFigureOut">
              <a:rPr lang="en-IN" smtClean="0"/>
              <a:t>07-11-2024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C6C7F-DDD1-4798-A8C3-8A2757435C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2573822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02B5F-953F-4378-B46A-B215C0D23C7B}" type="datetimeFigureOut">
              <a:rPr lang="en-IN" smtClean="0"/>
              <a:t>07-11-2024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C6C7F-DDD1-4798-A8C3-8A2757435C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5500069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902B5F-953F-4378-B46A-B215C0D23C7B}" type="datetimeFigureOut">
              <a:rPr lang="en-IN" smtClean="0"/>
              <a:t>07-11-2024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2C6C7F-DDD1-4798-A8C3-8A2757435C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07280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transition spd="slow">
    <p:wipe/>
  </p:transition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444B5-ED3B-0CAA-288F-E93E62DA5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9243" y="823452"/>
            <a:ext cx="9733512" cy="2852737"/>
          </a:xfrm>
        </p:spPr>
        <p:txBody>
          <a:bodyPr>
            <a:normAutofit/>
          </a:bodyPr>
          <a:lstStyle/>
          <a:p>
            <a:br>
              <a:rPr lang="en-US" dirty="0"/>
            </a:br>
            <a:r>
              <a:rPr lang="en-US" sz="4000" b="0" u="sng" dirty="0"/>
              <a:t>Dept. of mechanical engineering</a:t>
            </a:r>
            <a:br>
              <a:rPr lang="en-US" sz="4000" b="0" u="sng" dirty="0"/>
            </a:br>
            <a:br>
              <a:rPr lang="en-US" dirty="0"/>
            </a:br>
            <a:r>
              <a:rPr lang="en-US" sz="2800" dirty="0"/>
              <a:t>ME 609: Programming Project Phase # 3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159452-F758-9352-32C3-23579D111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29243" y="3985496"/>
            <a:ext cx="9733512" cy="2169497"/>
          </a:xfrm>
        </p:spPr>
        <p:txBody>
          <a:bodyPr>
            <a:normAutofit/>
          </a:bodyPr>
          <a:lstStyle/>
          <a:p>
            <a:pPr algn="just"/>
            <a:r>
              <a:rPr lang="en-IN" b="1" u="sng" dirty="0">
                <a:effectLst/>
              </a:rPr>
              <a:t>Presented By :</a:t>
            </a:r>
            <a:r>
              <a:rPr lang="en-IN" dirty="0">
                <a:effectLst/>
              </a:rPr>
              <a:t>                                                    </a:t>
            </a:r>
            <a:r>
              <a:rPr lang="en-IN" b="1" u="sng" dirty="0">
                <a:effectLst/>
              </a:rPr>
              <a:t>Presented To :</a:t>
            </a:r>
          </a:p>
          <a:p>
            <a:pPr algn="l">
              <a:lnSpc>
                <a:spcPct val="100000"/>
              </a:lnSpc>
            </a:pPr>
            <a:r>
              <a:rPr lang="en-IN" dirty="0">
                <a:effectLst/>
              </a:rPr>
              <a:t>Nikhil </a:t>
            </a:r>
            <a:r>
              <a:rPr lang="en-IN" dirty="0" err="1">
                <a:effectLst/>
              </a:rPr>
              <a:t>Dewangan</a:t>
            </a:r>
            <a:r>
              <a:rPr lang="en-IN" dirty="0">
                <a:effectLst/>
              </a:rPr>
              <a:t> (244103008)                         </a:t>
            </a:r>
            <a:r>
              <a:rPr lang="en-IN" dirty="0" err="1">
                <a:effectLst/>
              </a:rPr>
              <a:t>Dr.</a:t>
            </a:r>
            <a:r>
              <a:rPr lang="en-IN" dirty="0">
                <a:effectLst/>
              </a:rPr>
              <a:t> Deepak Sharma</a:t>
            </a:r>
          </a:p>
          <a:p>
            <a:pPr algn="l">
              <a:lnSpc>
                <a:spcPct val="100000"/>
              </a:lnSpc>
            </a:pPr>
            <a:r>
              <a:rPr lang="en-IN" dirty="0">
                <a:effectLst/>
              </a:rPr>
              <a:t>Nikhil Patel (244103009)                                   Assoc. Professor(M.E.)</a:t>
            </a:r>
          </a:p>
          <a:p>
            <a:pPr algn="l">
              <a:lnSpc>
                <a:spcPct val="100000"/>
              </a:lnSpc>
            </a:pPr>
            <a:r>
              <a:rPr lang="en-IN" dirty="0">
                <a:effectLst/>
              </a:rPr>
              <a:t>Group No.  21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D17A387-19F3-E5F1-936F-F30219D828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2702" y="136747"/>
            <a:ext cx="8333117" cy="1441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0912445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4A0C20E-C3E0-96E3-C8EA-E4A9CDC559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6370841"/>
              </p:ext>
            </p:extLst>
          </p:nvPr>
        </p:nvGraphicFramePr>
        <p:xfrm>
          <a:off x="1" y="491706"/>
          <a:ext cx="12191999" cy="63662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61414">
                  <a:extLst>
                    <a:ext uri="{9D8B030D-6E8A-4147-A177-3AD203B41FA5}">
                      <a16:colId xmlns:a16="http://schemas.microsoft.com/office/drawing/2014/main" val="1604744489"/>
                    </a:ext>
                  </a:extLst>
                </a:gridCol>
                <a:gridCol w="1683113">
                  <a:extLst>
                    <a:ext uri="{9D8B030D-6E8A-4147-A177-3AD203B41FA5}">
                      <a16:colId xmlns:a16="http://schemas.microsoft.com/office/drawing/2014/main" val="858396241"/>
                    </a:ext>
                  </a:extLst>
                </a:gridCol>
                <a:gridCol w="2032793">
                  <a:extLst>
                    <a:ext uri="{9D8B030D-6E8A-4147-A177-3AD203B41FA5}">
                      <a16:colId xmlns:a16="http://schemas.microsoft.com/office/drawing/2014/main" val="838334861"/>
                    </a:ext>
                  </a:extLst>
                </a:gridCol>
                <a:gridCol w="3025167">
                  <a:extLst>
                    <a:ext uri="{9D8B030D-6E8A-4147-A177-3AD203B41FA5}">
                      <a16:colId xmlns:a16="http://schemas.microsoft.com/office/drawing/2014/main" val="2666318086"/>
                    </a:ext>
                  </a:extLst>
                </a:gridCol>
                <a:gridCol w="2389512">
                  <a:extLst>
                    <a:ext uri="{9D8B030D-6E8A-4147-A177-3AD203B41FA5}">
                      <a16:colId xmlns:a16="http://schemas.microsoft.com/office/drawing/2014/main" val="3098608135"/>
                    </a:ext>
                  </a:extLst>
                </a:gridCol>
              </a:tblGrid>
              <a:tr h="910059">
                <a:tc>
                  <a:txBody>
                    <a:bodyPr/>
                    <a:lstStyle/>
                    <a:p>
                      <a:pPr lvl="0" algn="ctr"/>
                      <a:r>
                        <a:rPr lang="en-IN">
                          <a:solidFill>
                            <a:schemeClr val="tx1"/>
                          </a:solidFill>
                        </a:rPr>
                        <a:t>Initial Guess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No. of Iteration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Function Evaluation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Optimal Point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Optimum Value</a:t>
                      </a:r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09997162"/>
                  </a:ext>
                </a:extLst>
              </a:tr>
              <a:tr h="1091247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0.9428</a:t>
                      </a:r>
                    </a:p>
                    <a:p>
                      <a:pPr algn="ctr"/>
                      <a:r>
                        <a:rPr lang="en-IN" dirty="0"/>
                        <a:t>4.0546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1728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1.2269</a:t>
                      </a:r>
                    </a:p>
                    <a:p>
                      <a:pPr algn="ctr"/>
                      <a:r>
                        <a:rPr lang="en-IN" dirty="0"/>
                        <a:t>4.2427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/>
                        <a:t>0.0958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2258537"/>
                  </a:ext>
                </a:extLst>
              </a:tr>
              <a:tr h="1091247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6.3871</a:t>
                      </a:r>
                    </a:p>
                    <a:p>
                      <a:pPr algn="ctr"/>
                      <a:r>
                        <a:rPr lang="en-IN" dirty="0"/>
                        <a:t>3.7815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2106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1.2245</a:t>
                      </a:r>
                    </a:p>
                    <a:p>
                      <a:pPr algn="ctr"/>
                      <a:r>
                        <a:rPr lang="en-IN" dirty="0"/>
                        <a:t>4.2574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0.0957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9193750"/>
                  </a:ext>
                </a:extLst>
              </a:tr>
              <a:tr h="1091247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5.4301</a:t>
                      </a:r>
                    </a:p>
                    <a:p>
                      <a:pPr algn="ctr"/>
                      <a:r>
                        <a:rPr lang="en-IN" dirty="0"/>
                        <a:t>3.2211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711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1.2275</a:t>
                      </a:r>
                    </a:p>
                    <a:p>
                      <a:pPr algn="ctr"/>
                      <a:r>
                        <a:rPr lang="en-IN" dirty="0"/>
                        <a:t>4.2452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0.0958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2391872"/>
                  </a:ext>
                </a:extLst>
              </a:tr>
              <a:tr h="1091247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7.6332</a:t>
                      </a:r>
                    </a:p>
                    <a:p>
                      <a:pPr algn="ctr"/>
                      <a:r>
                        <a:rPr lang="en-IN" dirty="0"/>
                        <a:t>1.0005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678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1.2279</a:t>
                      </a:r>
                    </a:p>
                    <a:p>
                      <a:pPr algn="ctr"/>
                      <a:r>
                        <a:rPr lang="en-IN" dirty="0"/>
                        <a:t>4.2453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0.0958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3559666"/>
                  </a:ext>
                </a:extLst>
              </a:tr>
              <a:tr h="1091247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4.7130</a:t>
                      </a:r>
                    </a:p>
                    <a:p>
                      <a:pPr algn="ctr"/>
                      <a:r>
                        <a:rPr lang="en-IN" dirty="0"/>
                        <a:t>9.3732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1215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1.2259</a:t>
                      </a:r>
                    </a:p>
                    <a:p>
                      <a:pPr algn="ctr"/>
                      <a:r>
                        <a:rPr lang="en-IN" dirty="0"/>
                        <a:t>4.2386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0.0957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425789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1C693EC-3972-F299-BE8D-C93DDBDE6C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0097306"/>
              </p:ext>
            </p:extLst>
          </p:nvPr>
        </p:nvGraphicFramePr>
        <p:xfrm>
          <a:off x="0" y="-1"/>
          <a:ext cx="12191999" cy="58659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191999">
                  <a:extLst>
                    <a:ext uri="{9D8B030D-6E8A-4147-A177-3AD203B41FA5}">
                      <a16:colId xmlns:a16="http://schemas.microsoft.com/office/drawing/2014/main" val="2792457672"/>
                    </a:ext>
                  </a:extLst>
                </a:gridCol>
              </a:tblGrid>
              <a:tr h="586595">
                <a:tc>
                  <a:txBody>
                    <a:bodyPr/>
                    <a:lstStyle/>
                    <a:p>
                      <a:pPr lvl="0"/>
                      <a:r>
                        <a:rPr lang="en-IN" sz="2800" dirty="0"/>
                        <a:t>Q2 Observations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41986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157714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2F0E8AE-9C2E-D4EA-38F2-C4E3960637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1358971"/>
              </p:ext>
            </p:extLst>
          </p:nvPr>
        </p:nvGraphicFramePr>
        <p:xfrm>
          <a:off x="1" y="0"/>
          <a:ext cx="12191999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61414">
                  <a:extLst>
                    <a:ext uri="{9D8B030D-6E8A-4147-A177-3AD203B41FA5}">
                      <a16:colId xmlns:a16="http://schemas.microsoft.com/office/drawing/2014/main" val="1604744489"/>
                    </a:ext>
                  </a:extLst>
                </a:gridCol>
                <a:gridCol w="1683113">
                  <a:extLst>
                    <a:ext uri="{9D8B030D-6E8A-4147-A177-3AD203B41FA5}">
                      <a16:colId xmlns:a16="http://schemas.microsoft.com/office/drawing/2014/main" val="858396241"/>
                    </a:ext>
                  </a:extLst>
                </a:gridCol>
                <a:gridCol w="2032793">
                  <a:extLst>
                    <a:ext uri="{9D8B030D-6E8A-4147-A177-3AD203B41FA5}">
                      <a16:colId xmlns:a16="http://schemas.microsoft.com/office/drawing/2014/main" val="838334861"/>
                    </a:ext>
                  </a:extLst>
                </a:gridCol>
                <a:gridCol w="3025167">
                  <a:extLst>
                    <a:ext uri="{9D8B030D-6E8A-4147-A177-3AD203B41FA5}">
                      <a16:colId xmlns:a16="http://schemas.microsoft.com/office/drawing/2014/main" val="2666318086"/>
                    </a:ext>
                  </a:extLst>
                </a:gridCol>
                <a:gridCol w="2389512">
                  <a:extLst>
                    <a:ext uri="{9D8B030D-6E8A-4147-A177-3AD203B41FA5}">
                      <a16:colId xmlns:a16="http://schemas.microsoft.com/office/drawing/2014/main" val="3098608135"/>
                    </a:ext>
                  </a:extLst>
                </a:gridCol>
              </a:tblGrid>
              <a:tr h="1143000">
                <a:tc>
                  <a:txBody>
                    <a:bodyPr/>
                    <a:lstStyle/>
                    <a:p>
                      <a:pPr lvl="0" algn="ctr"/>
                      <a:r>
                        <a:rPr lang="en-IN">
                          <a:solidFill>
                            <a:schemeClr val="tx1"/>
                          </a:solidFill>
                        </a:rPr>
                        <a:t>Initial Guess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No. of Iteration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Function Evaluation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Optimal Point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Optimum Value</a:t>
                      </a:r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09997162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7.6372</a:t>
                      </a:r>
                    </a:p>
                    <a:p>
                      <a:pPr algn="ctr"/>
                      <a:r>
                        <a:rPr lang="en-IN" dirty="0"/>
                        <a:t>5.1276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1806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1.2280</a:t>
                      </a:r>
                    </a:p>
                    <a:p>
                      <a:pPr algn="ctr"/>
                      <a:r>
                        <a:rPr lang="en-IN" dirty="0"/>
                        <a:t>4.2455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/>
                        <a:t>0.0958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2258537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7.2670</a:t>
                      </a:r>
                    </a:p>
                    <a:p>
                      <a:pPr algn="ctr"/>
                      <a:r>
                        <a:rPr lang="en-IN" dirty="0"/>
                        <a:t>4.1296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3771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1.2260</a:t>
                      </a:r>
                    </a:p>
                    <a:p>
                      <a:pPr algn="ctr"/>
                      <a:r>
                        <a:rPr lang="en-IN" dirty="0"/>
                        <a:t>4.3252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0.0841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9193750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9.7116</a:t>
                      </a:r>
                    </a:p>
                    <a:p>
                      <a:pPr algn="ctr"/>
                      <a:r>
                        <a:rPr lang="en-IN" dirty="0"/>
                        <a:t>5.7437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2643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1.6674</a:t>
                      </a:r>
                    </a:p>
                    <a:p>
                      <a:pPr algn="ctr"/>
                      <a:r>
                        <a:rPr lang="en-IN" dirty="0"/>
                        <a:t>3.7801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0.0255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2391872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1.4042</a:t>
                      </a:r>
                    </a:p>
                    <a:p>
                      <a:pPr algn="ctr"/>
                      <a:r>
                        <a:rPr lang="en-IN" dirty="0"/>
                        <a:t>4.8069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666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1.7340</a:t>
                      </a:r>
                    </a:p>
                    <a:p>
                      <a:pPr algn="ctr"/>
                      <a:r>
                        <a:rPr lang="en-IN" dirty="0"/>
                        <a:t>4.7461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0.0292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3559666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9.2024</a:t>
                      </a:r>
                    </a:p>
                    <a:p>
                      <a:pPr algn="ctr"/>
                      <a:r>
                        <a:rPr lang="en-IN" dirty="0"/>
                        <a:t>2.7509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Inf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——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——</a:t>
                      </a:r>
                    </a:p>
                    <a:p>
                      <a:pPr algn="ctr"/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——</a:t>
                      </a:r>
                    </a:p>
                    <a:p>
                      <a:pPr algn="ctr"/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4257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9311460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59E787A-A567-464A-BB9E-E9B95AA41E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6A476B5-55AD-43A1-B1FB-5AC76B54F0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graph with a red line&#10;&#10;Description automatically generated">
            <a:extLst>
              <a:ext uri="{FF2B5EF4-FFF2-40B4-BE49-F238E27FC236}">
                <a16:creationId xmlns:a16="http://schemas.microsoft.com/office/drawing/2014/main" id="{4E68730A-6704-949B-D5CD-59A9E4F9CA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798153"/>
            <a:ext cx="10905066" cy="526169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45EA736-3865-C980-D4F5-B1380EB7D4E6}"/>
              </a:ext>
            </a:extLst>
          </p:cNvPr>
          <p:cNvSpPr txBox="1"/>
          <p:nvPr/>
        </p:nvSpPr>
        <p:spPr>
          <a:xfrm rot="16200000">
            <a:off x="708270" y="3244334"/>
            <a:ext cx="1858522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Function Value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5D0F77-1DB6-6683-C543-7D1F0157A42D}"/>
              </a:ext>
            </a:extLst>
          </p:cNvPr>
          <p:cNvSpPr txBox="1"/>
          <p:nvPr/>
        </p:nvSpPr>
        <p:spPr>
          <a:xfrm>
            <a:off x="4676889" y="798153"/>
            <a:ext cx="3213059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Iteration vs Function Value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299395-D026-6FE4-B179-8A16BF9A3F48}"/>
              </a:ext>
            </a:extLst>
          </p:cNvPr>
          <p:cNvSpPr txBox="1"/>
          <p:nvPr/>
        </p:nvSpPr>
        <p:spPr>
          <a:xfrm>
            <a:off x="5696558" y="5664896"/>
            <a:ext cx="1173719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Iteration</a:t>
            </a:r>
          </a:p>
        </p:txBody>
      </p:sp>
    </p:spTree>
    <p:extLst>
      <p:ext uri="{BB962C8B-B14F-4D97-AF65-F5344CB8AC3E}">
        <p14:creationId xmlns:p14="http://schemas.microsoft.com/office/powerpoint/2010/main" val="1316328836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559E787A-A567-464A-BB9E-E9B95AA41E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6A476B5-55AD-43A1-B1FB-5AC76B54F0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graph with a red line&#10;&#10;Description automatically generated">
            <a:extLst>
              <a:ext uri="{FF2B5EF4-FFF2-40B4-BE49-F238E27FC236}">
                <a16:creationId xmlns:a16="http://schemas.microsoft.com/office/drawing/2014/main" id="{11FE0C01-4D63-6E40-CA41-6CA236FFDD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798153"/>
            <a:ext cx="10905066" cy="526169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38595B2-AFBF-BA5C-0EFE-E386188244C4}"/>
              </a:ext>
            </a:extLst>
          </p:cNvPr>
          <p:cNvSpPr txBox="1"/>
          <p:nvPr/>
        </p:nvSpPr>
        <p:spPr>
          <a:xfrm>
            <a:off x="4676889" y="798153"/>
            <a:ext cx="3917804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Iteration vs Function evaluations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6732FB-3D71-0815-2334-DA43E57DB6A3}"/>
              </a:ext>
            </a:extLst>
          </p:cNvPr>
          <p:cNvSpPr txBox="1"/>
          <p:nvPr/>
        </p:nvSpPr>
        <p:spPr>
          <a:xfrm rot="16200000">
            <a:off x="260970" y="3244334"/>
            <a:ext cx="2620974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 Function evaluations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96231A-8D38-C73C-A0CA-58299E8A4E87}"/>
              </a:ext>
            </a:extLst>
          </p:cNvPr>
          <p:cNvSpPr txBox="1"/>
          <p:nvPr/>
        </p:nvSpPr>
        <p:spPr>
          <a:xfrm>
            <a:off x="5677897" y="5664896"/>
            <a:ext cx="1173719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Iteration</a:t>
            </a:r>
          </a:p>
        </p:txBody>
      </p:sp>
    </p:spTree>
    <p:extLst>
      <p:ext uri="{BB962C8B-B14F-4D97-AF65-F5344CB8AC3E}">
        <p14:creationId xmlns:p14="http://schemas.microsoft.com/office/powerpoint/2010/main" val="1492977803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59E787A-A567-464A-BB9E-E9B95AA41E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6A476B5-55AD-43A1-B1FB-5AC76B54F0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rainbow colored pyramid chart&#10;&#10;Description automatically generated">
            <a:extLst>
              <a:ext uri="{FF2B5EF4-FFF2-40B4-BE49-F238E27FC236}">
                <a16:creationId xmlns:a16="http://schemas.microsoft.com/office/drawing/2014/main" id="{761FCB4D-98F2-1D31-95BA-4BB5FA1A4C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996" b="1"/>
          <a:stretch/>
        </p:blipFill>
        <p:spPr>
          <a:xfrm>
            <a:off x="957635" y="643467"/>
            <a:ext cx="10276730" cy="5571066"/>
          </a:xfrm>
          <a:prstGeom prst="rect">
            <a:avLst/>
          </a:prstGeom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</p:pic>
    </p:spTree>
    <p:extLst>
      <p:ext uri="{BB962C8B-B14F-4D97-AF65-F5344CB8AC3E}">
        <p14:creationId xmlns:p14="http://schemas.microsoft.com/office/powerpoint/2010/main" val="2637697935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AD899D1-600F-7400-97EE-43410FC1AD3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36577" y="1581432"/>
                <a:ext cx="9518843" cy="3695136"/>
              </a:xfrm>
            </p:spPr>
            <p:txBody>
              <a:bodyPr>
                <a:normAutofit/>
              </a:bodyPr>
              <a:lstStyle/>
              <a:p>
                <a:r>
                  <a:rPr lang="en-IN" sz="2400" dirty="0"/>
                  <a:t>In Problem 3 as high Initial guess values taken it goes to infinite loop in Interval Halving.</a:t>
                </a:r>
              </a:p>
              <a:p>
                <a:r>
                  <a:rPr lang="en-IN" sz="2400" dirty="0"/>
                  <a:t>Penalty function value goes to order of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sup>
                    </m:sSup>
                  </m:oMath>
                </a14:m>
                <a:r>
                  <a:rPr lang="en-IN" sz="2400" dirty="0"/>
                  <a:t>.</a:t>
                </a:r>
              </a:p>
              <a:p>
                <a:r>
                  <a:rPr lang="en-IN" sz="2400" dirty="0"/>
                  <a:t>After getting such large penalty function value the code goes to infinite loop.</a:t>
                </a:r>
              </a:p>
              <a:p>
                <a:r>
                  <a:rPr lang="en-IN" sz="2400" dirty="0"/>
                  <a:t>Hence, Code did not converge.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AD899D1-600F-7400-97EE-43410FC1AD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36577" y="1581432"/>
                <a:ext cx="9518843" cy="3695136"/>
              </a:xfrm>
              <a:blipFill>
                <a:blip r:embed="rId2"/>
                <a:stretch>
                  <a:fillRect l="-960" t="-65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3E06E6D-AC02-5937-DAA7-7070D59886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2408174"/>
              </p:ext>
            </p:extLst>
          </p:nvPr>
        </p:nvGraphicFramePr>
        <p:xfrm>
          <a:off x="0" y="-1"/>
          <a:ext cx="12191999" cy="83401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191999">
                  <a:extLst>
                    <a:ext uri="{9D8B030D-6E8A-4147-A177-3AD203B41FA5}">
                      <a16:colId xmlns:a16="http://schemas.microsoft.com/office/drawing/2014/main" val="2792457672"/>
                    </a:ext>
                  </a:extLst>
                </a:gridCol>
              </a:tblGrid>
              <a:tr h="834014">
                <a:tc>
                  <a:txBody>
                    <a:bodyPr/>
                    <a:lstStyle/>
                    <a:p>
                      <a:pPr lvl="0"/>
                      <a:r>
                        <a:rPr lang="en-IN" sz="2800" dirty="0"/>
                        <a:t>Q3  Observations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41986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388612"/>
      </p:ext>
    </p:extLst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49A1BA3-7F24-85DA-7EFC-53C82C05A6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2433030"/>
              </p:ext>
            </p:extLst>
          </p:nvPr>
        </p:nvGraphicFramePr>
        <p:xfrm>
          <a:off x="2363019" y="621342"/>
          <a:ext cx="7465961" cy="12959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65961">
                  <a:extLst>
                    <a:ext uri="{9D8B030D-6E8A-4147-A177-3AD203B41FA5}">
                      <a16:colId xmlns:a16="http://schemas.microsoft.com/office/drawing/2014/main" val="2734242066"/>
                    </a:ext>
                  </a:extLst>
                </a:gridCol>
              </a:tblGrid>
              <a:tr h="1295947">
                <a:tc>
                  <a:txBody>
                    <a:bodyPr/>
                    <a:lstStyle/>
                    <a:p>
                      <a:pPr algn="ctr"/>
                      <a:r>
                        <a:rPr lang="en-IN" sz="4000" dirty="0"/>
                        <a:t>Conclusion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527321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B7B66D6-861F-30B8-CA16-27B2882D6B68}"/>
              </a:ext>
            </a:extLst>
          </p:cNvPr>
          <p:cNvSpPr txBox="1"/>
          <p:nvPr/>
        </p:nvSpPr>
        <p:spPr>
          <a:xfrm>
            <a:off x="2363019" y="2099447"/>
            <a:ext cx="762637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IN" sz="2000" dirty="0"/>
              <a:t>If the initial guess value is near the optimum point then the no. of iterations for convergence are less.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IN" sz="2000" dirty="0"/>
              <a:t>For random initial guess and alpha no. of function </a:t>
            </a:r>
            <a:r>
              <a:rPr lang="en-IN" sz="2000" dirty="0" err="1"/>
              <a:t>evaluatios</a:t>
            </a:r>
            <a:r>
              <a:rPr lang="en-IN" sz="2000" dirty="0"/>
              <a:t> can vary.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IN" sz="2000" dirty="0"/>
              <a:t>Sometimes we got artificial </a:t>
            </a:r>
            <a:r>
              <a:rPr lang="en-IN" sz="2000" dirty="0" err="1"/>
              <a:t>optimas</a:t>
            </a:r>
            <a:r>
              <a:rPr lang="en-IN" sz="2000" dirty="0"/>
              <a:t>.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IN" sz="2000" dirty="0"/>
              <a:t>In some random points our method goes to infinite loop </a:t>
            </a:r>
          </a:p>
          <a:p>
            <a:pPr>
              <a:lnSpc>
                <a:spcPct val="200000"/>
              </a:lnSpc>
            </a:pPr>
            <a:r>
              <a:rPr lang="en-IN" sz="2000" dirty="0"/>
              <a:t>     it is due to greater value of R assign in lesser iterations.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endParaRPr lang="en-IN" sz="2000" dirty="0"/>
          </a:p>
          <a:p>
            <a:pPr>
              <a:lnSpc>
                <a:spcPct val="200000"/>
              </a:lnSpc>
            </a:pPr>
            <a:endParaRPr lang="en-IN" sz="2000" dirty="0"/>
          </a:p>
          <a:p>
            <a:pPr marL="342900" indent="-342900">
              <a:buFont typeface="+mj-lt"/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98847414"/>
      </p:ext>
    </p:extLst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99689-F33E-6527-685F-F33FF8C58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4572000"/>
            <a:ext cx="10353761" cy="118749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dirty="0"/>
              <a:t>Thank you</a:t>
            </a:r>
          </a:p>
        </p:txBody>
      </p:sp>
      <p:pic>
        <p:nvPicPr>
          <p:cNvPr id="13" name="Graphic 12" descr="Smiling Face with No Fill">
            <a:extLst>
              <a:ext uri="{FF2B5EF4-FFF2-40B4-BE49-F238E27FC236}">
                <a16:creationId xmlns:a16="http://schemas.microsoft.com/office/drawing/2014/main" id="{981AE829-52B1-EF48-C0CC-BAB6D2B9BF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27558" y="643466"/>
            <a:ext cx="3928534" cy="3928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94704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ADA2F21-9DDE-4DEC-1343-63783DBD3F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3937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059419D-0BC7-6E47-1885-B3F805C3DA1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7329"/>
          <a:stretch/>
        </p:blipFill>
        <p:spPr>
          <a:xfrm>
            <a:off x="0" y="3937000"/>
            <a:ext cx="12192000" cy="292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732147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63CA031-13D7-74DD-27B5-D90D24BDFB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282" y="1"/>
            <a:ext cx="12197282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395287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Flowchart: Terminator 82">
            <a:extLst>
              <a:ext uri="{FF2B5EF4-FFF2-40B4-BE49-F238E27FC236}">
                <a16:creationId xmlns:a16="http://schemas.microsoft.com/office/drawing/2014/main" id="{712822D2-9A57-32F7-83EC-BC7395D62BAF}"/>
              </a:ext>
            </a:extLst>
          </p:cNvPr>
          <p:cNvSpPr/>
          <p:nvPr/>
        </p:nvSpPr>
        <p:spPr>
          <a:xfrm>
            <a:off x="5689121" y="45003"/>
            <a:ext cx="1483743" cy="347583"/>
          </a:xfrm>
          <a:prstGeom prst="flowChartTermina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Start</a:t>
            </a:r>
          </a:p>
        </p:txBody>
      </p:sp>
      <p:sp>
        <p:nvSpPr>
          <p:cNvPr id="85" name="Flowchart: Data 84">
            <a:extLst>
              <a:ext uri="{FF2B5EF4-FFF2-40B4-BE49-F238E27FC236}">
                <a16:creationId xmlns:a16="http://schemas.microsoft.com/office/drawing/2014/main" id="{3422EE40-1C7E-11CB-B5F4-BBBAD2DE1051}"/>
              </a:ext>
            </a:extLst>
          </p:cNvPr>
          <p:cNvSpPr/>
          <p:nvPr/>
        </p:nvSpPr>
        <p:spPr>
          <a:xfrm>
            <a:off x="3670536" y="642783"/>
            <a:ext cx="5520906" cy="426708"/>
          </a:xfrm>
          <a:prstGeom prst="flowChartInputOutpu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Initial guess as input</a:t>
            </a:r>
          </a:p>
        </p:txBody>
      </p:sp>
      <p:sp>
        <p:nvSpPr>
          <p:cNvPr id="86" name="Flowchart: Data 85">
            <a:extLst>
              <a:ext uri="{FF2B5EF4-FFF2-40B4-BE49-F238E27FC236}">
                <a16:creationId xmlns:a16="http://schemas.microsoft.com/office/drawing/2014/main" id="{8C28F71F-8EB2-8D55-3CC1-A28FEE437ABF}"/>
              </a:ext>
            </a:extLst>
          </p:cNvPr>
          <p:cNvSpPr/>
          <p:nvPr/>
        </p:nvSpPr>
        <p:spPr>
          <a:xfrm>
            <a:off x="4214000" y="5742624"/>
            <a:ext cx="4433978" cy="426709"/>
          </a:xfrm>
          <a:prstGeom prst="flowChartInputOutpu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/>
              <a:t>Print optimum point</a:t>
            </a:r>
            <a:endParaRPr lang="en-IN" dirty="0"/>
          </a:p>
        </p:txBody>
      </p:sp>
      <p:sp>
        <p:nvSpPr>
          <p:cNvPr id="87" name="Flowchart: Process 86">
            <a:extLst>
              <a:ext uri="{FF2B5EF4-FFF2-40B4-BE49-F238E27FC236}">
                <a16:creationId xmlns:a16="http://schemas.microsoft.com/office/drawing/2014/main" id="{1FDC4378-2743-9E51-8D6B-A586042A4886}"/>
              </a:ext>
            </a:extLst>
          </p:cNvPr>
          <p:cNvSpPr/>
          <p:nvPr/>
        </p:nvSpPr>
        <p:spPr>
          <a:xfrm>
            <a:off x="2950233" y="1290009"/>
            <a:ext cx="6961518" cy="426708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Forming Penalty function Implementation</a:t>
            </a:r>
          </a:p>
        </p:txBody>
      </p:sp>
      <p:sp>
        <p:nvSpPr>
          <p:cNvPr id="88" name="Flowchart: Process 87">
            <a:extLst>
              <a:ext uri="{FF2B5EF4-FFF2-40B4-BE49-F238E27FC236}">
                <a16:creationId xmlns:a16="http://schemas.microsoft.com/office/drawing/2014/main" id="{D2824B63-4751-D90D-DED9-8642410E5B52}"/>
              </a:ext>
            </a:extLst>
          </p:cNvPr>
          <p:cNvSpPr/>
          <p:nvPr/>
        </p:nvSpPr>
        <p:spPr>
          <a:xfrm>
            <a:off x="3132106" y="2071521"/>
            <a:ext cx="6597770" cy="426708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Perform Conjugate Direction Method</a:t>
            </a:r>
          </a:p>
        </p:txBody>
      </p:sp>
      <p:sp>
        <p:nvSpPr>
          <p:cNvPr id="89" name="Flowchart: Process 88">
            <a:extLst>
              <a:ext uri="{FF2B5EF4-FFF2-40B4-BE49-F238E27FC236}">
                <a16:creationId xmlns:a16="http://schemas.microsoft.com/office/drawing/2014/main" id="{675B7BA7-B17D-0138-979C-78D535F84B5B}"/>
              </a:ext>
            </a:extLst>
          </p:cNvPr>
          <p:cNvSpPr/>
          <p:nvPr/>
        </p:nvSpPr>
        <p:spPr>
          <a:xfrm>
            <a:off x="1423358" y="2770823"/>
            <a:ext cx="10015267" cy="426708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Perform unidirectional search using interval halving method and bounding phase method</a:t>
            </a:r>
          </a:p>
        </p:txBody>
      </p:sp>
      <p:sp>
        <p:nvSpPr>
          <p:cNvPr id="90" name="Flowchart: Process 89">
            <a:extLst>
              <a:ext uri="{FF2B5EF4-FFF2-40B4-BE49-F238E27FC236}">
                <a16:creationId xmlns:a16="http://schemas.microsoft.com/office/drawing/2014/main" id="{D2E7DCC4-6246-086F-9521-3A474D38E0AF}"/>
              </a:ext>
            </a:extLst>
          </p:cNvPr>
          <p:cNvSpPr/>
          <p:nvPr/>
        </p:nvSpPr>
        <p:spPr>
          <a:xfrm>
            <a:off x="4157929" y="4932872"/>
            <a:ext cx="4546121" cy="426708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Optimum point</a:t>
            </a:r>
          </a:p>
        </p:txBody>
      </p:sp>
      <p:sp>
        <p:nvSpPr>
          <p:cNvPr id="91" name="Flowchart: Decision 90">
            <a:extLst>
              <a:ext uri="{FF2B5EF4-FFF2-40B4-BE49-F238E27FC236}">
                <a16:creationId xmlns:a16="http://schemas.microsoft.com/office/drawing/2014/main" id="{C85C176B-5697-999F-22F1-704175407659}"/>
              </a:ext>
            </a:extLst>
          </p:cNvPr>
          <p:cNvSpPr/>
          <p:nvPr/>
        </p:nvSpPr>
        <p:spPr>
          <a:xfrm>
            <a:off x="5014102" y="3470125"/>
            <a:ext cx="2833777" cy="1124885"/>
          </a:xfrm>
          <a:prstGeom prst="flowChartDecisi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Condition Check </a:t>
            </a:r>
          </a:p>
        </p:txBody>
      </p:sp>
      <p:sp>
        <p:nvSpPr>
          <p:cNvPr id="105" name="Flowchart: Terminator 104">
            <a:extLst>
              <a:ext uri="{FF2B5EF4-FFF2-40B4-BE49-F238E27FC236}">
                <a16:creationId xmlns:a16="http://schemas.microsoft.com/office/drawing/2014/main" id="{7A2FF286-C45E-6A73-D8E6-BC4254C142E9}"/>
              </a:ext>
            </a:extLst>
          </p:cNvPr>
          <p:cNvSpPr/>
          <p:nvPr/>
        </p:nvSpPr>
        <p:spPr>
          <a:xfrm>
            <a:off x="5689121" y="6507194"/>
            <a:ext cx="1483743" cy="350806"/>
          </a:xfrm>
          <a:prstGeom prst="flowChartTerminator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End</a:t>
            </a:r>
          </a:p>
        </p:txBody>
      </p:sp>
      <p:cxnSp>
        <p:nvCxnSpPr>
          <p:cNvPr id="107" name="Connector: Elbow 106">
            <a:extLst>
              <a:ext uri="{FF2B5EF4-FFF2-40B4-BE49-F238E27FC236}">
                <a16:creationId xmlns:a16="http://schemas.microsoft.com/office/drawing/2014/main" id="{CEEFCEBF-D7DC-CF8F-71D1-42A029DE0C7E}"/>
              </a:ext>
            </a:extLst>
          </p:cNvPr>
          <p:cNvCxnSpPr>
            <a:cxnSpLocks/>
            <a:stCxn id="91" idx="3"/>
            <a:endCxn id="87" idx="3"/>
          </p:cNvCxnSpPr>
          <p:nvPr/>
        </p:nvCxnSpPr>
        <p:spPr>
          <a:xfrm flipV="1">
            <a:off x="7847879" y="1503363"/>
            <a:ext cx="2063872" cy="2529205"/>
          </a:xfrm>
          <a:prstGeom prst="bentConnector3">
            <a:avLst>
              <a:gd name="adj1" fmla="val 191745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4" name="Connector: Elbow 113">
            <a:extLst>
              <a:ext uri="{FF2B5EF4-FFF2-40B4-BE49-F238E27FC236}">
                <a16:creationId xmlns:a16="http://schemas.microsoft.com/office/drawing/2014/main" id="{0A510A56-5996-05CD-187C-C0B3C0A7980B}"/>
              </a:ext>
            </a:extLst>
          </p:cNvPr>
          <p:cNvCxnSpPr>
            <a:cxnSpLocks/>
            <a:stCxn id="90" idx="2"/>
            <a:endCxn id="86" idx="1"/>
          </p:cNvCxnSpPr>
          <p:nvPr/>
        </p:nvCxnSpPr>
        <p:spPr>
          <a:xfrm rot="5400000">
            <a:off x="6239468" y="5551102"/>
            <a:ext cx="383044" cy="1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6" name="Connector: Elbow 115">
            <a:extLst>
              <a:ext uri="{FF2B5EF4-FFF2-40B4-BE49-F238E27FC236}">
                <a16:creationId xmlns:a16="http://schemas.microsoft.com/office/drawing/2014/main" id="{BDA72FD3-32F4-3CE9-5B0D-74B3B184E608}"/>
              </a:ext>
            </a:extLst>
          </p:cNvPr>
          <p:cNvCxnSpPr>
            <a:cxnSpLocks/>
            <a:endCxn id="105" idx="0"/>
          </p:cNvCxnSpPr>
          <p:nvPr/>
        </p:nvCxnSpPr>
        <p:spPr>
          <a:xfrm rot="16200000" flipH="1">
            <a:off x="6292060" y="6368261"/>
            <a:ext cx="277862" cy="4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8" name="Connector: Elbow 117">
            <a:extLst>
              <a:ext uri="{FF2B5EF4-FFF2-40B4-BE49-F238E27FC236}">
                <a16:creationId xmlns:a16="http://schemas.microsoft.com/office/drawing/2014/main" id="{C79A3E2D-5CCC-3A01-6C3A-B4D2CE322F0F}"/>
              </a:ext>
            </a:extLst>
          </p:cNvPr>
          <p:cNvCxnSpPr>
            <a:cxnSpLocks/>
            <a:stCxn id="91" idx="2"/>
            <a:endCxn id="90" idx="0"/>
          </p:cNvCxnSpPr>
          <p:nvPr/>
        </p:nvCxnSpPr>
        <p:spPr>
          <a:xfrm rot="5400000">
            <a:off x="6262060" y="4763941"/>
            <a:ext cx="337862" cy="1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21" name="Connector: Elbow 120">
            <a:extLst>
              <a:ext uri="{FF2B5EF4-FFF2-40B4-BE49-F238E27FC236}">
                <a16:creationId xmlns:a16="http://schemas.microsoft.com/office/drawing/2014/main" id="{F7A105C3-4C10-CDD3-DFEC-475D612D268A}"/>
              </a:ext>
            </a:extLst>
          </p:cNvPr>
          <p:cNvCxnSpPr>
            <a:cxnSpLocks/>
            <a:endCxn id="87" idx="0"/>
          </p:cNvCxnSpPr>
          <p:nvPr/>
        </p:nvCxnSpPr>
        <p:spPr>
          <a:xfrm rot="16200000" flipH="1">
            <a:off x="6331082" y="1190099"/>
            <a:ext cx="199816" cy="4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22" name="Connector: Elbow 121">
            <a:extLst>
              <a:ext uri="{FF2B5EF4-FFF2-40B4-BE49-F238E27FC236}">
                <a16:creationId xmlns:a16="http://schemas.microsoft.com/office/drawing/2014/main" id="{C8D1D8F4-FA3C-03B9-9E75-D348DB9EC131}"/>
              </a:ext>
            </a:extLst>
          </p:cNvPr>
          <p:cNvCxnSpPr>
            <a:cxnSpLocks/>
            <a:stCxn id="83" idx="2"/>
            <a:endCxn id="85" idx="1"/>
          </p:cNvCxnSpPr>
          <p:nvPr/>
        </p:nvCxnSpPr>
        <p:spPr>
          <a:xfrm rot="5400000">
            <a:off x="6305893" y="517682"/>
            <a:ext cx="250197" cy="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30" name="Connector: Elbow 129">
            <a:extLst>
              <a:ext uri="{FF2B5EF4-FFF2-40B4-BE49-F238E27FC236}">
                <a16:creationId xmlns:a16="http://schemas.microsoft.com/office/drawing/2014/main" id="{721812DE-07A9-E838-D4A2-E1538D373A9F}"/>
              </a:ext>
            </a:extLst>
          </p:cNvPr>
          <p:cNvCxnSpPr>
            <a:cxnSpLocks/>
            <a:stCxn id="89" idx="2"/>
            <a:endCxn id="91" idx="0"/>
          </p:cNvCxnSpPr>
          <p:nvPr/>
        </p:nvCxnSpPr>
        <p:spPr>
          <a:xfrm rot="5400000">
            <a:off x="6294695" y="3333828"/>
            <a:ext cx="272594" cy="1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31" name="Connector: Elbow 130">
            <a:extLst>
              <a:ext uri="{FF2B5EF4-FFF2-40B4-BE49-F238E27FC236}">
                <a16:creationId xmlns:a16="http://schemas.microsoft.com/office/drawing/2014/main" id="{8C3C776F-15D4-C516-96A4-5261F6F00626}"/>
              </a:ext>
            </a:extLst>
          </p:cNvPr>
          <p:cNvCxnSpPr>
            <a:cxnSpLocks/>
            <a:stCxn id="88" idx="2"/>
            <a:endCxn id="89" idx="0"/>
          </p:cNvCxnSpPr>
          <p:nvPr/>
        </p:nvCxnSpPr>
        <p:spPr>
          <a:xfrm rot="16200000" flipH="1">
            <a:off x="6294694" y="2634525"/>
            <a:ext cx="272594" cy="1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32" name="Connector: Elbow 131">
            <a:extLst>
              <a:ext uri="{FF2B5EF4-FFF2-40B4-BE49-F238E27FC236}">
                <a16:creationId xmlns:a16="http://schemas.microsoft.com/office/drawing/2014/main" id="{B23BE833-938E-3645-D3DB-FC385B153A5A}"/>
              </a:ext>
            </a:extLst>
          </p:cNvPr>
          <p:cNvCxnSpPr>
            <a:cxnSpLocks/>
            <a:stCxn id="87" idx="2"/>
            <a:endCxn id="88" idx="0"/>
          </p:cNvCxnSpPr>
          <p:nvPr/>
        </p:nvCxnSpPr>
        <p:spPr>
          <a:xfrm rot="5400000">
            <a:off x="6253590" y="1894119"/>
            <a:ext cx="354804" cy="1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40" name="TextBox 139">
            <a:extLst>
              <a:ext uri="{FF2B5EF4-FFF2-40B4-BE49-F238E27FC236}">
                <a16:creationId xmlns:a16="http://schemas.microsoft.com/office/drawing/2014/main" id="{EC61E447-E5AA-35C0-2095-0F6A90BEC1BD}"/>
              </a:ext>
            </a:extLst>
          </p:cNvPr>
          <p:cNvSpPr txBox="1"/>
          <p:nvPr/>
        </p:nvSpPr>
        <p:spPr>
          <a:xfrm>
            <a:off x="8143335" y="3728503"/>
            <a:ext cx="560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No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003C1049-9CE5-271C-C0BD-064880C9764E}"/>
              </a:ext>
            </a:extLst>
          </p:cNvPr>
          <p:cNvSpPr txBox="1"/>
          <p:nvPr/>
        </p:nvSpPr>
        <p:spPr>
          <a:xfrm>
            <a:off x="6442849" y="4569018"/>
            <a:ext cx="1124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Yes</a:t>
            </a:r>
          </a:p>
        </p:txBody>
      </p:sp>
      <p:graphicFrame>
        <p:nvGraphicFramePr>
          <p:cNvPr id="142" name="Table 141">
            <a:extLst>
              <a:ext uri="{FF2B5EF4-FFF2-40B4-BE49-F238E27FC236}">
                <a16:creationId xmlns:a16="http://schemas.microsoft.com/office/drawing/2014/main" id="{D8A99582-9FE9-86A9-7BCD-0C921815F1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587320"/>
              </p:ext>
            </p:extLst>
          </p:nvPr>
        </p:nvGraphicFramePr>
        <p:xfrm>
          <a:off x="0" y="6847"/>
          <a:ext cx="2950228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0228">
                  <a:extLst>
                    <a:ext uri="{9D8B030D-6E8A-4147-A177-3AD203B41FA5}">
                      <a16:colId xmlns:a16="http://schemas.microsoft.com/office/drawing/2014/main" val="2410222529"/>
                    </a:ext>
                  </a:extLst>
                </a:gridCol>
              </a:tblGrid>
              <a:tr h="545244">
                <a:tc>
                  <a:txBody>
                    <a:bodyPr/>
                    <a:lstStyle/>
                    <a:p>
                      <a:pPr algn="ctr"/>
                      <a:r>
                        <a:rPr lang="en-IN" sz="3200" dirty="0"/>
                        <a:t>Flow Chart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9799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5678750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995451A-F022-0765-5BF4-84C7A0A329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7672289"/>
              </p:ext>
            </p:extLst>
          </p:nvPr>
        </p:nvGraphicFramePr>
        <p:xfrm>
          <a:off x="1" y="586595"/>
          <a:ext cx="12191999" cy="62714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61414">
                  <a:extLst>
                    <a:ext uri="{9D8B030D-6E8A-4147-A177-3AD203B41FA5}">
                      <a16:colId xmlns:a16="http://schemas.microsoft.com/office/drawing/2014/main" val="1604744489"/>
                    </a:ext>
                  </a:extLst>
                </a:gridCol>
                <a:gridCol w="1683113">
                  <a:extLst>
                    <a:ext uri="{9D8B030D-6E8A-4147-A177-3AD203B41FA5}">
                      <a16:colId xmlns:a16="http://schemas.microsoft.com/office/drawing/2014/main" val="858396241"/>
                    </a:ext>
                  </a:extLst>
                </a:gridCol>
                <a:gridCol w="2032793">
                  <a:extLst>
                    <a:ext uri="{9D8B030D-6E8A-4147-A177-3AD203B41FA5}">
                      <a16:colId xmlns:a16="http://schemas.microsoft.com/office/drawing/2014/main" val="838334861"/>
                    </a:ext>
                  </a:extLst>
                </a:gridCol>
                <a:gridCol w="3025167">
                  <a:extLst>
                    <a:ext uri="{9D8B030D-6E8A-4147-A177-3AD203B41FA5}">
                      <a16:colId xmlns:a16="http://schemas.microsoft.com/office/drawing/2014/main" val="2666318086"/>
                    </a:ext>
                  </a:extLst>
                </a:gridCol>
                <a:gridCol w="2389512">
                  <a:extLst>
                    <a:ext uri="{9D8B030D-6E8A-4147-A177-3AD203B41FA5}">
                      <a16:colId xmlns:a16="http://schemas.microsoft.com/office/drawing/2014/main" val="3098608135"/>
                    </a:ext>
                  </a:extLst>
                </a:gridCol>
              </a:tblGrid>
              <a:tr h="868536">
                <a:tc>
                  <a:txBody>
                    <a:bodyPr/>
                    <a:lstStyle/>
                    <a:p>
                      <a:pPr lvl="0" algn="ctr"/>
                      <a:r>
                        <a:rPr lang="en-IN">
                          <a:solidFill>
                            <a:schemeClr val="tx1"/>
                          </a:solidFill>
                        </a:rPr>
                        <a:t>Initial Guess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No. of Iteration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Function Evaluation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Optimal Point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Optimum Value</a:t>
                      </a:r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09997162"/>
                  </a:ext>
                </a:extLst>
              </a:tr>
              <a:tr h="1080574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19.8141</a:t>
                      </a:r>
                    </a:p>
                    <a:p>
                      <a:pPr algn="ctr"/>
                      <a:r>
                        <a:rPr lang="en-IN" dirty="0"/>
                        <a:t>0..4876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2715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14.0946</a:t>
                      </a:r>
                    </a:p>
                    <a:p>
                      <a:pPr algn="ctr"/>
                      <a:r>
                        <a:rPr lang="en-IN" dirty="0"/>
                        <a:t>0.8641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/>
                        <a:t>-6962.0481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2258537"/>
                  </a:ext>
                </a:extLst>
              </a:tr>
              <a:tr h="1080574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17.6768</a:t>
                      </a:r>
                    </a:p>
                    <a:p>
                      <a:pPr algn="ctr"/>
                      <a:r>
                        <a:rPr lang="en-IN" dirty="0"/>
                        <a:t>3.5427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4075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14.1181</a:t>
                      </a:r>
                    </a:p>
                    <a:p>
                      <a:pPr algn="ctr"/>
                      <a:r>
                        <a:rPr lang="en-IN" dirty="0"/>
                        <a:t>0.8690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-6958.9364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9193750"/>
                  </a:ext>
                </a:extLst>
              </a:tr>
              <a:tr h="1080574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15.2354</a:t>
                      </a:r>
                    </a:p>
                    <a:p>
                      <a:pPr algn="ctr"/>
                      <a:r>
                        <a:rPr lang="en-IN" dirty="0"/>
                        <a:t>2.2044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3759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14.1004</a:t>
                      </a:r>
                    </a:p>
                    <a:p>
                      <a:pPr algn="ctr"/>
                      <a:r>
                        <a:rPr lang="en-IN" dirty="0"/>
                        <a:t>0.8414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-6957.9374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2391872"/>
                  </a:ext>
                </a:extLst>
              </a:tr>
              <a:tr h="1080574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15.1440</a:t>
                      </a:r>
                    </a:p>
                    <a:p>
                      <a:pPr algn="ctr"/>
                      <a:r>
                        <a:rPr lang="en-IN" dirty="0"/>
                        <a:t>3.4012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3600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14.1140</a:t>
                      </a:r>
                    </a:p>
                    <a:p>
                      <a:pPr algn="ctr"/>
                      <a:r>
                        <a:rPr lang="en-IN" dirty="0"/>
                        <a:t>0.8847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-6914.1982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3559666"/>
                  </a:ext>
                </a:extLst>
              </a:tr>
              <a:tr h="1080574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14.1238</a:t>
                      </a:r>
                    </a:p>
                    <a:p>
                      <a:pPr algn="ctr"/>
                      <a:r>
                        <a:rPr lang="en-IN" dirty="0"/>
                        <a:t>1.6056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1548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14.0949</a:t>
                      </a:r>
                    </a:p>
                    <a:p>
                      <a:pPr algn="ctr"/>
                      <a:r>
                        <a:rPr lang="en-IN" dirty="0"/>
                        <a:t>0.8428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-6961.9168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425789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4FF8A65-B137-C26E-9109-C516487AC1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1366705"/>
              </p:ext>
            </p:extLst>
          </p:nvPr>
        </p:nvGraphicFramePr>
        <p:xfrm>
          <a:off x="0" y="-1"/>
          <a:ext cx="12191999" cy="586595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2191999">
                  <a:extLst>
                    <a:ext uri="{9D8B030D-6E8A-4147-A177-3AD203B41FA5}">
                      <a16:colId xmlns:a16="http://schemas.microsoft.com/office/drawing/2014/main" val="2792457672"/>
                    </a:ext>
                  </a:extLst>
                </a:gridCol>
              </a:tblGrid>
              <a:tr h="586595">
                <a:tc>
                  <a:txBody>
                    <a:bodyPr/>
                    <a:lstStyle/>
                    <a:p>
                      <a:pPr lvl="0"/>
                      <a:r>
                        <a:rPr lang="en-IN" sz="2800" dirty="0"/>
                        <a:t>Q1 Observations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41986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4666580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44E6B52-C6C8-ECDD-AA3F-444A8BBF63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4813133"/>
              </p:ext>
            </p:extLst>
          </p:nvPr>
        </p:nvGraphicFramePr>
        <p:xfrm>
          <a:off x="0" y="0"/>
          <a:ext cx="12191999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6657">
                  <a:extLst>
                    <a:ext uri="{9D8B030D-6E8A-4147-A177-3AD203B41FA5}">
                      <a16:colId xmlns:a16="http://schemas.microsoft.com/office/drawing/2014/main" val="1604744489"/>
                    </a:ext>
                  </a:extLst>
                </a:gridCol>
                <a:gridCol w="1895978">
                  <a:extLst>
                    <a:ext uri="{9D8B030D-6E8A-4147-A177-3AD203B41FA5}">
                      <a16:colId xmlns:a16="http://schemas.microsoft.com/office/drawing/2014/main" val="858396241"/>
                    </a:ext>
                  </a:extLst>
                </a:gridCol>
                <a:gridCol w="2289883">
                  <a:extLst>
                    <a:ext uri="{9D8B030D-6E8A-4147-A177-3AD203B41FA5}">
                      <a16:colId xmlns:a16="http://schemas.microsoft.com/office/drawing/2014/main" val="838334861"/>
                    </a:ext>
                  </a:extLst>
                </a:gridCol>
                <a:gridCol w="3407764">
                  <a:extLst>
                    <a:ext uri="{9D8B030D-6E8A-4147-A177-3AD203B41FA5}">
                      <a16:colId xmlns:a16="http://schemas.microsoft.com/office/drawing/2014/main" val="2666318086"/>
                    </a:ext>
                  </a:extLst>
                </a:gridCol>
                <a:gridCol w="2691717">
                  <a:extLst>
                    <a:ext uri="{9D8B030D-6E8A-4147-A177-3AD203B41FA5}">
                      <a16:colId xmlns:a16="http://schemas.microsoft.com/office/drawing/2014/main" val="3098608135"/>
                    </a:ext>
                  </a:extLst>
                </a:gridCol>
              </a:tblGrid>
              <a:tr h="1143000">
                <a:tc>
                  <a:txBody>
                    <a:bodyPr/>
                    <a:lstStyle/>
                    <a:p>
                      <a:pPr lvl="0"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Initial Guess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No. of Iteration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Function Evaluation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Optimal Point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Optimum Value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09997162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18.3403</a:t>
                      </a:r>
                    </a:p>
                    <a:p>
                      <a:pPr algn="ctr"/>
                      <a:r>
                        <a:rPr lang="en-IN" dirty="0"/>
                        <a:t>3.1364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4158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14.0950</a:t>
                      </a:r>
                    </a:p>
                    <a:p>
                      <a:pPr algn="ctr"/>
                      <a:r>
                        <a:rPr lang="en-IN" dirty="0"/>
                        <a:t>0.8431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/>
                        <a:t>-6961.5641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2258537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19.5342</a:t>
                      </a:r>
                    </a:p>
                    <a:p>
                      <a:pPr algn="ctr"/>
                      <a:r>
                        <a:rPr lang="en-IN" dirty="0"/>
                        <a:t>0.4284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3057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14.0948</a:t>
                      </a:r>
                    </a:p>
                    <a:p>
                      <a:pPr algn="ctr"/>
                      <a:r>
                        <a:rPr lang="en-IN" dirty="0"/>
                        <a:t>0.8427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-6962.0017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9193750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13.9740</a:t>
                      </a:r>
                    </a:p>
                    <a:p>
                      <a:pPr algn="ctr"/>
                      <a:r>
                        <a:rPr lang="en-IN" dirty="0"/>
                        <a:t>3.1869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3876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14.0971</a:t>
                      </a:r>
                    </a:p>
                    <a:p>
                      <a:pPr algn="ctr"/>
                      <a:r>
                        <a:rPr lang="en-IN" dirty="0"/>
                        <a:t>0.8473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-6956.8441</a:t>
                      </a:r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2391872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19.1432</a:t>
                      </a:r>
                    </a:p>
                    <a:p>
                      <a:pPr algn="ctr"/>
                      <a:r>
                        <a:rPr lang="en-IN" dirty="0"/>
                        <a:t>1.6253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7993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14.1202</a:t>
                      </a:r>
                    </a:p>
                    <a:p>
                      <a:pPr algn="ctr"/>
                      <a:r>
                        <a:rPr lang="en-IN" dirty="0"/>
                        <a:t>0.8932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-6905.3047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3559666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19.1685</a:t>
                      </a:r>
                    </a:p>
                    <a:p>
                      <a:pPr algn="ctr"/>
                      <a:r>
                        <a:rPr lang="en-IN" dirty="0"/>
                        <a:t>1.4022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0" dirty="0">
                          <a:effectLst/>
                        </a:rPr>
                        <a:t>Inf</a:t>
                      </a:r>
                    </a:p>
                    <a:p>
                      <a:pPr algn="ctr"/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——</a:t>
                      </a:r>
                    </a:p>
                    <a:p>
                      <a:pPr algn="ctr"/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——</a:t>
                      </a:r>
                    </a:p>
                    <a:p>
                      <a:pPr algn="ctr"/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——</a:t>
                      </a:r>
                    </a:p>
                    <a:p>
                      <a:pPr algn="ctr"/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4257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5695556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F841641F-FC14-47DC-8F4A-452EB111AF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954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CD7F62A-009F-4A78-9FB9-B60FC39B44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chemeClr val="bg1"/>
          </a:solidFill>
          <a:ln w="22225">
            <a:solidFill>
              <a:srgbClr val="5FA1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graph showing a line&#10;&#10;Description automatically generated with medium confidence">
            <a:extLst>
              <a:ext uri="{FF2B5EF4-FFF2-40B4-BE49-F238E27FC236}">
                <a16:creationId xmlns:a16="http://schemas.microsoft.com/office/drawing/2014/main" id="{D1832D32-C976-5776-A38F-0ED34FC595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4" r="3960" b="1"/>
          <a:stretch/>
        </p:blipFill>
        <p:spPr>
          <a:xfrm>
            <a:off x="643467" y="643467"/>
            <a:ext cx="10905066" cy="557106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823F982-45BD-BA65-E09E-7C937D1C9844}"/>
              </a:ext>
            </a:extLst>
          </p:cNvPr>
          <p:cNvSpPr txBox="1"/>
          <p:nvPr/>
        </p:nvSpPr>
        <p:spPr>
          <a:xfrm>
            <a:off x="4462285" y="643467"/>
            <a:ext cx="322690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IN" b="1" dirty="0"/>
              <a:t>Iteration vs Function value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800D05-3E1C-0CC3-FA8C-6F62A81C3EB3}"/>
              </a:ext>
            </a:extLst>
          </p:cNvPr>
          <p:cNvSpPr txBox="1"/>
          <p:nvPr/>
        </p:nvSpPr>
        <p:spPr>
          <a:xfrm rot="16200000">
            <a:off x="557505" y="3244334"/>
            <a:ext cx="1915108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IN" b="1" dirty="0"/>
              <a:t>Function value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AC7BC5-5C70-3797-6C0C-D31B1F1D6F1B}"/>
              </a:ext>
            </a:extLst>
          </p:cNvPr>
          <p:cNvSpPr txBox="1"/>
          <p:nvPr/>
        </p:nvSpPr>
        <p:spPr>
          <a:xfrm>
            <a:off x="5906277" y="5742239"/>
            <a:ext cx="1196650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IN" b="1" dirty="0"/>
              <a:t>Iteration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862900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841641F-FC14-47DC-8F4A-452EB111AF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658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CD7F62A-009F-4A78-9FB9-B60FC39B44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chemeClr val="bg1"/>
          </a:solidFill>
          <a:ln w="22225">
            <a:solidFill>
              <a:srgbClr val="34AB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graph with a line&#10;&#10;Description automatically generated">
            <a:extLst>
              <a:ext uri="{FF2B5EF4-FFF2-40B4-BE49-F238E27FC236}">
                <a16:creationId xmlns:a16="http://schemas.microsoft.com/office/drawing/2014/main" id="{D5A91B3E-D52E-00A2-8E98-B92AF0DA10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3" r="1" b="1"/>
          <a:stretch/>
        </p:blipFill>
        <p:spPr>
          <a:xfrm>
            <a:off x="643467" y="643467"/>
            <a:ext cx="10905066" cy="557106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3B42CDB-48C6-AA09-97C1-D098D07DD959}"/>
              </a:ext>
            </a:extLst>
          </p:cNvPr>
          <p:cNvSpPr txBox="1"/>
          <p:nvPr/>
        </p:nvSpPr>
        <p:spPr>
          <a:xfrm>
            <a:off x="4462285" y="643467"/>
            <a:ext cx="391780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IN" b="1" dirty="0"/>
              <a:t>Iteration vs Function evaluations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D6F1D6-725F-532D-CFB1-E086AC53D835}"/>
              </a:ext>
            </a:extLst>
          </p:cNvPr>
          <p:cNvSpPr txBox="1"/>
          <p:nvPr/>
        </p:nvSpPr>
        <p:spPr>
          <a:xfrm rot="16200000">
            <a:off x="-251619" y="3244333"/>
            <a:ext cx="256326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IN" b="1" dirty="0"/>
              <a:t>Function evaluations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D73769-F7F7-E1E4-0F91-19572DB3925C}"/>
              </a:ext>
            </a:extLst>
          </p:cNvPr>
          <p:cNvSpPr txBox="1"/>
          <p:nvPr/>
        </p:nvSpPr>
        <p:spPr>
          <a:xfrm>
            <a:off x="5415834" y="5742239"/>
            <a:ext cx="117371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IN" b="1" dirty="0"/>
              <a:t>Iteration</a:t>
            </a:r>
          </a:p>
        </p:txBody>
      </p:sp>
    </p:spTree>
    <p:extLst>
      <p:ext uri="{BB962C8B-B14F-4D97-AF65-F5344CB8AC3E}">
        <p14:creationId xmlns:p14="http://schemas.microsoft.com/office/powerpoint/2010/main" val="9328100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559E787A-A567-464A-BB9E-E9B95AA41E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6A476B5-55AD-43A1-B1FB-5AC76B54F0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rainbow colored line graph&#10;&#10;Description automatically generated with medium confidence">
            <a:extLst>
              <a:ext uri="{FF2B5EF4-FFF2-40B4-BE49-F238E27FC236}">
                <a16:creationId xmlns:a16="http://schemas.microsoft.com/office/drawing/2014/main" id="{5FBD941E-7391-D5A0-A40B-893A7C3EE6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798153"/>
            <a:ext cx="10905066" cy="5261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315758"/>
      </p:ext>
    </p:extLst>
  </p:cSld>
  <p:clrMapOvr>
    <a:masterClrMapping/>
  </p:clrMapOvr>
  <p:transition spd="slow">
    <p:wip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39BC9602084664F9EF800743FD4D0A5" ma:contentTypeVersion="1" ma:contentTypeDescription="Create a new document." ma:contentTypeScope="" ma:versionID="65791391b0d09b60d914ff4869146101">
  <xsd:schema xmlns:xsd="http://www.w3.org/2001/XMLSchema" xmlns:xs="http://www.w3.org/2001/XMLSchema" xmlns:p="http://schemas.microsoft.com/office/2006/metadata/properties" xmlns:ns3="4aa1a2ef-1100-4b7f-ab60-6ee0097423d1" targetNamespace="http://schemas.microsoft.com/office/2006/metadata/properties" ma:root="true" ma:fieldsID="1ce6360abfd2150f1472b5022534220a" ns3:_="">
    <xsd:import namespace="4aa1a2ef-1100-4b7f-ab60-6ee0097423d1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aa1a2ef-1100-4b7f-ab60-6ee0097423d1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956E59B-6904-46E8-BF47-606591AB326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aa1a2ef-1100-4b7f-ab60-6ee0097423d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99186EC-D699-473D-AFE2-CA656EDF211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0192C56-1E8D-42F4-8095-819DF64A82F1}">
  <ds:schemaRefs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www.w3.org/XML/1998/namespace"/>
    <ds:schemaRef ds:uri="http://purl.org/dc/elements/1.1/"/>
    <ds:schemaRef ds:uri="http://schemas.openxmlformats.org/package/2006/metadata/core-properties"/>
    <ds:schemaRef ds:uri="http://purl.org/dc/terms/"/>
    <ds:schemaRef ds:uri="4aa1a2ef-1100-4b7f-ab60-6ee0097423d1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Damask</Template>
  <TotalTime>578</TotalTime>
  <Words>432</Words>
  <Application>Microsoft Office PowerPoint</Application>
  <PresentationFormat>Widescreen</PresentationFormat>
  <Paragraphs>208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Bookman Old Style</vt:lpstr>
      <vt:lpstr>Cambria Math</vt:lpstr>
      <vt:lpstr>Rockwell</vt:lpstr>
      <vt:lpstr>Damask</vt:lpstr>
      <vt:lpstr> Dept. of mechanical engineering  ME 609: Programming Project Phase # 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nikhil patel</dc:creator>
  <cp:lastModifiedBy>NIKHIL DEWANGAN</cp:lastModifiedBy>
  <cp:revision>9</cp:revision>
  <dcterms:created xsi:type="dcterms:W3CDTF">2024-09-03T19:34:07Z</dcterms:created>
  <dcterms:modified xsi:type="dcterms:W3CDTF">2024-11-06T20:28:31Z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0x010100939BC9602084664F9EF800743FD4D0A5</vt:lpwstr>
  </property>
</Properties>
</file>