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handoutMasterIdLst>
    <p:handoutMasterId r:id="rId14"/>
  </p:handoutMasterIdLst>
  <p:sldIdLst>
    <p:sldId id="256" r:id="rId2"/>
    <p:sldId id="258" r:id="rId3"/>
    <p:sldId id="259" r:id="rId4"/>
    <p:sldId id="263" r:id="rId5"/>
    <p:sldId id="264" r:id="rId6"/>
    <p:sldId id="265" r:id="rId7"/>
    <p:sldId id="266" r:id="rId8"/>
    <p:sldId id="267" r:id="rId9"/>
    <p:sldId id="262" r:id="rId10"/>
    <p:sldId id="261" r:id="rId11"/>
    <p:sldId id="260" r:id="rId12"/>
  </p:sldIdLst>
  <p:sldSz cx="12192000" cy="6858000"/>
  <p:notesSz cx="6858000" cy="9144000"/>
  <p:custShowLst>
    <p:custShow name="Custom Show 1" id="0">
      <p:sldLst>
        <p:sld r:id="rId2"/>
        <p:sld r:id="rId3"/>
        <p:sld r:id="rId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ffice\Desktop\Skillovilla\Capstone%203\Funnel%20Case%20Study%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ffice\Desktop\Skillovilla\Capstone%203\Funnel%20Case%20Study%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[Funnel Case Study Data.xlsx]Pivot on Chnnel wise Traffic!PivotTable6</c:name>
    <c:fmtId val="15"/>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on Chnnel wise Traffic'!$B$3</c:f>
              <c:strCache>
                <c:ptCount val="1"/>
                <c:pt idx="0">
                  <c:v>Sum of Facebook</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'Pivot on Chnnel wise Traffic'!$A$4:$A$16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on Chnnel wise Traffic'!$B$4:$B$16</c:f>
              <c:numCache>
                <c:formatCode>General</c:formatCode>
                <c:ptCount val="12"/>
                <c:pt idx="0">
                  <c:v>312407748</c:v>
                </c:pt>
                <c:pt idx="1">
                  <c:v>285313636</c:v>
                </c:pt>
                <c:pt idx="2">
                  <c:v>324738378</c:v>
                </c:pt>
                <c:pt idx="3">
                  <c:v>302905072</c:v>
                </c:pt>
                <c:pt idx="4">
                  <c:v>309993479</c:v>
                </c:pt>
                <c:pt idx="5">
                  <c:v>314663322</c:v>
                </c:pt>
                <c:pt idx="6">
                  <c:v>305734571</c:v>
                </c:pt>
                <c:pt idx="7">
                  <c:v>318470958</c:v>
                </c:pt>
                <c:pt idx="8">
                  <c:v>307306195</c:v>
                </c:pt>
                <c:pt idx="9">
                  <c:v>305458508</c:v>
                </c:pt>
                <c:pt idx="10">
                  <c:v>311591298</c:v>
                </c:pt>
                <c:pt idx="11">
                  <c:v>316792462</c:v>
                </c:pt>
              </c:numCache>
            </c:numRef>
          </c:val>
          <c:smooth val="0"/>
          <c:extLst>
            <c:ext xmlns:c16="http://schemas.microsoft.com/office/drawing/2014/chart" uri="{C3380CC4-5D6E-409C-BE32-E72D297353CC}">
              <c16:uniqueId val="{00000000-4C9A-4046-9176-B26165A98A31}"/>
            </c:ext>
          </c:extLst>
        </c:ser>
        <c:ser>
          <c:idx val="1"/>
          <c:order val="1"/>
          <c:tx>
            <c:strRef>
              <c:f>'Pivot on Chnnel wise Traffic'!$C$3</c:f>
              <c:strCache>
                <c:ptCount val="1"/>
                <c:pt idx="0">
                  <c:v>Sum of Youtube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'Pivot on Chnnel wise Traffic'!$A$4:$A$16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on Chnnel wise Traffic'!$C$4:$C$16</c:f>
              <c:numCache>
                <c:formatCode>General</c:formatCode>
                <c:ptCount val="12"/>
                <c:pt idx="0">
                  <c:v>228773311</c:v>
                </c:pt>
                <c:pt idx="1">
                  <c:v>213985225</c:v>
                </c:pt>
                <c:pt idx="2">
                  <c:v>243553784</c:v>
                </c:pt>
                <c:pt idx="3">
                  <c:v>227178803</c:v>
                </c:pt>
                <c:pt idx="4">
                  <c:v>232495110</c:v>
                </c:pt>
                <c:pt idx="5">
                  <c:v>235997492</c:v>
                </c:pt>
                <c:pt idx="6">
                  <c:v>229300927</c:v>
                </c:pt>
                <c:pt idx="7">
                  <c:v>238853221</c:v>
                </c:pt>
                <c:pt idx="8">
                  <c:v>230479648</c:v>
                </c:pt>
                <c:pt idx="9">
                  <c:v>229093879</c:v>
                </c:pt>
                <c:pt idx="10">
                  <c:v>233693475</c:v>
                </c:pt>
                <c:pt idx="11">
                  <c:v>237594347</c:v>
                </c:pt>
              </c:numCache>
            </c:numRef>
          </c:val>
          <c:smooth val="0"/>
          <c:extLst>
            <c:ext xmlns:c16="http://schemas.microsoft.com/office/drawing/2014/chart" uri="{C3380CC4-5D6E-409C-BE32-E72D297353CC}">
              <c16:uniqueId val="{00000001-4C9A-4046-9176-B26165A98A31}"/>
            </c:ext>
          </c:extLst>
        </c:ser>
        <c:ser>
          <c:idx val="2"/>
          <c:order val="2"/>
          <c:tx>
            <c:strRef>
              <c:f>'Pivot on Chnnel wise Traffic'!$D$3</c:f>
              <c:strCache>
                <c:ptCount val="1"/>
                <c:pt idx="0">
                  <c:v>Sum of Twitter</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'Pivot on Chnnel wise Traffic'!$A$4:$A$16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on Chnnel wise Traffic'!$D$4:$D$16</c:f>
              <c:numCache>
                <c:formatCode>General</c:formatCode>
                <c:ptCount val="12"/>
                <c:pt idx="0">
                  <c:v>112204738</c:v>
                </c:pt>
                <c:pt idx="1">
                  <c:v>87179158</c:v>
                </c:pt>
                <c:pt idx="2">
                  <c:v>99225605</c:v>
                </c:pt>
                <c:pt idx="3">
                  <c:v>92554318</c:v>
                </c:pt>
                <c:pt idx="4">
                  <c:v>94720222</c:v>
                </c:pt>
                <c:pt idx="5">
                  <c:v>96147116</c:v>
                </c:pt>
                <c:pt idx="6">
                  <c:v>93418887</c:v>
                </c:pt>
                <c:pt idx="7">
                  <c:v>97310562</c:v>
                </c:pt>
                <c:pt idx="8">
                  <c:v>93899107</c:v>
                </c:pt>
                <c:pt idx="9">
                  <c:v>93334537</c:v>
                </c:pt>
                <c:pt idx="10">
                  <c:v>95208446</c:v>
                </c:pt>
                <c:pt idx="11">
                  <c:v>96797688</c:v>
                </c:pt>
              </c:numCache>
            </c:numRef>
          </c:val>
          <c:smooth val="0"/>
          <c:extLst>
            <c:ext xmlns:c16="http://schemas.microsoft.com/office/drawing/2014/chart" uri="{C3380CC4-5D6E-409C-BE32-E72D297353CC}">
              <c16:uniqueId val="{00000002-4C9A-4046-9176-B26165A98A31}"/>
            </c:ext>
          </c:extLst>
        </c:ser>
        <c:ser>
          <c:idx val="3"/>
          <c:order val="3"/>
          <c:tx>
            <c:strRef>
              <c:f>'Pivot on Chnnel wise Traffic'!$E$3</c:f>
              <c:strCache>
                <c:ptCount val="1"/>
                <c:pt idx="0">
                  <c:v>Sum of Others</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'Pivot on Chnnel wise Traffic'!$A$4:$A$16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on Chnnel wise Traffic'!$E$4:$E$16</c:f>
              <c:numCache>
                <c:formatCode>General</c:formatCode>
                <c:ptCount val="12"/>
                <c:pt idx="0">
                  <c:v>223979555</c:v>
                </c:pt>
                <c:pt idx="1">
                  <c:v>206059844</c:v>
                </c:pt>
                <c:pt idx="2">
                  <c:v>234533270</c:v>
                </c:pt>
                <c:pt idx="3">
                  <c:v>218764769</c:v>
                </c:pt>
                <c:pt idx="4">
                  <c:v>223884175</c:v>
                </c:pt>
                <c:pt idx="5">
                  <c:v>227256840</c:v>
                </c:pt>
                <c:pt idx="6">
                  <c:v>220808299</c:v>
                </c:pt>
                <c:pt idx="7">
                  <c:v>230006799</c:v>
                </c:pt>
                <c:pt idx="8">
                  <c:v>221943361</c:v>
                </c:pt>
                <c:pt idx="9">
                  <c:v>220608922</c:v>
                </c:pt>
                <c:pt idx="10">
                  <c:v>225038155</c:v>
                </c:pt>
                <c:pt idx="11">
                  <c:v>228794551</c:v>
                </c:pt>
              </c:numCache>
            </c:numRef>
          </c:val>
          <c:smooth val="0"/>
          <c:extLst>
            <c:ext xmlns:c16="http://schemas.microsoft.com/office/drawing/2014/chart" uri="{C3380CC4-5D6E-409C-BE32-E72D297353CC}">
              <c16:uniqueId val="{00000003-4C9A-4046-9176-B26165A98A31}"/>
            </c:ext>
          </c:extLst>
        </c:ser>
        <c:dLbls>
          <c:showLegendKey val="0"/>
          <c:showVal val="0"/>
          <c:showCatName val="0"/>
          <c:showSerName val="0"/>
          <c:showPercent val="0"/>
          <c:showBubbleSize val="0"/>
        </c:dLbls>
        <c:marker val="1"/>
        <c:smooth val="0"/>
        <c:axId val="868497952"/>
        <c:axId val="868495072"/>
      </c:lineChart>
      <c:catAx>
        <c:axId val="86849795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8495072"/>
        <c:crosses val="autoZero"/>
        <c:auto val="1"/>
        <c:lblAlgn val="ctr"/>
        <c:lblOffset val="100"/>
        <c:noMultiLvlLbl val="0"/>
      </c:catAx>
      <c:valAx>
        <c:axId val="8684950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8497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[Funnel Case Study Data.xlsx]Pivot Conversion!PivotTable1</c:name>
    <c:fmtId val="20"/>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Conversion'!$B$3</c:f>
              <c:strCache>
                <c:ptCount val="1"/>
                <c:pt idx="0">
                  <c:v>Sum of L2M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Conversion'!$A$4:$A$16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Conversion'!$B$4:$B$16</c:f>
              <c:numCache>
                <c:formatCode>0%</c:formatCode>
                <c:ptCount val="12"/>
                <c:pt idx="0">
                  <c:v>7.5498993947952453</c:v>
                </c:pt>
                <c:pt idx="1">
                  <c:v>6.6775995179061356</c:v>
                </c:pt>
                <c:pt idx="2">
                  <c:v>7.3583994722562389</c:v>
                </c:pt>
                <c:pt idx="3">
                  <c:v>7.2420993647430034</c:v>
                </c:pt>
                <c:pt idx="4">
                  <c:v>7.4111994911462213</c:v>
                </c:pt>
                <c:pt idx="5">
                  <c:v>7.1322994190262445</c:v>
                </c:pt>
                <c:pt idx="6">
                  <c:v>7.315099454109709</c:v>
                </c:pt>
                <c:pt idx="7">
                  <c:v>7.3736996389432816</c:v>
                </c:pt>
                <c:pt idx="8">
                  <c:v>7.0985994495758717</c:v>
                </c:pt>
                <c:pt idx="9">
                  <c:v>7.4374994108399539</c:v>
                </c:pt>
                <c:pt idx="10">
                  <c:v>7.1283994004958249</c:v>
                </c:pt>
                <c:pt idx="11">
                  <c:v>7.3472994819314801</c:v>
                </c:pt>
              </c:numCache>
            </c:numRef>
          </c:val>
          <c:extLst>
            <c:ext xmlns:c16="http://schemas.microsoft.com/office/drawing/2014/chart" uri="{C3380CC4-5D6E-409C-BE32-E72D297353CC}">
              <c16:uniqueId val="{00000000-E45E-4EA0-A7BB-6BC5C93CAE7C}"/>
            </c:ext>
          </c:extLst>
        </c:ser>
        <c:ser>
          <c:idx val="1"/>
          <c:order val="1"/>
          <c:tx>
            <c:strRef>
              <c:f>'Pivot Conversion'!$C$3</c:f>
              <c:strCache>
                <c:ptCount val="1"/>
                <c:pt idx="0">
                  <c:v>Sum of M2C</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Conversion'!$A$4:$A$16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Conversion'!$C$4:$C$16</c:f>
              <c:numCache>
                <c:formatCode>0%</c:formatCode>
                <c:ptCount val="12"/>
                <c:pt idx="0">
                  <c:v>12.326597993640169</c:v>
                </c:pt>
                <c:pt idx="1">
                  <c:v>10.462998934497898</c:v>
                </c:pt>
                <c:pt idx="2">
                  <c:v>11.812598588134923</c:v>
                </c:pt>
                <c:pt idx="3">
                  <c:v>11.597398775955277</c:v>
                </c:pt>
                <c:pt idx="4">
                  <c:v>11.962597769913549</c:v>
                </c:pt>
                <c:pt idx="5">
                  <c:v>11.406599079144792</c:v>
                </c:pt>
                <c:pt idx="6">
                  <c:v>11.943198656919817</c:v>
                </c:pt>
                <c:pt idx="7">
                  <c:v>11.87239829177298</c:v>
                </c:pt>
                <c:pt idx="8">
                  <c:v>11.289798653917046</c:v>
                </c:pt>
                <c:pt idx="9">
                  <c:v>11.822998521717958</c:v>
                </c:pt>
                <c:pt idx="10">
                  <c:v>11.213598726046239</c:v>
                </c:pt>
                <c:pt idx="11">
                  <c:v>11.888998646937946</c:v>
                </c:pt>
              </c:numCache>
            </c:numRef>
          </c:val>
          <c:extLst>
            <c:ext xmlns:c16="http://schemas.microsoft.com/office/drawing/2014/chart" uri="{C3380CC4-5D6E-409C-BE32-E72D297353CC}">
              <c16:uniqueId val="{00000001-E45E-4EA0-A7BB-6BC5C93CAE7C}"/>
            </c:ext>
          </c:extLst>
        </c:ser>
        <c:ser>
          <c:idx val="2"/>
          <c:order val="2"/>
          <c:tx>
            <c:strRef>
              <c:f>'Pivot Conversion'!$D$3</c:f>
              <c:strCache>
                <c:ptCount val="1"/>
                <c:pt idx="0">
                  <c:v>Sum of C2P</c:v>
                </c:pt>
              </c:strCache>
            </c:strRef>
          </c:tx>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cat>
            <c:strRef>
              <c:f>'Pivot Conversion'!$A$4:$A$16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Conversion'!$D$4:$D$16</c:f>
              <c:numCache>
                <c:formatCode>0%</c:formatCode>
                <c:ptCount val="12"/>
                <c:pt idx="0">
                  <c:v>22.82939830263771</c:v>
                </c:pt>
                <c:pt idx="1">
                  <c:v>20.167598178380047</c:v>
                </c:pt>
                <c:pt idx="2">
                  <c:v>21.908099035479591</c:v>
                </c:pt>
                <c:pt idx="3">
                  <c:v>21.308398711206955</c:v>
                </c:pt>
                <c:pt idx="4">
                  <c:v>22.084699166545072</c:v>
                </c:pt>
                <c:pt idx="5">
                  <c:v>21.324696563763865</c:v>
                </c:pt>
                <c:pt idx="6">
                  <c:v>22.299196311451354</c:v>
                </c:pt>
                <c:pt idx="7">
                  <c:v>21.664797604517371</c:v>
                </c:pt>
                <c:pt idx="8">
                  <c:v>21.352298939397116</c:v>
                </c:pt>
                <c:pt idx="9">
                  <c:v>21.941997251586276</c:v>
                </c:pt>
                <c:pt idx="10">
                  <c:v>21.463797814256488</c:v>
                </c:pt>
                <c:pt idx="11">
                  <c:v>21.901297511832777</c:v>
                </c:pt>
              </c:numCache>
            </c:numRef>
          </c:val>
          <c:extLst>
            <c:ext xmlns:c16="http://schemas.microsoft.com/office/drawing/2014/chart" uri="{C3380CC4-5D6E-409C-BE32-E72D297353CC}">
              <c16:uniqueId val="{00000008-E45E-4EA0-A7BB-6BC5C93CAE7C}"/>
            </c:ext>
          </c:extLst>
        </c:ser>
        <c:ser>
          <c:idx val="3"/>
          <c:order val="3"/>
          <c:tx>
            <c:strRef>
              <c:f>'Pivot Conversion'!$E$3</c:f>
              <c:strCache>
                <c:ptCount val="1"/>
                <c:pt idx="0">
                  <c:v>Sum of P2O</c:v>
                </c:pt>
              </c:strCache>
            </c:strRef>
          </c:tx>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cat>
            <c:strRef>
              <c:f>'Pivot Conversion'!$A$4:$A$16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Conversion'!$E$4:$E$16</c:f>
              <c:numCache>
                <c:formatCode>0%</c:formatCode>
                <c:ptCount val="12"/>
                <c:pt idx="0">
                  <c:v>25.802199058162653</c:v>
                </c:pt>
                <c:pt idx="1">
                  <c:v>22.752400475905723</c:v>
                </c:pt>
                <c:pt idx="2">
                  <c:v>24.643397999583318</c:v>
                </c:pt>
                <c:pt idx="3">
                  <c:v>24.419797292389401</c:v>
                </c:pt>
                <c:pt idx="4">
                  <c:v>24.839400010017517</c:v>
                </c:pt>
                <c:pt idx="5">
                  <c:v>24.047799697802773</c:v>
                </c:pt>
                <c:pt idx="6">
                  <c:v>25.454001097038994</c:v>
                </c:pt>
                <c:pt idx="7">
                  <c:v>25.189997477290213</c:v>
                </c:pt>
                <c:pt idx="8">
                  <c:v>24.057398714710185</c:v>
                </c:pt>
                <c:pt idx="9">
                  <c:v>24.967599260132989</c:v>
                </c:pt>
                <c:pt idx="10">
                  <c:v>23.976197924184493</c:v>
                </c:pt>
                <c:pt idx="11">
                  <c:v>25.017397092581422</c:v>
                </c:pt>
              </c:numCache>
            </c:numRef>
          </c:val>
          <c:extLst>
            <c:ext xmlns:c16="http://schemas.microsoft.com/office/drawing/2014/chart" uri="{C3380CC4-5D6E-409C-BE32-E72D297353CC}">
              <c16:uniqueId val="{00000009-E45E-4EA0-A7BB-6BC5C93CAE7C}"/>
            </c:ext>
          </c:extLst>
        </c:ser>
        <c:dLbls>
          <c:showLegendKey val="0"/>
          <c:showVal val="0"/>
          <c:showCatName val="0"/>
          <c:showSerName val="0"/>
          <c:showPercent val="0"/>
          <c:showBubbleSize val="0"/>
        </c:dLbls>
        <c:gapWidth val="100"/>
        <c:overlap val="-24"/>
        <c:axId val="792358560"/>
        <c:axId val="792360480"/>
      </c:barChart>
      <c:catAx>
        <c:axId val="7923585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2360480"/>
        <c:crosses val="autoZero"/>
        <c:auto val="1"/>
        <c:lblAlgn val="ctr"/>
        <c:lblOffset val="100"/>
        <c:noMultiLvlLbl val="0"/>
      </c:catAx>
      <c:valAx>
        <c:axId val="7923604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2358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ECEF31-783B-346D-0E87-85E2523E4C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07FC09-D2FB-01DC-D632-D5B38AF2E3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2D000A-3FD4-4F94-83EF-525B13E81D4C}" type="datetimeFigureOut">
              <a:rPr lang="en-US" smtClean="0"/>
              <a:t>6/2/2024</a:t>
            </a:fld>
            <a:endParaRPr lang="en-US"/>
          </a:p>
        </p:txBody>
      </p:sp>
      <p:sp>
        <p:nvSpPr>
          <p:cNvPr id="4" name="Footer Placeholder 3">
            <a:extLst>
              <a:ext uri="{FF2B5EF4-FFF2-40B4-BE49-F238E27FC236}">
                <a16:creationId xmlns:a16="http://schemas.microsoft.com/office/drawing/2014/main" id="{0264A422-C01A-CECF-1A44-009AD34E6E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02749E-DA2C-8C5F-2B37-EC5E61B36F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E53036-7448-483F-B8A7-AF042A4D2414}" type="slidenum">
              <a:rPr lang="en-US" smtClean="0"/>
              <a:t>‹#›</a:t>
            </a:fld>
            <a:endParaRPr lang="en-US"/>
          </a:p>
        </p:txBody>
      </p:sp>
    </p:spTree>
    <p:extLst>
      <p:ext uri="{BB962C8B-B14F-4D97-AF65-F5344CB8AC3E}">
        <p14:creationId xmlns:p14="http://schemas.microsoft.com/office/powerpoint/2010/main" val="154383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514A3-039A-4301-A586-D09511CB2F1C}"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CA8EF-8CC0-49D9-A26C-DF83A9BEEFA8}" type="slidenum">
              <a:rPr lang="en-US" smtClean="0"/>
              <a:t>‹#›</a:t>
            </a:fld>
            <a:endParaRPr lang="en-US"/>
          </a:p>
        </p:txBody>
      </p:sp>
    </p:spTree>
    <p:extLst>
      <p:ext uri="{BB962C8B-B14F-4D97-AF65-F5344CB8AC3E}">
        <p14:creationId xmlns:p14="http://schemas.microsoft.com/office/powerpoint/2010/main" val="42141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CA8EF-8CC0-49D9-A26C-DF83A9BEEFA8}" type="slidenum">
              <a:rPr lang="en-US" smtClean="0"/>
              <a:t>1</a:t>
            </a:fld>
            <a:endParaRPr lang="en-US"/>
          </a:p>
        </p:txBody>
      </p:sp>
    </p:spTree>
    <p:extLst>
      <p:ext uri="{BB962C8B-B14F-4D97-AF65-F5344CB8AC3E}">
        <p14:creationId xmlns:p14="http://schemas.microsoft.com/office/powerpoint/2010/main" val="2704286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C6269-D505-4E19-B265-08A05BC882B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150279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C6269-D505-4E19-B265-08A05BC882BF}"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268925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C6269-D505-4E19-B265-08A05BC882BF}"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2832870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C6269-D505-4E19-B265-08A05BC882BF}"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E3FC757-13BF-42D0-B165-42483460988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6856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C6269-D505-4E19-B265-08A05BC882BF}"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117686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3C6269-D505-4E19-B265-08A05BC882BF}"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288256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3C6269-D505-4E19-B265-08A05BC882BF}"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96239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C6269-D505-4E19-B265-08A05BC882B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393828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B3C6269-D505-4E19-B265-08A05BC882BF}" type="datetimeFigureOut">
              <a:rPr lang="en-US" smtClean="0"/>
              <a:t>6/2/2024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E3FC757-13BF-42D0-B165-42483460988A}" type="slidenum">
              <a:rPr lang="en-US" smtClean="0"/>
              <a:t>‹#›</a:t>
            </a:fld>
            <a:endParaRPr lang="en-US"/>
          </a:p>
        </p:txBody>
      </p:sp>
    </p:spTree>
    <p:extLst>
      <p:ext uri="{BB962C8B-B14F-4D97-AF65-F5344CB8AC3E}">
        <p14:creationId xmlns:p14="http://schemas.microsoft.com/office/powerpoint/2010/main" val="2697949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E306-BD62-1953-3FD9-F1BE5DDF7D6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2BAA43A-C11D-6F38-853D-81A5786B366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9B473-7245-DCB6-3BDF-29DC7A8117B5}"/>
              </a:ext>
            </a:extLst>
          </p:cNvPr>
          <p:cNvSpPr>
            <a:spLocks noGrp="1"/>
          </p:cNvSpPr>
          <p:nvPr>
            <p:ph type="dt" sz="half" idx="10"/>
          </p:nvPr>
        </p:nvSpPr>
        <p:spPr/>
        <p:txBody>
          <a:bodyPr/>
          <a:lstStyle/>
          <a:p>
            <a:fld id="{6B3C6269-D505-4E19-B265-08A05BC882BF}" type="datetimeFigureOut">
              <a:rPr lang="en-US" smtClean="0"/>
              <a:t>6/2/2024</a:t>
            </a:fld>
            <a:endParaRPr lang="en-US"/>
          </a:p>
        </p:txBody>
      </p:sp>
      <p:sp>
        <p:nvSpPr>
          <p:cNvPr id="5" name="Footer Placeholder 4">
            <a:extLst>
              <a:ext uri="{FF2B5EF4-FFF2-40B4-BE49-F238E27FC236}">
                <a16:creationId xmlns:a16="http://schemas.microsoft.com/office/drawing/2014/main" id="{33578AE8-BBE8-2639-B3A8-D0574B422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ABC0D-2F53-17AB-DCEA-25A8188B37F1}"/>
              </a:ext>
            </a:extLst>
          </p:cNvPr>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314574357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C6269-D505-4E19-B265-08A05BC882B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351000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C6269-D505-4E19-B265-08A05BC882B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234139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C6269-D505-4E19-B265-08A05BC882BF}"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172908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C6269-D505-4E19-B265-08A05BC882BF}" type="datetimeFigureOut">
              <a:rPr lang="en-US" smtClean="0"/>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95965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C6269-D505-4E19-B265-08A05BC882BF}"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81442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B3C6269-D505-4E19-B265-08A05BC882BF}" type="datetimeFigureOut">
              <a:rPr lang="en-US" smtClean="0"/>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280189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C6269-D505-4E19-B265-08A05BC882BF}"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52097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C6269-D505-4E19-B265-08A05BC882BF}"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FC757-13BF-42D0-B165-42483460988A}" type="slidenum">
              <a:rPr lang="en-US" smtClean="0"/>
              <a:t>‹#›</a:t>
            </a:fld>
            <a:endParaRPr lang="en-US"/>
          </a:p>
        </p:txBody>
      </p:sp>
    </p:spTree>
    <p:extLst>
      <p:ext uri="{BB962C8B-B14F-4D97-AF65-F5344CB8AC3E}">
        <p14:creationId xmlns:p14="http://schemas.microsoft.com/office/powerpoint/2010/main" val="255825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3C6269-D505-4E19-B265-08A05BC882BF}" type="datetimeFigureOut">
              <a:rPr lang="en-US" smtClean="0"/>
              <a:t>6/2/2024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E3FC757-13BF-42D0-B165-42483460988A}" type="slidenum">
              <a:rPr lang="en-US" smtClean="0"/>
              <a:t>‹#›</a:t>
            </a:fld>
            <a:endParaRPr lang="en-US"/>
          </a:p>
        </p:txBody>
      </p:sp>
    </p:spTree>
    <p:extLst>
      <p:ext uri="{BB962C8B-B14F-4D97-AF65-F5344CB8AC3E}">
        <p14:creationId xmlns:p14="http://schemas.microsoft.com/office/powerpoint/2010/main" val="280767417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5.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6.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4A39-C6DF-B321-A0EB-6C9F8C61CD12}"/>
              </a:ext>
            </a:extLst>
          </p:cNvPr>
          <p:cNvSpPr>
            <a:spLocks noGrp="1"/>
          </p:cNvSpPr>
          <p:nvPr>
            <p:ph type="title"/>
          </p:nvPr>
        </p:nvSpPr>
        <p:spPr>
          <a:xfrm>
            <a:off x="1553324" y="1405077"/>
            <a:ext cx="9613861" cy="1080938"/>
          </a:xfrm>
        </p:spPr>
        <p:txBody>
          <a:bodyPr>
            <a:noAutofit/>
          </a:bodyPr>
          <a:lstStyle/>
          <a:p>
            <a:r>
              <a:rPr lang="en-US" sz="5200" dirty="0">
                <a:solidFill>
                  <a:srgbClr val="FFC000"/>
                </a:solidFill>
                <a:latin typeface="Aptos Display" panose="020B0004020202020204" pitchFamily="34" charset="0"/>
              </a:rPr>
              <a:t>Swiggy 2019 Performance  Report</a:t>
            </a:r>
          </a:p>
        </p:txBody>
      </p:sp>
      <p:sp>
        <p:nvSpPr>
          <p:cNvPr id="3" name="Subtitle 2">
            <a:extLst>
              <a:ext uri="{FF2B5EF4-FFF2-40B4-BE49-F238E27FC236}">
                <a16:creationId xmlns:a16="http://schemas.microsoft.com/office/drawing/2014/main" id="{4F0E7D90-EF2F-F308-8BB9-CF08C548D27A}"/>
              </a:ext>
            </a:extLst>
          </p:cNvPr>
          <p:cNvSpPr>
            <a:spLocks noGrp="1"/>
          </p:cNvSpPr>
          <p:nvPr>
            <p:ph type="body" idx="1"/>
          </p:nvPr>
        </p:nvSpPr>
        <p:spPr>
          <a:xfrm>
            <a:off x="82792" y="6003526"/>
            <a:ext cx="2941065" cy="632664"/>
          </a:xfrm>
        </p:spPr>
        <p:txBody>
          <a:bodyPr>
            <a:noAutofit/>
          </a:bodyPr>
          <a:lstStyle/>
          <a:p>
            <a:pPr marL="0" indent="0">
              <a:buNone/>
            </a:pPr>
            <a:r>
              <a:rPr lang="en-US" sz="4400" dirty="0">
                <a:solidFill>
                  <a:srgbClr val="CC9900"/>
                </a:solidFill>
                <a:latin typeface="AngsanaUPC" panose="020B0502040204020203" pitchFamily="18" charset="-34"/>
                <a:cs typeface="AngsanaUPC" panose="020B0502040204020203" pitchFamily="18" charset="-34"/>
              </a:rPr>
              <a:t>by Namrata Dey</a:t>
            </a:r>
          </a:p>
        </p:txBody>
      </p:sp>
      <p:pic>
        <p:nvPicPr>
          <p:cNvPr id="5" name="Picture 4">
            <a:extLst>
              <a:ext uri="{FF2B5EF4-FFF2-40B4-BE49-F238E27FC236}">
                <a16:creationId xmlns:a16="http://schemas.microsoft.com/office/drawing/2014/main" id="{86A249EA-E005-1CFC-C7E4-8127B7272F7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130800" y="110836"/>
            <a:ext cx="1930400" cy="1392382"/>
          </a:xfrm>
          <a:prstGeom prst="rect">
            <a:avLst/>
          </a:prstGeom>
        </p:spPr>
      </p:pic>
    </p:spTree>
    <p:extLst>
      <p:ext uri="{BB962C8B-B14F-4D97-AF65-F5344CB8AC3E}">
        <p14:creationId xmlns:p14="http://schemas.microsoft.com/office/powerpoint/2010/main" val="754765104"/>
      </p:ext>
    </p:extLst>
  </p:cSld>
  <p:clrMapOvr>
    <a:masterClrMapping/>
  </p:clrMapOvr>
  <mc:AlternateContent xmlns:mc="http://schemas.openxmlformats.org/markup-compatibility/2006">
    <mc:Choice xmlns:p14="http://schemas.microsoft.com/office/powerpoint/2010/main" Requires="p14">
      <p:transition spd="slow" p14:dur="2000" advClick="0">
        <p14:revea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26"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435">
                                          <p:stCondLst>
                                            <p:cond delay="0"/>
                                          </p:stCondLst>
                                        </p:cTn>
                                        <p:tgtEl>
                                          <p:spTgt spid="3">
                                            <p:txEl>
                                              <p:pRg st="0" end="0"/>
                                            </p:txEl>
                                          </p:spTgt>
                                        </p:tgtEl>
                                      </p:cBhvr>
                                    </p:animEffect>
                                    <p:anim calcmode="lin" valueType="num">
                                      <p:cBhvr>
                                        <p:cTn id="18" dur="1367"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9" dur="498"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0" dur="498" tmFilter="0, 0; 0.125,0.2665; 0.25,0.4; 0.375,0.465; 0.5,0.5;  0.625,0.535; 0.75,0.6; 0.875,0.7335; 1,1">
                                          <p:stCondLst>
                                            <p:cond delay="498"/>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1" dur="249" tmFilter="0, 0; 0.125,0.2665; 0.25,0.4; 0.375,0.465; 0.5,0.5;  0.625,0.535; 0.75,0.6; 0.875,0.7335; 1,1">
                                          <p:stCondLst>
                                            <p:cond delay="993"/>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2" dur="123" tmFilter="0, 0; 0.125,0.2665; 0.25,0.4; 0.375,0.465; 0.5,0.5;  0.625,0.535; 0.75,0.6; 0.875,0.7335; 1,1">
                                          <p:stCondLst>
                                            <p:cond delay="1242"/>
                                          </p:stCondLst>
                                        </p:cTn>
                                        <p:tgtEl>
                                          <p:spTgt spid="3">
                                            <p:txEl>
                                              <p:pRg st="0" end="0"/>
                                            </p:txEl>
                                          </p:spTgt>
                                        </p:tgtEl>
                                        <p:attrNameLst>
                                          <p:attrName>ppt_y</p:attrName>
                                        </p:attrNameLst>
                                      </p:cBhvr>
                                      <p:tavLst>
                                        <p:tav tm="0" fmla="#ppt_y-sin(pi*$)/81">
                                          <p:val>
                                            <p:fltVal val="0"/>
                                          </p:val>
                                        </p:tav>
                                        <p:tav tm="100000">
                                          <p:val>
                                            <p:fltVal val="1"/>
                                          </p:val>
                                        </p:tav>
                                      </p:tavLst>
                                    </p:anim>
                                    <p:animScale>
                                      <p:cBhvr>
                                        <p:cTn id="23" dur="20">
                                          <p:stCondLst>
                                            <p:cond delay="487"/>
                                          </p:stCondLst>
                                        </p:cTn>
                                        <p:tgtEl>
                                          <p:spTgt spid="3">
                                            <p:txEl>
                                              <p:pRg st="0" end="0"/>
                                            </p:txEl>
                                          </p:spTgt>
                                        </p:tgtEl>
                                      </p:cBhvr>
                                      <p:to x="100000" y="60000"/>
                                    </p:animScale>
                                    <p:animScale>
                                      <p:cBhvr>
                                        <p:cTn id="24" dur="124" decel="50000">
                                          <p:stCondLst>
                                            <p:cond delay="507"/>
                                          </p:stCondLst>
                                        </p:cTn>
                                        <p:tgtEl>
                                          <p:spTgt spid="3">
                                            <p:txEl>
                                              <p:pRg st="0" end="0"/>
                                            </p:txEl>
                                          </p:spTgt>
                                        </p:tgtEl>
                                      </p:cBhvr>
                                      <p:to x="100000" y="100000"/>
                                    </p:animScale>
                                    <p:animScale>
                                      <p:cBhvr>
                                        <p:cTn id="25" dur="20">
                                          <p:stCondLst>
                                            <p:cond delay="984"/>
                                          </p:stCondLst>
                                        </p:cTn>
                                        <p:tgtEl>
                                          <p:spTgt spid="3">
                                            <p:txEl>
                                              <p:pRg st="0" end="0"/>
                                            </p:txEl>
                                          </p:spTgt>
                                        </p:tgtEl>
                                      </p:cBhvr>
                                      <p:to x="100000" y="80000"/>
                                    </p:animScale>
                                    <p:animScale>
                                      <p:cBhvr>
                                        <p:cTn id="26" dur="124" decel="50000">
                                          <p:stCondLst>
                                            <p:cond delay="1004"/>
                                          </p:stCondLst>
                                        </p:cTn>
                                        <p:tgtEl>
                                          <p:spTgt spid="3">
                                            <p:txEl>
                                              <p:pRg st="0" end="0"/>
                                            </p:txEl>
                                          </p:spTgt>
                                        </p:tgtEl>
                                      </p:cBhvr>
                                      <p:to x="100000" y="100000"/>
                                    </p:animScale>
                                    <p:animScale>
                                      <p:cBhvr>
                                        <p:cTn id="27" dur="20">
                                          <p:stCondLst>
                                            <p:cond delay="1231"/>
                                          </p:stCondLst>
                                        </p:cTn>
                                        <p:tgtEl>
                                          <p:spTgt spid="3">
                                            <p:txEl>
                                              <p:pRg st="0" end="0"/>
                                            </p:txEl>
                                          </p:spTgt>
                                        </p:tgtEl>
                                      </p:cBhvr>
                                      <p:to x="100000" y="90000"/>
                                    </p:animScale>
                                    <p:animScale>
                                      <p:cBhvr>
                                        <p:cTn id="28" dur="124" decel="50000">
                                          <p:stCondLst>
                                            <p:cond delay="1251"/>
                                          </p:stCondLst>
                                        </p:cTn>
                                        <p:tgtEl>
                                          <p:spTgt spid="3">
                                            <p:txEl>
                                              <p:pRg st="0" end="0"/>
                                            </p:txEl>
                                          </p:spTgt>
                                        </p:tgtEl>
                                      </p:cBhvr>
                                      <p:to x="100000" y="100000"/>
                                    </p:animScale>
                                    <p:animScale>
                                      <p:cBhvr>
                                        <p:cTn id="29" dur="20">
                                          <p:stCondLst>
                                            <p:cond delay="1356"/>
                                          </p:stCondLst>
                                        </p:cTn>
                                        <p:tgtEl>
                                          <p:spTgt spid="3">
                                            <p:txEl>
                                              <p:pRg st="0" end="0"/>
                                            </p:txEl>
                                          </p:spTgt>
                                        </p:tgtEl>
                                      </p:cBhvr>
                                      <p:to x="100000" y="95000"/>
                                    </p:animScale>
                                    <p:animScale>
                                      <p:cBhvr>
                                        <p:cTn id="30" dur="124" decel="50000">
                                          <p:stCondLst>
                                            <p:cond delay="1376"/>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D05BAFA-1228-5799-007E-56BB1028787A}"/>
              </a:ext>
            </a:extLst>
          </p:cNvPr>
          <p:cNvPicPr>
            <a:picLocks noChangeAspect="1"/>
          </p:cNvPicPr>
          <p:nvPr/>
        </p:nvPicPr>
        <p:blipFill rotWithShape="1">
          <a:blip r:embed="rId5">
            <a:alphaModFix amt="15000"/>
            <a:grayscl/>
          </a:blip>
          <a:srcRect/>
          <a:stretch/>
        </p:blipFill>
        <p:spPr>
          <a:xfrm>
            <a:off x="-608749" y="753227"/>
            <a:ext cx="12192000" cy="6858001"/>
          </a:xfrm>
          <a:prstGeom prst="rect">
            <a:avLst/>
          </a:prstGeom>
        </p:spPr>
      </p:pic>
      <p:pic>
        <p:nvPicPr>
          <p:cNvPr id="21" name="Picture 2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3" name="Rectangle 2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8DBAA3-338B-1348-D472-F8BFDC8F8639}"/>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Recommendations</a:t>
            </a:r>
          </a:p>
        </p:txBody>
      </p:sp>
      <p:pic>
        <p:nvPicPr>
          <p:cNvPr id="25" name="Picture 2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3A6C5F59-B6D1-36BF-54A9-83451CDBFDDF}"/>
              </a:ext>
            </a:extLst>
          </p:cNvPr>
          <p:cNvSpPr>
            <a:spLocks noGrp="1"/>
          </p:cNvSpPr>
          <p:nvPr>
            <p:ph type="body" idx="1"/>
          </p:nvPr>
        </p:nvSpPr>
        <p:spPr>
          <a:xfrm>
            <a:off x="680321" y="2336872"/>
            <a:ext cx="9613861" cy="4398905"/>
          </a:xfrm>
        </p:spPr>
        <p:txBody>
          <a:bodyPr vert="horz" lIns="91440" tIns="45720" rIns="91440" bIns="45720" rtlCol="0" anchor="ctr">
            <a:normAutofit/>
          </a:bodyPr>
          <a:lstStyle/>
          <a:p>
            <a:r>
              <a:rPr lang="en-US" sz="1300" b="1" i="0" dirty="0">
                <a:effectLst/>
              </a:rPr>
              <a:t>Enhance Promotional Efforts</a:t>
            </a:r>
            <a:r>
              <a:rPr lang="en-US" sz="1300" b="0" i="0" dirty="0">
                <a:effectLst/>
              </a:rPr>
              <a:t>:</a:t>
            </a:r>
          </a:p>
          <a:p>
            <a:pPr lvl="1">
              <a:buFont typeface="Wingdings" panose="05000000000000000000" pitchFamily="2" charset="2"/>
              <a:buChar char="Ø"/>
            </a:pPr>
            <a:r>
              <a:rPr lang="en-US" sz="1300" b="0" i="0" dirty="0">
                <a:effectLst/>
              </a:rPr>
              <a:t>Continue leveraging promotional campaigns and marketing activities to drive traffic and boost orders. Analyze the most effective channels and tailor campaigns accordingly.</a:t>
            </a:r>
          </a:p>
          <a:p>
            <a:r>
              <a:rPr lang="en-US" sz="1300" b="1" i="0" dirty="0">
                <a:effectLst/>
              </a:rPr>
              <a:t>Optimize Discount Strategies</a:t>
            </a:r>
            <a:r>
              <a:rPr lang="en-US" sz="1300" b="0" i="0" dirty="0">
                <a:effectLst/>
              </a:rPr>
              <a:t>:</a:t>
            </a:r>
          </a:p>
          <a:p>
            <a:pPr lvl="1">
              <a:buFont typeface="Wingdings" panose="05000000000000000000" pitchFamily="2" charset="2"/>
              <a:buChar char="Ø"/>
            </a:pPr>
            <a:r>
              <a:rPr lang="en-US" sz="1300" b="0" i="0" dirty="0">
                <a:effectLst/>
              </a:rPr>
              <a:t>Maintain attractive discount offers, especially during periods of expected lower traffic. Use data analytics to determine the optimal discount levels that maximize order volumes without significantly impacting profitability.</a:t>
            </a:r>
          </a:p>
          <a:p>
            <a:r>
              <a:rPr lang="en-US" sz="1300" b="1" i="0" dirty="0">
                <a:effectLst/>
              </a:rPr>
              <a:t>Improve Operational Efficiency</a:t>
            </a:r>
            <a:r>
              <a:rPr lang="en-US" sz="1300" b="0" i="0" dirty="0">
                <a:effectLst/>
              </a:rPr>
              <a:t>:</a:t>
            </a:r>
          </a:p>
          <a:p>
            <a:pPr lvl="1">
              <a:buFont typeface="Wingdings" panose="05000000000000000000" pitchFamily="2" charset="2"/>
              <a:buChar char="Ø"/>
            </a:pPr>
            <a:r>
              <a:rPr lang="en-US" sz="1300" b="0" i="0" dirty="0">
                <a:effectLst/>
              </a:rPr>
              <a:t>Increase the number of operating restaurants, particularly during peak periods. Ensure a diverse and adequate supply of menu items to meet customer demand.</a:t>
            </a:r>
          </a:p>
          <a:p>
            <a:r>
              <a:rPr lang="en-US" sz="1300" b="1" i="0" dirty="0">
                <a:effectLst/>
              </a:rPr>
              <a:t>Enhance Technical Infrastructure</a:t>
            </a:r>
            <a:r>
              <a:rPr lang="en-US" sz="1300" b="0" i="0" dirty="0">
                <a:effectLst/>
              </a:rPr>
              <a:t>:</a:t>
            </a:r>
          </a:p>
          <a:p>
            <a:pPr lvl="1">
              <a:buFont typeface="Wingdings" panose="05000000000000000000" pitchFamily="2" charset="2"/>
              <a:buChar char="Ø"/>
            </a:pPr>
            <a:r>
              <a:rPr lang="en-US" sz="1300" b="0" i="0" dirty="0">
                <a:effectLst/>
              </a:rPr>
              <a:t>Focus on improving the success rate of payments by addressing technical issues promptly. Ensure a seamless and reliable payment process to enhance customer satisfaction and order completion rates.</a:t>
            </a:r>
          </a:p>
          <a:p>
            <a:r>
              <a:rPr lang="en-US" sz="1300" b="1" i="0" dirty="0">
                <a:effectLst/>
              </a:rPr>
              <a:t>Improve Stock and Pricing Management</a:t>
            </a:r>
            <a:r>
              <a:rPr lang="en-US" sz="1300" b="0" i="0" dirty="0">
                <a:effectLst/>
              </a:rPr>
              <a:t>:</a:t>
            </a:r>
          </a:p>
          <a:p>
            <a:pPr lvl="1">
              <a:buFont typeface="Wingdings" panose="05000000000000000000" pitchFamily="2" charset="2"/>
              <a:buChar char="Ø"/>
            </a:pPr>
            <a:r>
              <a:rPr lang="en-US" sz="1300" b="0" i="0" dirty="0">
                <a:effectLst/>
              </a:rPr>
              <a:t>Monitor and manage stock levels to minimize out-of-stock situations. Evaluate and optimize packaging and delivery charges to balance cost and customer satisfaction.</a:t>
            </a:r>
          </a:p>
          <a:p>
            <a:endParaRPr lang="en-US" sz="1300" dirty="0"/>
          </a:p>
        </p:txBody>
      </p:sp>
    </p:spTree>
    <p:extLst>
      <p:ext uri="{BB962C8B-B14F-4D97-AF65-F5344CB8AC3E}">
        <p14:creationId xmlns:p14="http://schemas.microsoft.com/office/powerpoint/2010/main" val="50329494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EB5BD042-B8A0-15AF-C19F-463B9ADBEA6B}"/>
              </a:ext>
            </a:extLst>
          </p:cNvPr>
          <p:cNvPicPr>
            <a:picLocks noChangeAspect="1"/>
          </p:cNvPicPr>
          <p:nvPr/>
        </p:nvPicPr>
        <p:blipFill rotWithShape="1">
          <a:blip r:embed="rId5">
            <a:alphaModFix amt="15000"/>
            <a:grayscl/>
          </a:blip>
          <a:srcRect b="15730"/>
          <a:stretch/>
        </p:blipFill>
        <p:spPr>
          <a:xfrm>
            <a:off x="-608749" y="753227"/>
            <a:ext cx="12192000" cy="6858001"/>
          </a:xfrm>
          <a:prstGeom prst="rect">
            <a:avLst/>
          </a:prstGeom>
        </p:spPr>
      </p:pic>
      <p:pic>
        <p:nvPicPr>
          <p:cNvPr id="21" name="Picture 2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3" name="Rectangle 2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02CA372-55D8-35EF-B62C-1D344D5D0563}"/>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Conclusion</a:t>
            </a:r>
          </a:p>
        </p:txBody>
      </p:sp>
      <p:pic>
        <p:nvPicPr>
          <p:cNvPr id="25" name="Picture 2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9B0B7AC5-30E6-3BDF-D03D-27BE8A25D1BE}"/>
              </a:ext>
            </a:extLst>
          </p:cNvPr>
          <p:cNvSpPr>
            <a:spLocks noGrp="1"/>
          </p:cNvSpPr>
          <p:nvPr>
            <p:ph type="body" idx="1"/>
          </p:nvPr>
        </p:nvSpPr>
        <p:spPr>
          <a:xfrm>
            <a:off x="680321" y="2336873"/>
            <a:ext cx="9613861" cy="3395060"/>
          </a:xfrm>
        </p:spPr>
        <p:txBody>
          <a:bodyPr vert="horz" lIns="91440" tIns="45720" rIns="91440" bIns="45720" rtlCol="0" anchor="ctr">
            <a:normAutofit/>
          </a:bodyPr>
          <a:lstStyle/>
          <a:p>
            <a:pPr marL="0" indent="0">
              <a:buNone/>
            </a:pPr>
            <a:r>
              <a:rPr lang="en-US" sz="2000" b="0" i="0" dirty="0">
                <a:effectLst/>
              </a:rPr>
              <a:t>By focusing on promotional activities, optimizing discount strategies, improving operational efficiency, enhancing technical infrastructure, and better managing stock and pricing, Swiggy can continue to drive growth in order volumes and improve overall customer satisfaction. The analysis highlights the importance of a multi-faceted approach to maintain and boost performance, ensuring Swiggy remains a leading player in the food e-commerce industry.</a:t>
            </a:r>
            <a:endParaRPr lang="en-US" sz="2000" dirty="0"/>
          </a:p>
        </p:txBody>
      </p:sp>
    </p:spTree>
    <p:extLst>
      <p:ext uri="{BB962C8B-B14F-4D97-AF65-F5344CB8AC3E}">
        <p14:creationId xmlns:p14="http://schemas.microsoft.com/office/powerpoint/2010/main" val="376901937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6" name="Rectangle 2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996B590-8CED-1689-1F91-EA0B3EC0FE2A}"/>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dirty="0">
                <a:solidFill>
                  <a:srgbClr val="FFFFFF"/>
                </a:solidFill>
              </a:rPr>
              <a:t>Index</a:t>
            </a:r>
          </a:p>
        </p:txBody>
      </p:sp>
      <p:sp>
        <p:nvSpPr>
          <p:cNvPr id="3" name="Text Placeholder 2">
            <a:extLst>
              <a:ext uri="{FF2B5EF4-FFF2-40B4-BE49-F238E27FC236}">
                <a16:creationId xmlns:a16="http://schemas.microsoft.com/office/drawing/2014/main" id="{6CCC0BB7-44A6-EA50-F1F4-BE3003FF43A9}"/>
              </a:ext>
            </a:extLst>
          </p:cNvPr>
          <p:cNvSpPr>
            <a:spLocks noGrp="1"/>
          </p:cNvSpPr>
          <p:nvPr>
            <p:ph type="body" idx="1"/>
          </p:nvPr>
        </p:nvSpPr>
        <p:spPr>
          <a:xfrm>
            <a:off x="5287995" y="661106"/>
            <a:ext cx="6257362" cy="5503101"/>
          </a:xfrm>
        </p:spPr>
        <p:txBody>
          <a:bodyPr vert="horz" lIns="91440" tIns="45720" rIns="91440" bIns="45720" rtlCol="0" anchor="ctr">
            <a:normAutofit/>
          </a:bodyPr>
          <a:lstStyle/>
          <a:p>
            <a:r>
              <a:rPr lang="en-US" sz="2000" dirty="0">
                <a:solidFill>
                  <a:srgbClr val="FFFFFF"/>
                </a:solidFill>
              </a:rPr>
              <a:t>Introduction</a:t>
            </a:r>
          </a:p>
          <a:p>
            <a:r>
              <a:rPr lang="en-US" sz="2000" dirty="0">
                <a:solidFill>
                  <a:srgbClr val="FFFFFF"/>
                </a:solidFill>
              </a:rPr>
              <a:t>Objective</a:t>
            </a:r>
          </a:p>
          <a:p>
            <a:r>
              <a:rPr lang="en-US" sz="2000" dirty="0">
                <a:solidFill>
                  <a:srgbClr val="FFFFFF"/>
                </a:solidFill>
              </a:rPr>
              <a:t>Highs and Lows in Orders</a:t>
            </a:r>
          </a:p>
          <a:p>
            <a:r>
              <a:rPr lang="en-US" sz="2000" dirty="0">
                <a:solidFill>
                  <a:srgbClr val="FFFFFF"/>
                </a:solidFill>
              </a:rPr>
              <a:t>Traffic Analysis</a:t>
            </a:r>
          </a:p>
          <a:p>
            <a:r>
              <a:rPr lang="en-US" sz="2000" dirty="0">
                <a:solidFill>
                  <a:srgbClr val="FFFFFF"/>
                </a:solidFill>
              </a:rPr>
              <a:t>Conversion Rate Analysis</a:t>
            </a:r>
          </a:p>
          <a:p>
            <a:r>
              <a:rPr lang="en-US" sz="2000" dirty="0">
                <a:solidFill>
                  <a:srgbClr val="FFFFFF"/>
                </a:solidFill>
              </a:rPr>
              <a:t>Key Findings</a:t>
            </a:r>
          </a:p>
          <a:p>
            <a:r>
              <a:rPr lang="en-US" sz="2000" dirty="0">
                <a:solidFill>
                  <a:srgbClr val="FFFFFF"/>
                </a:solidFill>
              </a:rPr>
              <a:t>Recommendations</a:t>
            </a:r>
          </a:p>
          <a:p>
            <a:r>
              <a:rPr lang="en-US" sz="2000" dirty="0">
                <a:solidFill>
                  <a:srgbClr val="FFFFFF"/>
                </a:solidFill>
              </a:rPr>
              <a:t>Conclusion</a:t>
            </a:r>
          </a:p>
        </p:txBody>
      </p:sp>
    </p:spTree>
    <p:extLst>
      <p:ext uri="{BB962C8B-B14F-4D97-AF65-F5344CB8AC3E}">
        <p14:creationId xmlns:p14="http://schemas.microsoft.com/office/powerpoint/2010/main" val="4270838533"/>
      </p:ext>
    </p:extLst>
  </p:cSld>
  <p:clrMapOvr>
    <a:masterClrMapping/>
  </p:clrMapOvr>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par>
                          <p:cTn id="27" fill="hold">
                            <p:stCondLst>
                              <p:cond delay="2500"/>
                            </p:stCondLst>
                            <p:childTnLst>
                              <p:par>
                                <p:cTn id="28" presetID="14" presetClass="entr" presetSubtype="1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par>
                          <p:cTn id="35" fill="hold">
                            <p:stCondLst>
                              <p:cond delay="3500"/>
                            </p:stCondLst>
                            <p:childTnLst>
                              <p:par>
                                <p:cTn id="36" presetID="14" presetClass="entr" presetSubtype="10"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par>
                          <p:cTn id="39" fill="hold">
                            <p:stCondLst>
                              <p:cond delay="4000"/>
                            </p:stCondLst>
                            <p:childTnLst>
                              <p:par>
                                <p:cTn id="40" presetID="14" presetClass="entr" presetSubtype="10"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BA45-CD6F-267C-EA7D-ABC0902B12DE}"/>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77011A97-232E-BAB6-C4FA-8F19A00764F7}"/>
              </a:ext>
            </a:extLst>
          </p:cNvPr>
          <p:cNvSpPr>
            <a:spLocks noGrp="1"/>
          </p:cNvSpPr>
          <p:nvPr>
            <p:ph type="body" sz="half" idx="2"/>
          </p:nvPr>
        </p:nvSpPr>
        <p:spPr>
          <a:xfrm>
            <a:off x="217282" y="2336873"/>
            <a:ext cx="11869093" cy="4127301"/>
          </a:xfrm>
        </p:spPr>
        <p:txBody>
          <a:bodyPr>
            <a:normAutofit/>
          </a:bodyPr>
          <a:lstStyle/>
          <a:p>
            <a:pPr algn="l"/>
            <a:r>
              <a:rPr lang="en-US" sz="1800" b="1" i="0" dirty="0">
                <a:solidFill>
                  <a:schemeClr val="bg1"/>
                </a:solidFill>
                <a:effectLst/>
                <a:latin typeface="ui-sans-serif"/>
              </a:rPr>
              <a:t>Overview of Swiggy</a:t>
            </a:r>
          </a:p>
          <a:p>
            <a:pPr marL="285750" indent="-285750" algn="l">
              <a:buFont typeface="Arial" panose="020B0604020202020204" pitchFamily="34" charset="0"/>
              <a:buChar char="•"/>
            </a:pPr>
            <a:r>
              <a:rPr lang="en-US" sz="1400" b="1" i="0" dirty="0">
                <a:solidFill>
                  <a:srgbClr val="ECECEC"/>
                </a:solidFill>
                <a:effectLst/>
                <a:latin typeface="ui-sans-serif"/>
              </a:rPr>
              <a:t>Swiggy is one of the largest food e-commerce platforms in India. Launched in 2014, it has grown rapidly to become a market leader in the online food delivery space.</a:t>
            </a:r>
          </a:p>
          <a:p>
            <a:pPr algn="l"/>
            <a:endParaRPr lang="en-US" sz="1400" b="1" i="0" dirty="0">
              <a:solidFill>
                <a:srgbClr val="ECECEC"/>
              </a:solidFill>
              <a:effectLst/>
              <a:latin typeface="ui-sans-serif"/>
            </a:endParaRPr>
          </a:p>
          <a:p>
            <a:r>
              <a:rPr lang="en-US" sz="1800" b="1" dirty="0">
                <a:solidFill>
                  <a:schemeClr val="bg1"/>
                </a:solidFill>
                <a:latin typeface="ui-sans-serif"/>
              </a:rPr>
              <a:t>Brief Introduction of Swiggy</a:t>
            </a:r>
          </a:p>
          <a:p>
            <a:pPr marL="285750" indent="-285750" algn="l">
              <a:buFont typeface="Arial" panose="020B0604020202020204" pitchFamily="34" charset="0"/>
              <a:buChar char="•"/>
            </a:pPr>
            <a:r>
              <a:rPr lang="en-US" b="1" i="0" dirty="0">
                <a:solidFill>
                  <a:srgbClr val="ECECEC"/>
                </a:solidFill>
                <a:effectLst/>
                <a:latin typeface="ui-sans-serif"/>
              </a:rPr>
              <a:t>Swiggy connects customers with a wide variety of restaurants, providing a seamless food ordering and delivery experience.</a:t>
            </a:r>
          </a:p>
          <a:p>
            <a:pPr marL="285750" indent="-285750" algn="l">
              <a:buFont typeface="Arial" panose="020B0604020202020204" pitchFamily="34" charset="0"/>
              <a:buChar char="•"/>
            </a:pPr>
            <a:r>
              <a:rPr lang="en-US" b="1" i="0" dirty="0">
                <a:solidFill>
                  <a:srgbClr val="ECECEC"/>
                </a:solidFill>
                <a:effectLst/>
                <a:latin typeface="ui-sans-serif"/>
              </a:rPr>
              <a:t>The platform offers a user-friendly app and website, featuring extensive restaurant listings, user reviews, and ratings</a:t>
            </a:r>
          </a:p>
          <a:p>
            <a:pPr algn="l"/>
            <a:endParaRPr lang="en-US" b="1" i="0" dirty="0">
              <a:solidFill>
                <a:srgbClr val="ECECEC"/>
              </a:solidFill>
              <a:effectLst/>
              <a:latin typeface="ui-sans-serif"/>
            </a:endParaRPr>
          </a:p>
          <a:p>
            <a:r>
              <a:rPr lang="en-US" sz="1800" b="1" dirty="0">
                <a:solidFill>
                  <a:schemeClr val="bg1"/>
                </a:solidFill>
                <a:latin typeface="ui-sans-serif"/>
              </a:rPr>
              <a:t>Analysis</a:t>
            </a:r>
          </a:p>
          <a:p>
            <a:pPr marL="285750" indent="-285750" algn="l">
              <a:buFont typeface="Arial" panose="020B0604020202020204" pitchFamily="34" charset="0"/>
              <a:buChar char="•"/>
            </a:pPr>
            <a:r>
              <a:rPr lang="en-US" b="1" i="0" dirty="0">
                <a:solidFill>
                  <a:srgbClr val="ECECEC"/>
                </a:solidFill>
                <a:effectLst/>
                <a:latin typeface="ui-sans-serif"/>
              </a:rPr>
              <a:t>This analysis aims to provide a comprehensive understanding of Swiggy's business data, identifying key areas of strength and opportunities for improvement. The focus is on dissecting the various stages of the customer journey, from awareness to conversion, and evaluating the effectiveness of Swiggy's strategies at each stage.</a:t>
            </a:r>
          </a:p>
        </p:txBody>
      </p:sp>
    </p:spTree>
    <p:extLst>
      <p:ext uri="{BB962C8B-B14F-4D97-AF65-F5344CB8AC3E}">
        <p14:creationId xmlns:p14="http://schemas.microsoft.com/office/powerpoint/2010/main" val="1381661821"/>
      </p:ext>
    </p:extLst>
  </p:cSld>
  <p:clrMapOvr>
    <a:masterClrMapping/>
  </p:clrMapOvr>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5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290">
                                          <p:stCondLst>
                                            <p:cond delay="0"/>
                                          </p:stCondLst>
                                        </p:cTn>
                                        <p:tgtEl>
                                          <p:spTgt spid="4">
                                            <p:txEl>
                                              <p:pRg st="0" end="0"/>
                                            </p:txEl>
                                          </p:spTgt>
                                        </p:tgtEl>
                                      </p:cBhvr>
                                    </p:animEffect>
                                    <p:anim calcmode="lin" valueType="num">
                                      <p:cBhvr>
                                        <p:cTn id="13" dur="911"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13">
                                          <p:stCondLst>
                                            <p:cond delay="325"/>
                                          </p:stCondLst>
                                        </p:cTn>
                                        <p:tgtEl>
                                          <p:spTgt spid="4">
                                            <p:txEl>
                                              <p:pRg st="0" end="0"/>
                                            </p:txEl>
                                          </p:spTgt>
                                        </p:tgtEl>
                                      </p:cBhvr>
                                      <p:to x="100000" y="60000"/>
                                    </p:animScale>
                                    <p:animScale>
                                      <p:cBhvr>
                                        <p:cTn id="19" dur="83" decel="50000">
                                          <p:stCondLst>
                                            <p:cond delay="338"/>
                                          </p:stCondLst>
                                        </p:cTn>
                                        <p:tgtEl>
                                          <p:spTgt spid="4">
                                            <p:txEl>
                                              <p:pRg st="0" end="0"/>
                                            </p:txEl>
                                          </p:spTgt>
                                        </p:tgtEl>
                                      </p:cBhvr>
                                      <p:to x="100000" y="100000"/>
                                    </p:animScale>
                                    <p:animScale>
                                      <p:cBhvr>
                                        <p:cTn id="20" dur="13">
                                          <p:stCondLst>
                                            <p:cond delay="656"/>
                                          </p:stCondLst>
                                        </p:cTn>
                                        <p:tgtEl>
                                          <p:spTgt spid="4">
                                            <p:txEl>
                                              <p:pRg st="0" end="0"/>
                                            </p:txEl>
                                          </p:spTgt>
                                        </p:tgtEl>
                                      </p:cBhvr>
                                      <p:to x="100000" y="80000"/>
                                    </p:animScale>
                                    <p:animScale>
                                      <p:cBhvr>
                                        <p:cTn id="21" dur="83" decel="50000">
                                          <p:stCondLst>
                                            <p:cond delay="669"/>
                                          </p:stCondLst>
                                        </p:cTn>
                                        <p:tgtEl>
                                          <p:spTgt spid="4">
                                            <p:txEl>
                                              <p:pRg st="0" end="0"/>
                                            </p:txEl>
                                          </p:spTgt>
                                        </p:tgtEl>
                                      </p:cBhvr>
                                      <p:to x="100000" y="100000"/>
                                    </p:animScale>
                                    <p:animScale>
                                      <p:cBhvr>
                                        <p:cTn id="22" dur="13">
                                          <p:stCondLst>
                                            <p:cond delay="821"/>
                                          </p:stCondLst>
                                        </p:cTn>
                                        <p:tgtEl>
                                          <p:spTgt spid="4">
                                            <p:txEl>
                                              <p:pRg st="0" end="0"/>
                                            </p:txEl>
                                          </p:spTgt>
                                        </p:tgtEl>
                                      </p:cBhvr>
                                      <p:to x="100000" y="90000"/>
                                    </p:animScale>
                                    <p:animScale>
                                      <p:cBhvr>
                                        <p:cTn id="23" dur="83" decel="50000">
                                          <p:stCondLst>
                                            <p:cond delay="834"/>
                                          </p:stCondLst>
                                        </p:cTn>
                                        <p:tgtEl>
                                          <p:spTgt spid="4">
                                            <p:txEl>
                                              <p:pRg st="0" end="0"/>
                                            </p:txEl>
                                          </p:spTgt>
                                        </p:tgtEl>
                                      </p:cBhvr>
                                      <p:to x="100000" y="100000"/>
                                    </p:animScale>
                                    <p:animScale>
                                      <p:cBhvr>
                                        <p:cTn id="24" dur="13">
                                          <p:stCondLst>
                                            <p:cond delay="904"/>
                                          </p:stCondLst>
                                        </p:cTn>
                                        <p:tgtEl>
                                          <p:spTgt spid="4">
                                            <p:txEl>
                                              <p:pRg st="0" end="0"/>
                                            </p:txEl>
                                          </p:spTgt>
                                        </p:tgtEl>
                                      </p:cBhvr>
                                      <p:to x="100000" y="95000"/>
                                    </p:animScale>
                                    <p:animScale>
                                      <p:cBhvr>
                                        <p:cTn id="25" dur="83" decel="50000">
                                          <p:stCondLst>
                                            <p:cond delay="917"/>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50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20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50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500"/>
                                        <p:tgtEl>
                                          <p:spTgt spid="4">
                                            <p:txEl>
                                              <p:pRg st="3" end="3"/>
                                            </p:txEl>
                                          </p:spTgt>
                                        </p:tgtEl>
                                      </p:cBhvr>
                                    </p:animEffect>
                                    <p:anim calcmode="lin" valueType="num">
                                      <p:cBhvr>
                                        <p:cTn id="3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50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50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1000"/>
                                        <p:tgtEl>
                                          <p:spTgt spid="4">
                                            <p:txEl>
                                              <p:pRg st="5" end="5"/>
                                            </p:txEl>
                                          </p:spTgt>
                                        </p:tgtEl>
                                      </p:cBhvr>
                                    </p:animEffect>
                                    <p:anim calcmode="lin" valueType="num">
                                      <p:cBhvr>
                                        <p:cTn id="5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50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500"/>
                                        <p:tgtEl>
                                          <p:spTgt spid="4">
                                            <p:txEl>
                                              <p:pRg st="7" end="7"/>
                                            </p:txEl>
                                          </p:spTgt>
                                        </p:tgtEl>
                                      </p:cBhvr>
                                    </p:animEffect>
                                    <p:anim calcmode="lin" valueType="num">
                                      <p:cBhvr>
                                        <p:cTn id="5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50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2000"/>
                                        <p:tgtEl>
                                          <p:spTgt spid="4">
                                            <p:txEl>
                                              <p:pRg st="8" end="8"/>
                                            </p:txEl>
                                          </p:spTgt>
                                        </p:tgtEl>
                                      </p:cBhvr>
                                    </p:animEffect>
                                    <p:anim calcmode="lin" valueType="num">
                                      <p:cBhvr>
                                        <p:cTn id="64" dur="2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2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
            <a:extLst>
              <a:ext uri="{FF2B5EF4-FFF2-40B4-BE49-F238E27FC236}">
                <a16:creationId xmlns:a16="http://schemas.microsoft.com/office/drawing/2014/main" id="{5FCCEF88-28CF-11B7-EBC4-2DF3E8342ADF}"/>
              </a:ext>
            </a:extLst>
          </p:cNvPr>
          <p:cNvPicPr>
            <a:picLocks noChangeAspect="1"/>
          </p:cNvPicPr>
          <p:nvPr/>
        </p:nvPicPr>
        <p:blipFill rotWithShape="1">
          <a:blip r:embed="rId5">
            <a:alphaModFix amt="15000"/>
            <a:grayscl/>
          </a:blip>
          <a:srcRect t="8749" b="1251"/>
          <a:stretch/>
        </p:blipFill>
        <p:spPr>
          <a:xfrm>
            <a:off x="-608749" y="753227"/>
            <a:ext cx="12192000" cy="6858001"/>
          </a:xfrm>
          <a:prstGeom prst="rect">
            <a:avLst/>
          </a:prstGeom>
        </p:spPr>
      </p:pic>
      <p:pic>
        <p:nvPicPr>
          <p:cNvPr id="23" name="Picture 22">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5" name="Rectangle 24">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02CA372-55D8-35EF-B62C-1D344D5D0563}"/>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Objective</a:t>
            </a:r>
          </a:p>
        </p:txBody>
      </p:sp>
      <p:pic>
        <p:nvPicPr>
          <p:cNvPr id="27" name="Picture 26">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9" name="Rectangle 28">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9B0B7AC5-30E6-3BDF-D03D-27BE8A25D1BE}"/>
              </a:ext>
            </a:extLst>
          </p:cNvPr>
          <p:cNvSpPr>
            <a:spLocks noGrp="1"/>
          </p:cNvSpPr>
          <p:nvPr>
            <p:ph type="body" idx="1"/>
          </p:nvPr>
        </p:nvSpPr>
        <p:spPr>
          <a:xfrm>
            <a:off x="680321" y="2336873"/>
            <a:ext cx="9613861" cy="3395060"/>
          </a:xfrm>
        </p:spPr>
        <p:txBody>
          <a:bodyPr vert="horz" lIns="91440" tIns="45720" rIns="91440" bIns="45720" rtlCol="0" anchor="ctr">
            <a:normAutofit/>
          </a:bodyPr>
          <a:lstStyle/>
          <a:p>
            <a:r>
              <a:rPr lang="en-US" sz="1400" b="0" i="0">
                <a:effectLst/>
              </a:rPr>
              <a:t>The objective of this analysis presentation is to provide a comprehensive overview of Swiggy's performance in 2019 by examining session data, traffic sources, and conversion rates. </a:t>
            </a:r>
          </a:p>
          <a:p>
            <a:endParaRPr lang="en-US" sz="1400"/>
          </a:p>
          <a:p>
            <a:r>
              <a:rPr lang="en-US" sz="1400" b="0" i="0">
                <a:effectLst/>
              </a:rPr>
              <a:t>The analysis aims to identify trends in order volume, pinpoint significant fluctuations in traffic and conversions, and explore potential causes for these changes. </a:t>
            </a:r>
          </a:p>
          <a:p>
            <a:endParaRPr lang="en-US" sz="1400"/>
          </a:p>
          <a:p>
            <a:r>
              <a:rPr lang="en-US" sz="1400" b="0" i="0">
                <a:effectLst/>
              </a:rPr>
              <a:t>Insights will be drawn from detailed metrics such as L2M (Listing to Menu), M2C (Menu to Cart), C2P (Cart to Payment), and P2O (Payment to Order) conversions, supported by supplementary data on restaurant operations, discounts, and customer charges. </a:t>
            </a:r>
          </a:p>
          <a:p>
            <a:endParaRPr lang="en-US" sz="1400"/>
          </a:p>
          <a:p>
            <a:r>
              <a:rPr lang="en-US" sz="1400" b="0" i="0">
                <a:effectLst/>
              </a:rPr>
              <a:t>The presentation will also highlight key dates with notable order variations and provide hypotheses for observed patterns, ultimately guiding strategic decisions to enhance Swiggy's growth and performance.</a:t>
            </a:r>
            <a:endParaRPr lang="en-US" sz="1400"/>
          </a:p>
        </p:txBody>
      </p:sp>
      <p:sp>
        <p:nvSpPr>
          <p:cNvPr id="5" name="Rectangle 2">
            <a:extLst>
              <a:ext uri="{FF2B5EF4-FFF2-40B4-BE49-F238E27FC236}">
                <a16:creationId xmlns:a16="http://schemas.microsoft.com/office/drawing/2014/main" id="{4567E8F7-7F7B-7D32-5178-137F270F06F3}"/>
              </a:ext>
            </a:extLst>
          </p:cNvPr>
          <p:cNvSpPr>
            <a:spLocks noChangeArrowheads="1"/>
          </p:cNvSpPr>
          <p:nvPr/>
        </p:nvSpPr>
        <p:spPr bwMode="auto">
          <a:xfrm>
            <a:off x="0" y="0"/>
            <a:ext cx="37846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3705642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A78F6A1-1637-909B-FF7C-0BAE08292FB8}"/>
              </a:ext>
            </a:extLst>
          </p:cNvPr>
          <p:cNvGraphicFramePr>
            <a:graphicFrameLocks noGrp="1"/>
          </p:cNvGraphicFramePr>
          <p:nvPr>
            <p:extLst>
              <p:ext uri="{D42A27DB-BD31-4B8C-83A1-F6EECF244321}">
                <p14:modId xmlns:p14="http://schemas.microsoft.com/office/powerpoint/2010/main" val="382361098"/>
              </p:ext>
            </p:extLst>
          </p:nvPr>
        </p:nvGraphicFramePr>
        <p:xfrm>
          <a:off x="625151" y="878186"/>
          <a:ext cx="11010121" cy="5789688"/>
        </p:xfrm>
        <a:graphic>
          <a:graphicData uri="http://schemas.openxmlformats.org/drawingml/2006/table">
            <a:tbl>
              <a:tblPr>
                <a:tableStyleId>{16D9F66E-5EB9-4882-86FB-DCBF35E3C3E4}</a:tableStyleId>
              </a:tblPr>
              <a:tblGrid>
                <a:gridCol w="660441">
                  <a:extLst>
                    <a:ext uri="{9D8B030D-6E8A-4147-A177-3AD203B41FA5}">
                      <a16:colId xmlns:a16="http://schemas.microsoft.com/office/drawing/2014/main" val="4158833920"/>
                    </a:ext>
                  </a:extLst>
                </a:gridCol>
                <a:gridCol w="851026">
                  <a:extLst>
                    <a:ext uri="{9D8B030D-6E8A-4147-A177-3AD203B41FA5}">
                      <a16:colId xmlns:a16="http://schemas.microsoft.com/office/drawing/2014/main" val="4226555662"/>
                    </a:ext>
                  </a:extLst>
                </a:gridCol>
                <a:gridCol w="1158843">
                  <a:extLst>
                    <a:ext uri="{9D8B030D-6E8A-4147-A177-3AD203B41FA5}">
                      <a16:colId xmlns:a16="http://schemas.microsoft.com/office/drawing/2014/main" val="1404165552"/>
                    </a:ext>
                  </a:extLst>
                </a:gridCol>
                <a:gridCol w="2000816">
                  <a:extLst>
                    <a:ext uri="{9D8B030D-6E8A-4147-A177-3AD203B41FA5}">
                      <a16:colId xmlns:a16="http://schemas.microsoft.com/office/drawing/2014/main" val="1807730881"/>
                    </a:ext>
                  </a:extLst>
                </a:gridCol>
                <a:gridCol w="6338995">
                  <a:extLst>
                    <a:ext uri="{9D8B030D-6E8A-4147-A177-3AD203B41FA5}">
                      <a16:colId xmlns:a16="http://schemas.microsoft.com/office/drawing/2014/main" val="3899838854"/>
                    </a:ext>
                  </a:extLst>
                </a:gridCol>
              </a:tblGrid>
              <a:tr h="196171">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1700" marR="1700" marT="1700" marB="0" anchor="ctr"/>
                </a:tc>
                <a:tc>
                  <a:txBody>
                    <a:bodyPr/>
                    <a:lstStyle/>
                    <a:p>
                      <a:pPr algn="ctr" fontAlgn="ctr"/>
                      <a:r>
                        <a:rPr lang="en-US" sz="1000" b="1" u="none" strike="noStrike" dirty="0">
                          <a:effectLst/>
                        </a:rPr>
                        <a:t>High/Low</a:t>
                      </a:r>
                      <a:endParaRPr lang="en-US" sz="1000" b="1" i="0" u="none" strike="noStrike" dirty="0">
                        <a:solidFill>
                          <a:srgbClr val="000000"/>
                        </a:solidFill>
                        <a:effectLst/>
                        <a:latin typeface="Calibri" panose="020F0502020204030204" pitchFamily="34" charset="0"/>
                      </a:endParaRPr>
                    </a:p>
                  </a:txBody>
                  <a:tcPr marL="1700" marR="1700" marT="1700" marB="0" anchor="ctr"/>
                </a:tc>
                <a:tc>
                  <a:txBody>
                    <a:bodyPr/>
                    <a:lstStyle/>
                    <a:p>
                      <a:pPr algn="ctr" fontAlgn="ctr"/>
                      <a:r>
                        <a:rPr lang="en-US" sz="1000" b="1" u="none" strike="noStrike" dirty="0">
                          <a:effectLst/>
                        </a:rPr>
                        <a:t>Order Change %</a:t>
                      </a:r>
                      <a:endParaRPr lang="en-US" sz="1000" b="1" i="0" u="none" strike="noStrike" dirty="0">
                        <a:solidFill>
                          <a:srgbClr val="000000"/>
                        </a:solidFill>
                        <a:effectLst/>
                        <a:latin typeface="Calibri" panose="020F0502020204030204" pitchFamily="34" charset="0"/>
                      </a:endParaRPr>
                    </a:p>
                  </a:txBody>
                  <a:tcPr marL="1700" marR="1700" marT="1700" marB="0" anchor="ctr"/>
                </a:tc>
                <a:tc>
                  <a:txBody>
                    <a:bodyPr/>
                    <a:lstStyle/>
                    <a:p>
                      <a:pPr algn="ctr" fontAlgn="ctr"/>
                      <a:r>
                        <a:rPr lang="en-US" sz="1000" b="1" u="none" strike="noStrike" dirty="0">
                          <a:effectLst/>
                        </a:rPr>
                        <a:t>Traffic Change</a:t>
                      </a:r>
                      <a:endParaRPr lang="en-US" sz="1000" b="1" i="0" u="none" strike="noStrike" dirty="0">
                        <a:solidFill>
                          <a:srgbClr val="000000"/>
                        </a:solidFill>
                        <a:effectLst/>
                        <a:latin typeface="Calibri" panose="020F0502020204030204" pitchFamily="34" charset="0"/>
                      </a:endParaRPr>
                    </a:p>
                  </a:txBody>
                  <a:tcPr marL="1700" marR="1700" marT="1700" marB="0" anchor="ctr"/>
                </a:tc>
                <a:tc>
                  <a:txBody>
                    <a:bodyPr/>
                    <a:lstStyle/>
                    <a:p>
                      <a:pPr algn="ctr" fontAlgn="ctr"/>
                      <a:r>
                        <a:rPr lang="en-US" sz="1000" b="1" u="none" strike="noStrike" dirty="0">
                          <a:effectLst/>
                        </a:rPr>
                        <a:t>Reason for Change</a:t>
                      </a:r>
                      <a:endParaRPr lang="en-US" sz="1000" b="1" i="0" u="none" strike="noStrike" dirty="0">
                        <a:solidFill>
                          <a:srgbClr val="000000"/>
                        </a:solidFill>
                        <a:effectLst/>
                        <a:latin typeface="Calibri" panose="020F0502020204030204" pitchFamily="34" charset="0"/>
                      </a:endParaRPr>
                    </a:p>
                  </a:txBody>
                  <a:tcPr marL="1700" marR="1700" marT="1700" marB="0" anchor="ctr"/>
                </a:tc>
                <a:extLst>
                  <a:ext uri="{0D108BD9-81ED-4DB2-BD59-A6C34878D82A}">
                    <a16:rowId xmlns:a16="http://schemas.microsoft.com/office/drawing/2014/main" val="3929040611"/>
                  </a:ext>
                </a:extLst>
              </a:tr>
              <a:tr h="288264">
                <a:tc>
                  <a:txBody>
                    <a:bodyPr/>
                    <a:lstStyle/>
                    <a:p>
                      <a:pPr algn="ctr" fontAlgn="b"/>
                      <a:r>
                        <a:rPr lang="en-US" sz="800" u="none" strike="noStrike" dirty="0">
                          <a:effectLst/>
                        </a:rPr>
                        <a:t>1/10/2019</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-45%</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sharp decline in orders could be attributed to a decrease in the success rate of payments (92%) and a slight decrease in the average discount offered. The comparison with the previous week's orders shows a substantial drop.</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2819246482"/>
                  </a:ext>
                </a:extLst>
              </a:tr>
              <a:tr h="288264">
                <a:tc>
                  <a:txBody>
                    <a:bodyPr/>
                    <a:lstStyle/>
                    <a:p>
                      <a:pPr algn="ctr" fontAlgn="b"/>
                      <a:r>
                        <a:rPr lang="en-US" sz="800" u="none" strike="noStrike" dirty="0">
                          <a:effectLst/>
                        </a:rPr>
                        <a:t>1/17/2019</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High</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106%</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Significant increase across all channels</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a:effectLst/>
                        </a:rPr>
                        <a:t>This significant increase in orders aligns with a noticeable rise in traffic from all channels. It is likely due to a promotional campaign or marketing activity that drove more users to the platform. The comparison shows a marked increase from the previous week.</a:t>
                      </a:r>
                      <a:endParaRPr lang="en-US" sz="700" b="0" i="0" u="none" strike="noStrike">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825615088"/>
                  </a:ext>
                </a:extLst>
              </a:tr>
              <a:tr h="276003">
                <a:tc>
                  <a:txBody>
                    <a:bodyPr/>
                    <a:lstStyle/>
                    <a:p>
                      <a:pPr algn="ctr" fontAlgn="b"/>
                      <a:r>
                        <a:rPr lang="en-US" sz="800" u="none" strike="noStrike" dirty="0">
                          <a:effectLst/>
                        </a:rPr>
                        <a:t>1/22/2019</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High</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85%</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Significant increase across all channels</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Similar to January 17, the significant increase in orders aligns with a rise in traffic from all channels, likely due to continued promotional activities. The comparison shows a sharp increase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3732295338"/>
                  </a:ext>
                </a:extLst>
              </a:tr>
              <a:tr h="288264">
                <a:tc>
                  <a:txBody>
                    <a:bodyPr/>
                    <a:lstStyle/>
                    <a:p>
                      <a:pPr algn="ctr" fontAlgn="b"/>
                      <a:r>
                        <a:rPr lang="en-US" sz="800" u="none" strike="noStrike">
                          <a:effectLst/>
                        </a:rPr>
                        <a:t>1/29/2019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Low</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-72%</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Significant decrease in all channels</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a:effectLst/>
                        </a:rPr>
                        <a:t>The sharp decline in orders correlates with a drastic decrease in traffic across all channels. This could be due to the end of a promotional campaign or technical issues affecting traffic. The comparison shows a substantial drop from the previous week.</a:t>
                      </a:r>
                      <a:endParaRPr lang="en-US" sz="700" b="0" i="0" u="none" strike="noStrike">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2223596264"/>
                  </a:ext>
                </a:extLst>
              </a:tr>
              <a:tr h="276003">
                <a:tc>
                  <a:txBody>
                    <a:bodyPr/>
                    <a:lstStyle/>
                    <a:p>
                      <a:pPr algn="ctr" fontAlgn="b"/>
                      <a:r>
                        <a:rPr lang="en-US" sz="800" u="none" strike="noStrike">
                          <a:effectLst/>
                        </a:rPr>
                        <a:t>2/5/2019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High</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115%</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a:effectLst/>
                        </a:rPr>
                        <a:t>The significant increase in orders is likely due to an increase in the number of operating restaurants and higher discounts offered. The comparison shows a substantial increase from the previous week.</a:t>
                      </a:r>
                      <a:endParaRPr lang="en-US" sz="700" b="0" i="0" u="none" strike="noStrike">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010995350"/>
                  </a:ext>
                </a:extLst>
              </a:tr>
              <a:tr h="240632">
                <a:tc>
                  <a:txBody>
                    <a:bodyPr/>
                    <a:lstStyle/>
                    <a:p>
                      <a:pPr algn="ctr" fontAlgn="b"/>
                      <a:r>
                        <a:rPr lang="en-US" sz="800" u="none" strike="noStrike">
                          <a:effectLst/>
                        </a:rPr>
                        <a:t>2/19/2019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-56%</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a:effectLst/>
                        </a:rPr>
                        <a:t>The decrease in orders could be due to a reduction in the number of operating restaurants and a lower average discount. The comparison shows a significant drop from the previous week.</a:t>
                      </a:r>
                      <a:endParaRPr lang="en-US" sz="700" b="0" i="0" u="none" strike="noStrike">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2604145184"/>
                  </a:ext>
                </a:extLst>
              </a:tr>
              <a:tr h="240632">
                <a:tc>
                  <a:txBody>
                    <a:bodyPr/>
                    <a:lstStyle/>
                    <a:p>
                      <a:pPr algn="ctr" fontAlgn="b"/>
                      <a:r>
                        <a:rPr lang="en-US" sz="800" u="none" strike="noStrike">
                          <a:effectLst/>
                        </a:rPr>
                        <a:t>2/26/2019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High</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120%</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sharp increase in orders can be linked to higher discounts and a slight increase in the success rate of payments. The comparison shows a substantial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955179812"/>
                  </a:ext>
                </a:extLst>
              </a:tr>
              <a:tr h="240632">
                <a:tc>
                  <a:txBody>
                    <a:bodyPr/>
                    <a:lstStyle/>
                    <a:p>
                      <a:pPr algn="ctr" fontAlgn="b"/>
                      <a:r>
                        <a:rPr lang="en-US" sz="800" u="none" strike="noStrike">
                          <a:effectLst/>
                        </a:rPr>
                        <a:t>3/2/2019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-38%</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decline in orders could be due to a slight decrease in the average discount and higher out-of-stock items per restaurant. The comparison shows a notable drop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358373511"/>
                  </a:ext>
                </a:extLst>
              </a:tr>
              <a:tr h="276003">
                <a:tc>
                  <a:txBody>
                    <a:bodyPr/>
                    <a:lstStyle/>
                    <a:p>
                      <a:pPr algn="ctr" fontAlgn="b"/>
                      <a:r>
                        <a:rPr lang="en-US" sz="800" u="none" strike="noStrike">
                          <a:effectLst/>
                        </a:rPr>
                        <a:t>3/19/2019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-46%</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significant drop in orders may be related to a decrease in the average discount and higher packaging and delivery charges. The comparison shows a significant decline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3985926747"/>
                  </a:ext>
                </a:extLst>
              </a:tr>
              <a:tr h="276003">
                <a:tc>
                  <a:txBody>
                    <a:bodyPr/>
                    <a:lstStyle/>
                    <a:p>
                      <a:pPr algn="ctr" fontAlgn="b"/>
                      <a:r>
                        <a:rPr lang="en-US" sz="800" u="none" strike="noStrike">
                          <a:effectLst/>
                        </a:rPr>
                        <a:t>3/26/2019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High</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78%</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Slight decrease in traffic</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sharp increase in orders despite a slight decrease in traffic could be due to higher discounts and an increased number of operating restaurants. The comparison shows a substantial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191335856"/>
                  </a:ext>
                </a:extLst>
              </a:tr>
              <a:tr h="276003">
                <a:tc>
                  <a:txBody>
                    <a:bodyPr/>
                    <a:lstStyle/>
                    <a:p>
                      <a:pPr algn="ctr" fontAlgn="b"/>
                      <a:r>
                        <a:rPr lang="en-US" sz="800" u="none" strike="noStrike">
                          <a:effectLst/>
                        </a:rPr>
                        <a:t>4/4/2019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-52%</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No significant change</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significant drop in orders may be linked to a reduction in the number of operating restaurants and lower discounts. The comparison shows a significant decline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248511502"/>
                  </a:ext>
                </a:extLst>
              </a:tr>
              <a:tr h="222456">
                <a:tc>
                  <a:txBody>
                    <a:bodyPr/>
                    <a:lstStyle/>
                    <a:p>
                      <a:pPr algn="ctr" fontAlgn="b"/>
                      <a:r>
                        <a:rPr lang="en-US" sz="800" u="none" strike="noStrike">
                          <a:effectLst/>
                        </a:rPr>
                        <a:t>4/11/2019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High</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92%</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sharp increase in orders is likely due to higher discounts and an improved success rate of payments. The comparison shows a substantial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2557476655"/>
                  </a:ext>
                </a:extLst>
              </a:tr>
              <a:tr h="240632">
                <a:tc>
                  <a:txBody>
                    <a:bodyPr/>
                    <a:lstStyle/>
                    <a:p>
                      <a:pPr algn="ctr" fontAlgn="b"/>
                      <a:r>
                        <a:rPr lang="en-US" sz="800" u="none" strike="noStrike">
                          <a:effectLst/>
                        </a:rPr>
                        <a:t>4/18/2019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High</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73%</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significant increase in orders can be attributed to higher discounts and a slight increase in the success rate of payments. The comparison shows a substantial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474370585"/>
                  </a:ext>
                </a:extLst>
              </a:tr>
              <a:tr h="240632">
                <a:tc>
                  <a:txBody>
                    <a:bodyPr/>
                    <a:lstStyle/>
                    <a:p>
                      <a:pPr algn="ctr" fontAlgn="b"/>
                      <a:r>
                        <a:rPr lang="en-US" sz="800" u="none" strike="noStrike">
                          <a:effectLst/>
                        </a:rPr>
                        <a:t>4/25/2019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-39%</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decrease in orders may be linked to a reduction in the number of operating restaurants and lower discounts. The comparison shows a significant decline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166523301"/>
                  </a:ext>
                </a:extLst>
              </a:tr>
              <a:tr h="222456">
                <a:tc>
                  <a:txBody>
                    <a:bodyPr/>
                    <a:lstStyle/>
                    <a:p>
                      <a:pPr algn="ctr" fontAlgn="b"/>
                      <a:r>
                        <a:rPr lang="en-US" sz="800" u="none" strike="noStrike" dirty="0">
                          <a:effectLst/>
                        </a:rPr>
                        <a:t>6/20/2019</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Low</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-54%</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Significant decrease in traffic</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sharp decline in orders correlates with a significant decrease in traffic across all channels. The comparison shows a substantial drop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944680264"/>
                  </a:ext>
                </a:extLst>
              </a:tr>
              <a:tr h="276003">
                <a:tc>
                  <a:txBody>
                    <a:bodyPr/>
                    <a:lstStyle/>
                    <a:p>
                      <a:pPr algn="ctr" fontAlgn="b"/>
                      <a:r>
                        <a:rPr lang="en-US" sz="800" u="none" strike="noStrike">
                          <a:effectLst/>
                        </a:rPr>
                        <a:t>6/27/2019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High</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115%</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Significant increase in traffic</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significant increase in orders aligns with a noticeable rise in traffic from all channels, likely due to a promotional campaign or marketing activity. The comparison shows a substantial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441477749"/>
                  </a:ext>
                </a:extLst>
              </a:tr>
              <a:tr h="240632">
                <a:tc>
                  <a:txBody>
                    <a:bodyPr/>
                    <a:lstStyle/>
                    <a:p>
                      <a:pPr algn="ctr" fontAlgn="b"/>
                      <a:r>
                        <a:rPr lang="en-US" sz="800" u="none" strike="noStrike">
                          <a:effectLst/>
                        </a:rPr>
                        <a:t>7/16/2019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-63%</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significant drop in orders may be related to lower discounts and a decrease in the number of operating restaurants. The comparison shows a substantial decline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623305033"/>
                  </a:ext>
                </a:extLst>
              </a:tr>
              <a:tr h="222456">
                <a:tc>
                  <a:txBody>
                    <a:bodyPr/>
                    <a:lstStyle/>
                    <a:p>
                      <a:pPr algn="ctr" fontAlgn="b"/>
                      <a:r>
                        <a:rPr lang="en-US" sz="800" u="none" strike="noStrike">
                          <a:effectLst/>
                        </a:rPr>
                        <a:t>7/23/2019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High</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135%</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sharp increase in orders can be linked to higher discounts and a stable number of operating restaurants. The comparison shows a significant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3585996314"/>
                  </a:ext>
                </a:extLst>
              </a:tr>
              <a:tr h="222456">
                <a:tc>
                  <a:txBody>
                    <a:bodyPr/>
                    <a:lstStyle/>
                    <a:p>
                      <a:pPr algn="ctr" fontAlgn="b"/>
                      <a:r>
                        <a:rPr lang="en-US" sz="800" u="none" strike="noStrike">
                          <a:effectLst/>
                        </a:rPr>
                        <a:t>8/11/2019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-54%</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decline in orders could be attributed to lower discounts and higher packaging and delivery charges. The comparison shows a substantial drop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3884270306"/>
                  </a:ext>
                </a:extLst>
              </a:tr>
              <a:tr h="240632">
                <a:tc>
                  <a:txBody>
                    <a:bodyPr/>
                    <a:lstStyle/>
                    <a:p>
                      <a:pPr algn="ctr" fontAlgn="b"/>
                      <a:r>
                        <a:rPr lang="en-US" sz="800" u="none" strike="noStrike">
                          <a:effectLst/>
                        </a:rPr>
                        <a:t>8/18/2019</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High</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107%</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Significant increase in traffic</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significant increase in orders aligns with a noticeable rise in traffic from all channels, likely due to promotional activities. The comparison shows a substantial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499241081"/>
                  </a:ext>
                </a:extLst>
              </a:tr>
              <a:tr h="222456">
                <a:tc>
                  <a:txBody>
                    <a:bodyPr/>
                    <a:lstStyle/>
                    <a:p>
                      <a:pPr algn="ctr" fontAlgn="b"/>
                      <a:r>
                        <a:rPr lang="en-US" sz="800" u="none" strike="noStrike" dirty="0">
                          <a:effectLst/>
                        </a:rPr>
                        <a:t>9/14/2019</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a:effectLst/>
                        </a:rPr>
                        <a:t>Low</a:t>
                      </a:r>
                      <a:endParaRPr lang="en-US" sz="800" b="0" i="0" u="none" strike="noStrike">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-54%</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No significant change</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sharp decline in orders may be related to lower discounts and a decrease in the success rate of payments. The comparison shows a significant drop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4006838417"/>
                  </a:ext>
                </a:extLst>
              </a:tr>
              <a:tr h="276003">
                <a:tc>
                  <a:txBody>
                    <a:bodyPr/>
                    <a:lstStyle/>
                    <a:p>
                      <a:pPr algn="ctr" fontAlgn="b"/>
                      <a:r>
                        <a:rPr lang="en-US" sz="800" u="none" strike="noStrike" dirty="0">
                          <a:effectLst/>
                        </a:rPr>
                        <a:t>9/21/2019</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High</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112%</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ctr" fontAlgn="b"/>
                      <a:r>
                        <a:rPr lang="en-US" sz="800" u="none" strike="noStrike" dirty="0">
                          <a:effectLst/>
                        </a:rPr>
                        <a:t>Significant increase in traffic</a:t>
                      </a:r>
                      <a:endParaRPr lang="en-US" sz="800" b="0" i="0" u="none" strike="noStrike" dirty="0">
                        <a:solidFill>
                          <a:srgbClr val="000000"/>
                        </a:solidFill>
                        <a:effectLst/>
                        <a:latin typeface="Calibri" panose="020F0502020204030204" pitchFamily="34" charset="0"/>
                      </a:endParaRPr>
                    </a:p>
                  </a:txBody>
                  <a:tcPr marL="1700" marR="1700" marT="1700" marB="0" anchor="b"/>
                </a:tc>
                <a:tc>
                  <a:txBody>
                    <a:bodyPr/>
                    <a:lstStyle/>
                    <a:p>
                      <a:pPr algn="l" fontAlgn="b"/>
                      <a:r>
                        <a:rPr lang="en-US" sz="700" u="none" strike="noStrike" dirty="0">
                          <a:effectLst/>
                        </a:rPr>
                        <a:t>The massive increase in orders aligns with a noticeable rise in traffic from all channels, likely due to a major promotional campaign or event. The comparison shows a substantial rise from the previous week.</a:t>
                      </a:r>
                      <a:endParaRPr lang="en-US" sz="700" b="0" i="0" u="none" strike="noStrike" dirty="0">
                        <a:solidFill>
                          <a:srgbClr val="000000"/>
                        </a:solidFill>
                        <a:effectLst/>
                        <a:latin typeface="Calibri" panose="020F0502020204030204" pitchFamily="34" charset="0"/>
                      </a:endParaRPr>
                    </a:p>
                  </a:txBody>
                  <a:tcPr marL="1700" marR="1700" marT="1700" marB="0" anchor="b"/>
                </a:tc>
                <a:extLst>
                  <a:ext uri="{0D108BD9-81ED-4DB2-BD59-A6C34878D82A}">
                    <a16:rowId xmlns:a16="http://schemas.microsoft.com/office/drawing/2014/main" val="1682057873"/>
                  </a:ext>
                </a:extLst>
              </a:tr>
            </a:tbl>
          </a:graphicData>
        </a:graphic>
      </p:graphicFrame>
      <p:sp>
        <p:nvSpPr>
          <p:cNvPr id="5" name="Rectangle 4">
            <a:extLst>
              <a:ext uri="{FF2B5EF4-FFF2-40B4-BE49-F238E27FC236}">
                <a16:creationId xmlns:a16="http://schemas.microsoft.com/office/drawing/2014/main" id="{4E202850-6AC4-8588-5A56-7F2B8B0728F6}"/>
              </a:ext>
            </a:extLst>
          </p:cNvPr>
          <p:cNvSpPr/>
          <p:nvPr/>
        </p:nvSpPr>
        <p:spPr>
          <a:xfrm>
            <a:off x="625151" y="190123"/>
            <a:ext cx="11010121" cy="443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High and Low Orders</a:t>
            </a:r>
          </a:p>
        </p:txBody>
      </p:sp>
    </p:spTree>
    <p:extLst>
      <p:ext uri="{BB962C8B-B14F-4D97-AF65-F5344CB8AC3E}">
        <p14:creationId xmlns:p14="http://schemas.microsoft.com/office/powerpoint/2010/main" val="257144347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C764-9599-72D5-D55A-17C1B744A168}"/>
              </a:ext>
            </a:extLst>
          </p:cNvPr>
          <p:cNvSpPr>
            <a:spLocks noGrp="1"/>
          </p:cNvSpPr>
          <p:nvPr>
            <p:ph type="title"/>
          </p:nvPr>
        </p:nvSpPr>
        <p:spPr/>
        <p:txBody>
          <a:bodyPr/>
          <a:lstStyle/>
          <a:p>
            <a:r>
              <a:rPr lang="en-US" dirty="0"/>
              <a:t>Traffic Analysis</a:t>
            </a:r>
          </a:p>
        </p:txBody>
      </p:sp>
      <p:sp>
        <p:nvSpPr>
          <p:cNvPr id="4" name="Text Placeholder 3">
            <a:extLst>
              <a:ext uri="{FF2B5EF4-FFF2-40B4-BE49-F238E27FC236}">
                <a16:creationId xmlns:a16="http://schemas.microsoft.com/office/drawing/2014/main" id="{DD186798-4AE6-6836-050F-2AF15D43C59D}"/>
              </a:ext>
            </a:extLst>
          </p:cNvPr>
          <p:cNvSpPr>
            <a:spLocks noGrp="1"/>
          </p:cNvSpPr>
          <p:nvPr>
            <p:ph type="body" sz="half" idx="2"/>
          </p:nvPr>
        </p:nvSpPr>
        <p:spPr>
          <a:xfrm>
            <a:off x="226337" y="2100404"/>
            <a:ext cx="4244063" cy="4463358"/>
          </a:xfrm>
        </p:spPr>
        <p:txBody>
          <a:bodyPr>
            <a:normAutofit/>
          </a:bodyPr>
          <a:lstStyle/>
          <a:p>
            <a:pPr marL="285750" indent="-285750">
              <a:buFont typeface="Wingdings" panose="05000000000000000000" pitchFamily="2" charset="2"/>
              <a:buChar char="q"/>
            </a:pPr>
            <a:r>
              <a:rPr lang="en-US" sz="1200" b="0" i="0" dirty="0">
                <a:solidFill>
                  <a:schemeClr val="bg1"/>
                </a:solidFill>
                <a:effectLst/>
                <a:latin typeface="Cambria" panose="02040503050406030204" pitchFamily="18" charset="0"/>
                <a:ea typeface="Cambria" panose="02040503050406030204" pitchFamily="18" charset="0"/>
              </a:rPr>
              <a:t>The analysis of Swiggy's traffic data reveals that Facebook is the most significant source of traffic, contributing a total of 3,715,375,627 sessions. This indicates a strong user engagement and effective social media presence on Facebook.</a:t>
            </a:r>
          </a:p>
          <a:p>
            <a:pPr marL="285750" indent="-285750">
              <a:buFont typeface="Wingdings" panose="05000000000000000000" pitchFamily="2" charset="2"/>
              <a:buChar char="q"/>
            </a:pPr>
            <a:r>
              <a:rPr lang="en-US" sz="1200" b="0" i="0" dirty="0">
                <a:solidFill>
                  <a:schemeClr val="bg1"/>
                </a:solidFill>
                <a:effectLst/>
                <a:latin typeface="Cambria" panose="02040503050406030204" pitchFamily="18" charset="0"/>
                <a:ea typeface="Cambria" panose="02040503050406030204" pitchFamily="18" charset="0"/>
              </a:rPr>
              <a:t>Following Facebook, YouTube generates substantial traffic with 2,780,999,222 sessions, showcasing the impact of video content and advertisements.</a:t>
            </a:r>
          </a:p>
          <a:p>
            <a:pPr marL="285750" indent="-285750">
              <a:buFont typeface="Wingdings" panose="05000000000000000000" pitchFamily="2" charset="2"/>
              <a:buChar char="q"/>
            </a:pPr>
            <a:r>
              <a:rPr lang="en-US" sz="1200" b="0" i="0" dirty="0">
                <a:solidFill>
                  <a:schemeClr val="bg1"/>
                </a:solidFill>
                <a:effectLst/>
                <a:latin typeface="Cambria" panose="02040503050406030204" pitchFamily="18" charset="0"/>
                <a:ea typeface="Cambria" panose="02040503050406030204" pitchFamily="18" charset="0"/>
              </a:rPr>
              <a:t>The "Others" category also plays a crucial role, bringing in 2,681,678,540 sessions, likely comprising various smaller channels and referral sources</a:t>
            </a:r>
          </a:p>
          <a:p>
            <a:pPr marL="285750" indent="-285750">
              <a:buFont typeface="Wingdings" panose="05000000000000000000" pitchFamily="2" charset="2"/>
              <a:buChar char="q"/>
            </a:pPr>
            <a:r>
              <a:rPr lang="en-US" sz="1200" b="0" i="0" dirty="0">
                <a:solidFill>
                  <a:schemeClr val="bg1"/>
                </a:solidFill>
                <a:effectLst/>
                <a:latin typeface="Cambria" panose="02040503050406030204" pitchFamily="18" charset="0"/>
                <a:ea typeface="Cambria" panose="02040503050406030204" pitchFamily="18" charset="0"/>
              </a:rPr>
              <a:t>Twitter, while contributing less than the other major channels, still provides a significant 1,152,000,384 sessions.</a:t>
            </a:r>
          </a:p>
          <a:p>
            <a:pPr marL="285750" indent="-285750">
              <a:buFont typeface="Wingdings" panose="05000000000000000000" pitchFamily="2" charset="2"/>
              <a:buChar char="q"/>
            </a:pPr>
            <a:r>
              <a:rPr lang="en-US" sz="1200" b="0" i="0" dirty="0">
                <a:solidFill>
                  <a:schemeClr val="bg1"/>
                </a:solidFill>
                <a:effectLst/>
                <a:latin typeface="Cambria" panose="02040503050406030204" pitchFamily="18" charset="0"/>
                <a:ea typeface="Cambria" panose="02040503050406030204" pitchFamily="18" charset="0"/>
              </a:rPr>
              <a:t>This channel-wise traffic breakdown highlights the importance of maintaining a diversified presence across multiple platforms to maximize user reach and engagement.</a:t>
            </a:r>
            <a:endParaRPr lang="en-US" sz="1200" dirty="0">
              <a:solidFill>
                <a:schemeClr val="bg1"/>
              </a:solidFill>
              <a:latin typeface="Cambria" panose="02040503050406030204" pitchFamily="18" charset="0"/>
              <a:ea typeface="Cambria" panose="02040503050406030204" pitchFamily="18" charset="0"/>
            </a:endParaRPr>
          </a:p>
        </p:txBody>
      </p:sp>
      <p:graphicFrame>
        <p:nvGraphicFramePr>
          <p:cNvPr id="6" name="Content Placeholder 5">
            <a:extLst>
              <a:ext uri="{FF2B5EF4-FFF2-40B4-BE49-F238E27FC236}">
                <a16:creationId xmlns:a16="http://schemas.microsoft.com/office/drawing/2014/main" id="{5D19FC01-56CE-E6BE-97A6-7B29822E1135}"/>
              </a:ext>
            </a:extLst>
          </p:cNvPr>
          <p:cNvGraphicFramePr>
            <a:graphicFrameLocks noGrp="1"/>
          </p:cNvGraphicFramePr>
          <p:nvPr>
            <p:ph idx="1"/>
            <p:extLst>
              <p:ext uri="{D42A27DB-BD31-4B8C-83A1-F6EECF244321}">
                <p14:modId xmlns:p14="http://schemas.microsoft.com/office/powerpoint/2010/main" val="750498192"/>
              </p:ext>
            </p:extLst>
          </p:nvPr>
        </p:nvGraphicFramePr>
        <p:xfrm>
          <a:off x="4686300" y="2218098"/>
          <a:ext cx="5743292" cy="4345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267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3A0A-1082-0AC4-C952-8972DCB8A47B}"/>
              </a:ext>
            </a:extLst>
          </p:cNvPr>
          <p:cNvSpPr>
            <a:spLocks noGrp="1"/>
          </p:cNvSpPr>
          <p:nvPr>
            <p:ph type="title"/>
          </p:nvPr>
        </p:nvSpPr>
        <p:spPr/>
        <p:txBody>
          <a:bodyPr/>
          <a:lstStyle/>
          <a:p>
            <a:r>
              <a:rPr lang="en-US" sz="3600" dirty="0">
                <a:solidFill>
                  <a:srgbClr val="FFFFFF"/>
                </a:solidFill>
              </a:rPr>
              <a:t>Conversion Rate Analysis</a:t>
            </a:r>
            <a:endParaRPr lang="en-US" dirty="0"/>
          </a:p>
        </p:txBody>
      </p:sp>
      <p:graphicFrame>
        <p:nvGraphicFramePr>
          <p:cNvPr id="5" name="Content Placeholder 4">
            <a:extLst>
              <a:ext uri="{FF2B5EF4-FFF2-40B4-BE49-F238E27FC236}">
                <a16:creationId xmlns:a16="http://schemas.microsoft.com/office/drawing/2014/main" id="{83083AB2-14DD-0AED-4B85-73763960831A}"/>
              </a:ext>
            </a:extLst>
          </p:cNvPr>
          <p:cNvGraphicFramePr>
            <a:graphicFrameLocks noGrp="1"/>
          </p:cNvGraphicFramePr>
          <p:nvPr>
            <p:ph idx="1"/>
            <p:extLst>
              <p:ext uri="{D42A27DB-BD31-4B8C-83A1-F6EECF244321}">
                <p14:modId xmlns:p14="http://schemas.microsoft.com/office/powerpoint/2010/main" val="2209136109"/>
              </p:ext>
            </p:extLst>
          </p:nvPr>
        </p:nvGraphicFramePr>
        <p:xfrm>
          <a:off x="525101" y="2336800"/>
          <a:ext cx="9913545" cy="37679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993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2E2736-F31F-ACCB-63F9-B4B409880678}"/>
              </a:ext>
            </a:extLst>
          </p:cNvPr>
          <p:cNvSpPr/>
          <p:nvPr/>
        </p:nvSpPr>
        <p:spPr>
          <a:xfrm>
            <a:off x="304800" y="506994"/>
            <a:ext cx="5649363" cy="2625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 name="Rectangle 7">
            <a:extLst>
              <a:ext uri="{FF2B5EF4-FFF2-40B4-BE49-F238E27FC236}">
                <a16:creationId xmlns:a16="http://schemas.microsoft.com/office/drawing/2014/main" id="{4BACFFCD-58A7-83BE-88D2-A439826CD8D1}"/>
              </a:ext>
            </a:extLst>
          </p:cNvPr>
          <p:cNvSpPr/>
          <p:nvPr/>
        </p:nvSpPr>
        <p:spPr>
          <a:xfrm>
            <a:off x="6237838" y="3631950"/>
            <a:ext cx="5649363" cy="29016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Rectangle 8">
            <a:extLst>
              <a:ext uri="{FF2B5EF4-FFF2-40B4-BE49-F238E27FC236}">
                <a16:creationId xmlns:a16="http://schemas.microsoft.com/office/drawing/2014/main" id="{B6EBD49B-EB31-A2B6-70F8-58883F4D1902}"/>
              </a:ext>
            </a:extLst>
          </p:cNvPr>
          <p:cNvSpPr/>
          <p:nvPr/>
        </p:nvSpPr>
        <p:spPr>
          <a:xfrm>
            <a:off x="304800" y="3631951"/>
            <a:ext cx="5649363" cy="29016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Rectangle 9">
            <a:extLst>
              <a:ext uri="{FF2B5EF4-FFF2-40B4-BE49-F238E27FC236}">
                <a16:creationId xmlns:a16="http://schemas.microsoft.com/office/drawing/2014/main" id="{ACF7C7DD-012D-3955-7A0B-2A2C54754680}"/>
              </a:ext>
            </a:extLst>
          </p:cNvPr>
          <p:cNvSpPr/>
          <p:nvPr/>
        </p:nvSpPr>
        <p:spPr>
          <a:xfrm>
            <a:off x="6237838" y="488887"/>
            <a:ext cx="5649363" cy="2625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TextBox 11">
            <a:extLst>
              <a:ext uri="{FF2B5EF4-FFF2-40B4-BE49-F238E27FC236}">
                <a16:creationId xmlns:a16="http://schemas.microsoft.com/office/drawing/2014/main" id="{516C8A98-4D49-C8E2-00CC-036116302BE4}"/>
              </a:ext>
            </a:extLst>
          </p:cNvPr>
          <p:cNvSpPr txBox="1"/>
          <p:nvPr/>
        </p:nvSpPr>
        <p:spPr>
          <a:xfrm>
            <a:off x="304799" y="137662"/>
            <a:ext cx="4846623" cy="369332"/>
          </a:xfrm>
          <a:prstGeom prst="rect">
            <a:avLst/>
          </a:prstGeom>
          <a:noFill/>
        </p:spPr>
        <p:txBody>
          <a:bodyPr wrap="square">
            <a:spAutoFit/>
          </a:bodyPr>
          <a:lstStyle/>
          <a:p>
            <a:r>
              <a:rPr lang="en-US" b="1" i="0" dirty="0">
                <a:solidFill>
                  <a:srgbClr val="ECECEC"/>
                </a:solidFill>
                <a:effectLst/>
                <a:latin typeface="Trade Gothic Next Heavy" panose="020F0502020204030204" pitchFamily="34" charset="0"/>
              </a:rPr>
              <a:t>    L2M (Listing to Menu) Conversion Analysis</a:t>
            </a:r>
            <a:endParaRPr lang="en-US" dirty="0">
              <a:latin typeface="Trade Gothic Next Heavy" panose="020F0502020204030204" pitchFamily="34" charset="0"/>
            </a:endParaRPr>
          </a:p>
        </p:txBody>
      </p:sp>
      <p:sp>
        <p:nvSpPr>
          <p:cNvPr id="17" name="TextBox 16">
            <a:extLst>
              <a:ext uri="{FF2B5EF4-FFF2-40B4-BE49-F238E27FC236}">
                <a16:creationId xmlns:a16="http://schemas.microsoft.com/office/drawing/2014/main" id="{B22073F7-0115-48AE-D239-831D93D60AC0}"/>
              </a:ext>
            </a:extLst>
          </p:cNvPr>
          <p:cNvSpPr txBox="1"/>
          <p:nvPr/>
        </p:nvSpPr>
        <p:spPr>
          <a:xfrm>
            <a:off x="304799" y="670286"/>
            <a:ext cx="5477346" cy="2462213"/>
          </a:xfrm>
          <a:prstGeom prst="rect">
            <a:avLst/>
          </a:prstGeom>
          <a:noFill/>
        </p:spPr>
        <p:txBody>
          <a:bodyPr wrap="square">
            <a:spAutoFit/>
          </a:bodyPr>
          <a:lstStyle/>
          <a:p>
            <a:pPr marL="171450" indent="-171450">
              <a:buFont typeface="Wingdings" panose="05000000000000000000" pitchFamily="2" charset="2"/>
              <a:buChar char="§"/>
            </a:pPr>
            <a:r>
              <a:rPr lang="en-US" sz="1200" b="1" i="0" dirty="0">
                <a:solidFill>
                  <a:schemeClr val="bg1"/>
                </a:solidFill>
                <a:effectLst/>
                <a:latin typeface="ui-sans-serif"/>
              </a:rPr>
              <a:t>The L2M </a:t>
            </a:r>
            <a:r>
              <a:rPr lang="en-US" sz="1200" b="0" i="0" dirty="0">
                <a:solidFill>
                  <a:srgbClr val="ECECEC"/>
                </a:solidFill>
                <a:effectLst/>
                <a:latin typeface="ui-sans-serif"/>
              </a:rPr>
              <a:t>conversion rate, which measures the transition from listing sessions to menu sessions, averages around 24.5% to 26.25%. This indicates that roughly one in four users who browse listings proceed to view specific restaurant menus.</a:t>
            </a:r>
          </a:p>
          <a:p>
            <a:pPr marL="171450" indent="-171450">
              <a:buFont typeface="Wingdings" panose="05000000000000000000" pitchFamily="2" charset="2"/>
              <a:buChar char="§"/>
            </a:pPr>
            <a:r>
              <a:rPr lang="en-US" sz="1200" b="0" i="0" dirty="0">
                <a:solidFill>
                  <a:srgbClr val="ECECEC"/>
                </a:solidFill>
                <a:effectLst/>
                <a:latin typeface="ui-sans-serif"/>
              </a:rPr>
              <a:t> The higher conversion rates on weekends suggest increased user intent, likely driven by leisure time and meal planning activities.</a:t>
            </a:r>
          </a:p>
          <a:p>
            <a:pPr marL="171450" indent="-171450">
              <a:buFont typeface="Wingdings" panose="05000000000000000000" pitchFamily="2" charset="2"/>
              <a:buChar char="§"/>
            </a:pPr>
            <a:r>
              <a:rPr lang="en-US" sz="1200" b="0" i="0" dirty="0">
                <a:solidFill>
                  <a:srgbClr val="ECECEC"/>
                </a:solidFill>
                <a:effectLst/>
                <a:latin typeface="ui-sans-serif"/>
              </a:rPr>
              <a:t>Additionally, traffic from organic search and social media campaigns, which often highlight specific promotions or popular restaurants, positively impacts the L2M conversion.</a:t>
            </a:r>
          </a:p>
          <a:p>
            <a:pPr marL="171450" indent="-171450">
              <a:buFont typeface="Wingdings" panose="05000000000000000000" pitchFamily="2" charset="2"/>
              <a:buChar char="§"/>
            </a:pPr>
            <a:r>
              <a:rPr lang="en-US" sz="1200" b="1" i="0" dirty="0">
                <a:solidFill>
                  <a:schemeClr val="bg1"/>
                </a:solidFill>
                <a:effectLst/>
                <a:latin typeface="ui-sans-serif"/>
              </a:rPr>
              <a:t>Recommendation</a:t>
            </a:r>
            <a:r>
              <a:rPr lang="en-US" sz="1200" b="1" i="0" dirty="0">
                <a:solidFill>
                  <a:srgbClr val="ECECEC"/>
                </a:solidFill>
                <a:effectLst/>
                <a:latin typeface="ui-sans-serif"/>
              </a:rPr>
              <a:t>:</a:t>
            </a:r>
            <a:r>
              <a:rPr lang="en-US" sz="1200" b="0" i="0" dirty="0">
                <a:solidFill>
                  <a:srgbClr val="ECECEC"/>
                </a:solidFill>
                <a:effectLst/>
                <a:latin typeface="ui-sans-serif"/>
              </a:rPr>
              <a:t> Enhance the attractiveness of listings by featuring high-quality images and descriptions</a:t>
            </a:r>
            <a:r>
              <a:rPr lang="en-US" sz="1200" dirty="0">
                <a:solidFill>
                  <a:srgbClr val="ECECEC"/>
                </a:solidFill>
                <a:latin typeface="ui-sans-serif"/>
              </a:rPr>
              <a:t> </a:t>
            </a:r>
            <a:r>
              <a:rPr lang="en-US" sz="1200" b="0" i="0" dirty="0">
                <a:solidFill>
                  <a:srgbClr val="ECECEC"/>
                </a:solidFill>
                <a:effectLst/>
                <a:latin typeface="ui-sans-serif"/>
              </a:rPr>
              <a:t>and highlight popular or promoted items prominently. Ensuring accurate and up-to-date listings can also improve user interest and conversion rates.</a:t>
            </a:r>
          </a:p>
          <a:p>
            <a:endParaRPr lang="en-US" sz="1000" dirty="0"/>
          </a:p>
        </p:txBody>
      </p:sp>
      <p:pic>
        <p:nvPicPr>
          <p:cNvPr id="19" name="Graphic 18" descr="Badge 1 with solid fill">
            <a:extLst>
              <a:ext uri="{FF2B5EF4-FFF2-40B4-BE49-F238E27FC236}">
                <a16:creationId xmlns:a16="http://schemas.microsoft.com/office/drawing/2014/main" id="{5D7E8060-270C-1AA2-A0AB-044621BCD0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511" y="116186"/>
            <a:ext cx="372701" cy="372701"/>
          </a:xfrm>
          <a:prstGeom prst="rect">
            <a:avLst/>
          </a:prstGeom>
        </p:spPr>
      </p:pic>
      <p:sp>
        <p:nvSpPr>
          <p:cNvPr id="21" name="TextBox 20">
            <a:extLst>
              <a:ext uri="{FF2B5EF4-FFF2-40B4-BE49-F238E27FC236}">
                <a16:creationId xmlns:a16="http://schemas.microsoft.com/office/drawing/2014/main" id="{2C789B4E-EFB3-DC99-43A8-67C52AC30D52}"/>
              </a:ext>
            </a:extLst>
          </p:cNvPr>
          <p:cNvSpPr txBox="1"/>
          <p:nvPr/>
        </p:nvSpPr>
        <p:spPr>
          <a:xfrm>
            <a:off x="6507180" y="139347"/>
            <a:ext cx="4375086" cy="369332"/>
          </a:xfrm>
          <a:prstGeom prst="rect">
            <a:avLst/>
          </a:prstGeom>
          <a:noFill/>
        </p:spPr>
        <p:txBody>
          <a:bodyPr wrap="square">
            <a:spAutoFit/>
          </a:bodyPr>
          <a:lstStyle/>
          <a:p>
            <a:r>
              <a:rPr lang="en-US" b="1" i="0" dirty="0">
                <a:solidFill>
                  <a:srgbClr val="ECECEC"/>
                </a:solidFill>
                <a:effectLst/>
                <a:latin typeface="Trade Gothic Next Heavy" panose="020B0903040303020004" pitchFamily="34" charset="0"/>
              </a:rPr>
              <a:t>M2C (Menu to Cart) Conversion Analysis</a:t>
            </a:r>
          </a:p>
        </p:txBody>
      </p:sp>
      <p:pic>
        <p:nvPicPr>
          <p:cNvPr id="23" name="Graphic 22" descr="Badge with solid fill">
            <a:extLst>
              <a:ext uri="{FF2B5EF4-FFF2-40B4-BE49-F238E27FC236}">
                <a16:creationId xmlns:a16="http://schemas.microsoft.com/office/drawing/2014/main" id="{57513E5D-BC39-2116-2419-712E537C8A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37838" y="116186"/>
            <a:ext cx="381754" cy="381754"/>
          </a:xfrm>
          <a:prstGeom prst="rect">
            <a:avLst/>
          </a:prstGeom>
        </p:spPr>
      </p:pic>
      <p:sp>
        <p:nvSpPr>
          <p:cNvPr id="25" name="TextBox 24">
            <a:extLst>
              <a:ext uri="{FF2B5EF4-FFF2-40B4-BE49-F238E27FC236}">
                <a16:creationId xmlns:a16="http://schemas.microsoft.com/office/drawing/2014/main" id="{281FF61A-A0AE-FE22-92D1-C820C36015DE}"/>
              </a:ext>
            </a:extLst>
          </p:cNvPr>
          <p:cNvSpPr txBox="1"/>
          <p:nvPr/>
        </p:nvSpPr>
        <p:spPr>
          <a:xfrm>
            <a:off x="6237838" y="597776"/>
            <a:ext cx="5432079" cy="2308324"/>
          </a:xfrm>
          <a:prstGeom prst="rect">
            <a:avLst/>
          </a:prstGeom>
          <a:noFill/>
        </p:spPr>
        <p:txBody>
          <a:bodyPr wrap="square">
            <a:spAutoFit/>
          </a:bodyPr>
          <a:lstStyle/>
          <a:p>
            <a:pPr marL="171450" indent="-171450">
              <a:buFont typeface="Wingdings" panose="05000000000000000000" pitchFamily="2" charset="2"/>
              <a:buChar char="§"/>
            </a:pPr>
            <a:r>
              <a:rPr lang="en-US" sz="1200" b="1" i="0" dirty="0">
                <a:solidFill>
                  <a:schemeClr val="bg1"/>
                </a:solidFill>
                <a:effectLst/>
                <a:latin typeface="ui-sans-serif"/>
              </a:rPr>
              <a:t>The M2C </a:t>
            </a:r>
            <a:r>
              <a:rPr lang="en-US" sz="1200" b="0" i="0" dirty="0">
                <a:solidFill>
                  <a:srgbClr val="ECECEC"/>
                </a:solidFill>
                <a:effectLst/>
                <a:latin typeface="ui-sans-serif"/>
              </a:rPr>
              <a:t>conversion rate, capturing the percentage of users adding items to their cart after viewing menus, ranges from 38.4% to 41.2%. This significant drop-off highlights the importance of menu presentation and the availability of enticing offers. </a:t>
            </a:r>
          </a:p>
          <a:p>
            <a:pPr marL="171450" indent="-171450">
              <a:buFont typeface="Wingdings" panose="05000000000000000000" pitchFamily="2" charset="2"/>
              <a:buChar char="§"/>
            </a:pPr>
            <a:r>
              <a:rPr lang="en-US" sz="1200" b="0" i="0" dirty="0">
                <a:solidFill>
                  <a:srgbClr val="ECECEC"/>
                </a:solidFill>
                <a:effectLst/>
                <a:latin typeface="ui-sans-serif"/>
              </a:rPr>
              <a:t>Higher engagement from Facebook traffic, where users might be influenced by visual content and peer recommendations, boosts this conversion rate. Conversely, any negative reviews or out-of-stock items can deter users from adding items to their cart.</a:t>
            </a:r>
          </a:p>
          <a:p>
            <a:pPr marL="171450" indent="-171450">
              <a:buFont typeface="Wingdings" panose="05000000000000000000" pitchFamily="2" charset="2"/>
              <a:buChar char="§"/>
            </a:pPr>
            <a:r>
              <a:rPr lang="en-US" sz="1200" b="1" i="0" dirty="0">
                <a:solidFill>
                  <a:schemeClr val="bg1"/>
                </a:solidFill>
                <a:effectLst/>
                <a:latin typeface="ui-sans-serif"/>
              </a:rPr>
              <a:t>Recommendation</a:t>
            </a:r>
            <a:r>
              <a:rPr lang="en-US" sz="1200" b="1" i="0" dirty="0">
                <a:solidFill>
                  <a:srgbClr val="ECECEC"/>
                </a:solidFill>
                <a:effectLst/>
                <a:latin typeface="ui-sans-serif"/>
              </a:rPr>
              <a:t>:</a:t>
            </a:r>
            <a:r>
              <a:rPr lang="en-US" sz="1200" b="0" i="0" dirty="0">
                <a:solidFill>
                  <a:srgbClr val="ECECEC"/>
                </a:solidFill>
                <a:effectLst/>
                <a:latin typeface="ui-sans-serif"/>
              </a:rPr>
              <a:t> Optimize menu visuals with appealing images and descriptions, offer personalized recommendations based on user behavior, and ensure stock availability. Running targeted promotions and discounts can also encourage users to add items to their cart.</a:t>
            </a:r>
            <a:endParaRPr lang="en-US" sz="1200" dirty="0"/>
          </a:p>
        </p:txBody>
      </p:sp>
      <p:pic>
        <p:nvPicPr>
          <p:cNvPr id="27" name="Graphic 26" descr="Badge 3 with solid fill">
            <a:extLst>
              <a:ext uri="{FF2B5EF4-FFF2-40B4-BE49-F238E27FC236}">
                <a16:creationId xmlns:a16="http://schemas.microsoft.com/office/drawing/2014/main" id="{A19630BB-FEE6-8D1A-8132-76A9D3345D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799" y="3150607"/>
            <a:ext cx="460548" cy="460548"/>
          </a:xfrm>
          <a:prstGeom prst="rect">
            <a:avLst/>
          </a:prstGeom>
        </p:spPr>
      </p:pic>
      <p:sp>
        <p:nvSpPr>
          <p:cNvPr id="29" name="TextBox 28">
            <a:extLst>
              <a:ext uri="{FF2B5EF4-FFF2-40B4-BE49-F238E27FC236}">
                <a16:creationId xmlns:a16="http://schemas.microsoft.com/office/drawing/2014/main" id="{05BB2BB7-AACA-B60F-3AEB-EFE1C2B29506}"/>
              </a:ext>
            </a:extLst>
          </p:cNvPr>
          <p:cNvSpPr txBox="1"/>
          <p:nvPr/>
        </p:nvSpPr>
        <p:spPr>
          <a:xfrm>
            <a:off x="739365" y="3226049"/>
            <a:ext cx="4608214" cy="369332"/>
          </a:xfrm>
          <a:prstGeom prst="rect">
            <a:avLst/>
          </a:prstGeom>
          <a:noFill/>
        </p:spPr>
        <p:txBody>
          <a:bodyPr wrap="square">
            <a:spAutoFit/>
          </a:bodyPr>
          <a:lstStyle/>
          <a:p>
            <a:r>
              <a:rPr lang="en-US" b="1" i="0" dirty="0">
                <a:solidFill>
                  <a:srgbClr val="ECECEC"/>
                </a:solidFill>
                <a:effectLst/>
                <a:latin typeface="Trade Gothic Next Heavy" panose="020B0903040303020004" pitchFamily="34" charset="0"/>
              </a:rPr>
              <a:t>C2P (Cart to Payment) Conversion Analysis</a:t>
            </a:r>
            <a:endParaRPr lang="en-US" b="1" dirty="0">
              <a:latin typeface="Trade Gothic Next Heavy" panose="020B0903040303020004" pitchFamily="34" charset="0"/>
            </a:endParaRPr>
          </a:p>
        </p:txBody>
      </p:sp>
      <p:sp>
        <p:nvSpPr>
          <p:cNvPr id="31" name="TextBox 30">
            <a:extLst>
              <a:ext uri="{FF2B5EF4-FFF2-40B4-BE49-F238E27FC236}">
                <a16:creationId xmlns:a16="http://schemas.microsoft.com/office/drawing/2014/main" id="{93673EFB-B1FE-10B4-A438-DD91D8B1754A}"/>
              </a:ext>
            </a:extLst>
          </p:cNvPr>
          <p:cNvSpPr txBox="1"/>
          <p:nvPr/>
        </p:nvSpPr>
        <p:spPr>
          <a:xfrm>
            <a:off x="304799" y="4087617"/>
            <a:ext cx="5477346" cy="1938992"/>
          </a:xfrm>
          <a:prstGeom prst="rect">
            <a:avLst/>
          </a:prstGeom>
          <a:noFill/>
        </p:spPr>
        <p:txBody>
          <a:bodyPr wrap="square">
            <a:spAutoFit/>
          </a:bodyPr>
          <a:lstStyle/>
          <a:p>
            <a:pPr marL="171450" indent="-171450">
              <a:buFont typeface="Wingdings" panose="05000000000000000000" pitchFamily="2" charset="2"/>
              <a:buChar char="§"/>
            </a:pPr>
            <a:r>
              <a:rPr lang="en-US" sz="1200" b="1" i="0" dirty="0">
                <a:solidFill>
                  <a:schemeClr val="bg1"/>
                </a:solidFill>
                <a:effectLst/>
                <a:latin typeface="ui-sans-serif"/>
              </a:rPr>
              <a:t>The C2P </a:t>
            </a:r>
            <a:r>
              <a:rPr lang="en-US" sz="1200" b="0" i="0" dirty="0">
                <a:solidFill>
                  <a:srgbClr val="ECECEC"/>
                </a:solidFill>
                <a:effectLst/>
                <a:latin typeface="ui-sans-serif"/>
              </a:rPr>
              <a:t>conversion rate, indicating users moving from cart to payment, stands high at 69.35% to 72.27%. This reflects strong purchase intent among users who have added items to their cart. </a:t>
            </a:r>
          </a:p>
          <a:p>
            <a:pPr marL="171450" indent="-171450">
              <a:buFont typeface="Wingdings" panose="05000000000000000000" pitchFamily="2" charset="2"/>
              <a:buChar char="§"/>
            </a:pPr>
            <a:r>
              <a:rPr lang="en-US" sz="1200" b="0" i="0" dirty="0">
                <a:solidFill>
                  <a:srgbClr val="ECECEC"/>
                </a:solidFill>
                <a:effectLst/>
                <a:latin typeface="ui-sans-serif"/>
              </a:rPr>
              <a:t>The influence of paid advertisements, which often include time-sensitive discounts or offers, is evident in this high conversion rate. However, spikes in packaging or delivery charges can lead to cart abandonment. </a:t>
            </a:r>
          </a:p>
          <a:p>
            <a:pPr marL="171450" indent="-171450">
              <a:buFont typeface="Wingdings" panose="05000000000000000000" pitchFamily="2" charset="2"/>
              <a:buChar char="§"/>
            </a:pPr>
            <a:r>
              <a:rPr lang="en-US" sz="1200" b="1" i="0" dirty="0">
                <a:solidFill>
                  <a:schemeClr val="bg1"/>
                </a:solidFill>
                <a:effectLst/>
                <a:latin typeface="ui-sans-serif"/>
              </a:rPr>
              <a:t>Recommendation</a:t>
            </a:r>
            <a:r>
              <a:rPr lang="en-US" sz="1200" b="1" i="0" dirty="0">
                <a:effectLst/>
                <a:latin typeface="ui-sans-serif"/>
              </a:rPr>
              <a:t>:</a:t>
            </a:r>
            <a:r>
              <a:rPr lang="en-US" sz="1200" b="0" i="0" dirty="0">
                <a:solidFill>
                  <a:schemeClr val="bg1"/>
                </a:solidFill>
                <a:effectLst/>
                <a:latin typeface="ui-sans-serif"/>
              </a:rPr>
              <a:t> </a:t>
            </a:r>
            <a:r>
              <a:rPr lang="en-US" sz="1200" b="0" i="0" dirty="0">
                <a:solidFill>
                  <a:srgbClr val="ECECEC"/>
                </a:solidFill>
                <a:effectLst/>
                <a:latin typeface="ui-sans-serif"/>
              </a:rPr>
              <a:t>Maintain transparent and reasonable additional charges, and clearly communicate these costs early in the checkout process. Offering promotions like free delivery or discounts on packaging charges during peak times can help sustain and improve the C2P conversion rate.</a:t>
            </a:r>
            <a:endParaRPr lang="en-US" sz="1200" dirty="0"/>
          </a:p>
        </p:txBody>
      </p:sp>
      <p:pic>
        <p:nvPicPr>
          <p:cNvPr id="33" name="Graphic 32" descr="Badge 4 with solid fill">
            <a:extLst>
              <a:ext uri="{FF2B5EF4-FFF2-40B4-BE49-F238E27FC236}">
                <a16:creationId xmlns:a16="http://schemas.microsoft.com/office/drawing/2014/main" id="{372F0A99-08D4-1386-9818-8AE273A78B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78580" y="3149099"/>
            <a:ext cx="457200" cy="457200"/>
          </a:xfrm>
          <a:prstGeom prst="rect">
            <a:avLst/>
          </a:prstGeom>
        </p:spPr>
      </p:pic>
      <p:sp>
        <p:nvSpPr>
          <p:cNvPr id="35" name="TextBox 34">
            <a:extLst>
              <a:ext uri="{FF2B5EF4-FFF2-40B4-BE49-F238E27FC236}">
                <a16:creationId xmlns:a16="http://schemas.microsoft.com/office/drawing/2014/main" id="{885F09AB-B574-AE7C-05AC-42F40A3B4979}"/>
              </a:ext>
            </a:extLst>
          </p:cNvPr>
          <p:cNvSpPr txBox="1"/>
          <p:nvPr/>
        </p:nvSpPr>
        <p:spPr>
          <a:xfrm>
            <a:off x="6655803" y="3196038"/>
            <a:ext cx="5014113" cy="369332"/>
          </a:xfrm>
          <a:prstGeom prst="rect">
            <a:avLst/>
          </a:prstGeom>
          <a:noFill/>
        </p:spPr>
        <p:txBody>
          <a:bodyPr wrap="square">
            <a:spAutoFit/>
          </a:bodyPr>
          <a:lstStyle/>
          <a:p>
            <a:pPr algn="l"/>
            <a:r>
              <a:rPr lang="en-US" b="1" i="0" dirty="0">
                <a:solidFill>
                  <a:srgbClr val="ECECEC"/>
                </a:solidFill>
                <a:effectLst/>
                <a:latin typeface="Trade Gothic Next Heavy" panose="020B0903040303020004" pitchFamily="34" charset="0"/>
              </a:rPr>
              <a:t>P2O (Payment to Order) Conversion Analysis</a:t>
            </a:r>
            <a:endParaRPr lang="en-US" b="1" dirty="0">
              <a:latin typeface="Trade Gothic Next Heavy" panose="020B0903040303020004" pitchFamily="34" charset="0"/>
            </a:endParaRPr>
          </a:p>
        </p:txBody>
      </p:sp>
      <p:sp>
        <p:nvSpPr>
          <p:cNvPr id="37" name="TextBox 36">
            <a:extLst>
              <a:ext uri="{FF2B5EF4-FFF2-40B4-BE49-F238E27FC236}">
                <a16:creationId xmlns:a16="http://schemas.microsoft.com/office/drawing/2014/main" id="{E5EE1ADD-CB91-FFCC-8217-E91E8E23C551}"/>
              </a:ext>
            </a:extLst>
          </p:cNvPr>
          <p:cNvSpPr txBox="1"/>
          <p:nvPr/>
        </p:nvSpPr>
        <p:spPr>
          <a:xfrm>
            <a:off x="6281592" y="3743609"/>
            <a:ext cx="5469806" cy="2308324"/>
          </a:xfrm>
          <a:prstGeom prst="rect">
            <a:avLst/>
          </a:prstGeom>
          <a:noFill/>
        </p:spPr>
        <p:txBody>
          <a:bodyPr wrap="square">
            <a:spAutoFit/>
          </a:bodyPr>
          <a:lstStyle/>
          <a:p>
            <a:pPr marL="171450" indent="-171450">
              <a:buFont typeface="Wingdings" panose="05000000000000000000" pitchFamily="2" charset="2"/>
              <a:buChar char="§"/>
            </a:pPr>
            <a:r>
              <a:rPr lang="en-US" sz="1200" b="1" i="0" dirty="0">
                <a:solidFill>
                  <a:schemeClr val="bg1"/>
                </a:solidFill>
                <a:effectLst/>
                <a:latin typeface="ui-sans-serif"/>
              </a:rPr>
              <a:t>The P2O </a:t>
            </a:r>
            <a:r>
              <a:rPr lang="en-US" sz="1200" b="0" i="0" dirty="0">
                <a:solidFill>
                  <a:srgbClr val="ECECEC"/>
                </a:solidFill>
                <a:effectLst/>
                <a:latin typeface="ui-sans-serif"/>
              </a:rPr>
              <a:t>conversion rate, representing successful payments leading to completed orders, ranges from 80.36% to 84.46%. This high rate underscores the efficiency of Swiggy's payment system but also highlights potential areas for improvement, such as payment gateway issues or last-minute cancellations.</a:t>
            </a:r>
          </a:p>
          <a:p>
            <a:pPr marL="171450" indent="-171450">
              <a:buFont typeface="Wingdings" panose="05000000000000000000" pitchFamily="2" charset="2"/>
              <a:buChar char="§"/>
            </a:pPr>
            <a:r>
              <a:rPr lang="en-US" sz="1200" b="0" i="0" dirty="0">
                <a:solidFill>
                  <a:srgbClr val="ECECEC"/>
                </a:solidFill>
                <a:effectLst/>
                <a:latin typeface="ui-sans-serif"/>
              </a:rPr>
              <a:t>Direct traffic, typically consisting of loyal and returning customers, contributes significantly to this high conversion rate. </a:t>
            </a:r>
          </a:p>
          <a:p>
            <a:pPr marL="171450" indent="-171450">
              <a:buFont typeface="Wingdings" panose="05000000000000000000" pitchFamily="2" charset="2"/>
              <a:buChar char="§"/>
            </a:pPr>
            <a:r>
              <a:rPr lang="en-US" sz="1200" b="1" i="0" dirty="0">
                <a:solidFill>
                  <a:schemeClr val="bg1"/>
                </a:solidFill>
                <a:effectLst/>
                <a:latin typeface="ui-sans-serif"/>
              </a:rPr>
              <a:t>Recommendation</a:t>
            </a:r>
            <a:r>
              <a:rPr lang="en-US" sz="1200" b="1" i="0" dirty="0">
                <a:solidFill>
                  <a:srgbClr val="ECECEC"/>
                </a:solidFill>
                <a:effectLst/>
                <a:latin typeface="ui-sans-serif"/>
              </a:rPr>
              <a:t>:</a:t>
            </a:r>
            <a:r>
              <a:rPr lang="en-US" sz="1200" b="0" i="0" dirty="0">
                <a:solidFill>
                  <a:srgbClr val="ECECEC"/>
                </a:solidFill>
                <a:effectLst/>
                <a:latin typeface="ui-sans-serif"/>
              </a:rPr>
              <a:t> Ensure a seamless and secure payment process by regularly updating and testing payment gateways to avoid technical issues. Offering multiple payment options and providing quick support for payment-related issues can help reduce drop-offs and increase the P2O conversion rate.</a:t>
            </a:r>
          </a:p>
          <a:p>
            <a:pPr marL="171450" indent="-171450">
              <a:buFont typeface="Wingdings" panose="05000000000000000000" pitchFamily="2" charset="2"/>
              <a:buChar char="§"/>
            </a:pPr>
            <a:r>
              <a:rPr lang="en-US" sz="1200" b="0" i="0" dirty="0">
                <a:solidFill>
                  <a:srgbClr val="ECECEC"/>
                </a:solidFill>
                <a:effectLst/>
                <a:latin typeface="ui-sans-serif"/>
              </a:rPr>
              <a:t>Additionally, implementing a user-friendly cancellation policy and post-purchase support can enhance overall customer satisfaction.</a:t>
            </a:r>
            <a:endParaRPr lang="en-US" sz="1200" dirty="0"/>
          </a:p>
        </p:txBody>
      </p:sp>
    </p:spTree>
    <p:extLst>
      <p:ext uri="{BB962C8B-B14F-4D97-AF65-F5344CB8AC3E}">
        <p14:creationId xmlns:p14="http://schemas.microsoft.com/office/powerpoint/2010/main" val="282585211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C84C-17D0-AC3B-14C9-85643EC85058}"/>
              </a:ext>
            </a:extLst>
          </p:cNvPr>
          <p:cNvSpPr>
            <a:spLocks noGrp="1"/>
          </p:cNvSpPr>
          <p:nvPr>
            <p:ph type="title"/>
          </p:nvPr>
        </p:nvSpPr>
        <p:spPr>
          <a:xfrm>
            <a:off x="680321" y="354876"/>
            <a:ext cx="9613861" cy="659113"/>
          </a:xfrm>
        </p:spPr>
        <p:txBody>
          <a:bodyPr/>
          <a:lstStyle/>
          <a:p>
            <a:r>
              <a:rPr lang="en-US" b="1" i="0">
                <a:solidFill>
                  <a:srgbClr val="ECECEC"/>
                </a:solidFill>
                <a:effectLst/>
                <a:latin typeface="ui-sans-serif"/>
              </a:rPr>
              <a:t>Key Insights</a:t>
            </a:r>
            <a:endParaRPr lang="en-US" dirty="0"/>
          </a:p>
        </p:txBody>
      </p:sp>
      <p:sp>
        <p:nvSpPr>
          <p:cNvPr id="3" name="Text Placeholder 2">
            <a:extLst>
              <a:ext uri="{FF2B5EF4-FFF2-40B4-BE49-F238E27FC236}">
                <a16:creationId xmlns:a16="http://schemas.microsoft.com/office/drawing/2014/main" id="{7E5B3A46-192A-B8E3-C765-7B5482982368}"/>
              </a:ext>
            </a:extLst>
          </p:cNvPr>
          <p:cNvSpPr>
            <a:spLocks noGrp="1"/>
          </p:cNvSpPr>
          <p:nvPr>
            <p:ph type="body" idx="1"/>
          </p:nvPr>
        </p:nvSpPr>
        <p:spPr>
          <a:xfrm>
            <a:off x="680321" y="1176950"/>
            <a:ext cx="9613861" cy="4906979"/>
          </a:xfrm>
        </p:spPr>
        <p:txBody>
          <a:bodyPr>
            <a:normAutofit fontScale="62500" lnSpcReduction="20000"/>
          </a:bodyPr>
          <a:lstStyle/>
          <a:p>
            <a:pPr algn="l">
              <a:buFont typeface="+mj-lt"/>
              <a:buAutoNum type="arabicPeriod"/>
            </a:pPr>
            <a:r>
              <a:rPr lang="en-US" b="1" i="0">
                <a:solidFill>
                  <a:srgbClr val="ECECEC"/>
                </a:solidFill>
                <a:effectLst/>
                <a:latin typeface="ui-sans-serif"/>
              </a:rPr>
              <a:t>Promotional Activities and Campaigns</a:t>
            </a:r>
            <a:r>
              <a:rPr lang="en-US" b="0" i="0">
                <a:solidFill>
                  <a:srgbClr val="ECECEC"/>
                </a:solidFill>
                <a:effectLst/>
                <a:latin typeface="ui-sans-serif"/>
              </a:rPr>
              <a:t>:</a:t>
            </a:r>
          </a:p>
          <a:p>
            <a:pPr marL="742950" lvl="1" indent="-285750" algn="l">
              <a:buFont typeface="+mj-lt"/>
              <a:buAutoNum type="arabicPeriod"/>
            </a:pPr>
            <a:r>
              <a:rPr lang="en-US" b="0" i="0">
                <a:solidFill>
                  <a:srgbClr val="ECECEC"/>
                </a:solidFill>
                <a:effectLst/>
                <a:latin typeface="ui-sans-serif"/>
              </a:rPr>
              <a:t>Significant increases in orders are often linked to promotional campaigns and marketing activities. These campaigns effectively drive traffic from various channels, leading to higher order volumes.</a:t>
            </a:r>
          </a:p>
          <a:p>
            <a:pPr marL="742950" lvl="1" indent="-285750" algn="l">
              <a:buFont typeface="+mj-lt"/>
              <a:buAutoNum type="arabicPeriod"/>
            </a:pPr>
            <a:r>
              <a:rPr lang="en-US" b="0" i="0">
                <a:solidFill>
                  <a:srgbClr val="ECECEC"/>
                </a:solidFill>
                <a:effectLst/>
                <a:latin typeface="ui-sans-serif"/>
              </a:rPr>
              <a:t>Example: January 17, 2019, saw a 105.95% increase in orders due to a promotional campaign driving more users to the platform.</a:t>
            </a:r>
          </a:p>
          <a:p>
            <a:pPr algn="l">
              <a:buFont typeface="+mj-lt"/>
              <a:buAutoNum type="arabicPeriod"/>
            </a:pPr>
            <a:r>
              <a:rPr lang="en-US" b="1" i="0">
                <a:solidFill>
                  <a:srgbClr val="ECECEC"/>
                </a:solidFill>
                <a:effectLst/>
                <a:latin typeface="ui-sans-serif"/>
              </a:rPr>
              <a:t>Discount Strategies</a:t>
            </a:r>
            <a:r>
              <a:rPr lang="en-US" b="0" i="0">
                <a:solidFill>
                  <a:srgbClr val="ECECEC"/>
                </a:solidFill>
                <a:effectLst/>
                <a:latin typeface="ui-sans-serif"/>
              </a:rPr>
              <a:t>:</a:t>
            </a:r>
          </a:p>
          <a:p>
            <a:pPr marL="742950" lvl="1" indent="-285750" algn="l">
              <a:buFont typeface="+mj-lt"/>
              <a:buAutoNum type="arabicPeriod"/>
            </a:pPr>
            <a:r>
              <a:rPr lang="en-US" b="0" i="0">
                <a:solidFill>
                  <a:srgbClr val="ECECEC"/>
                </a:solidFill>
                <a:effectLst/>
                <a:latin typeface="ui-sans-serif"/>
              </a:rPr>
              <a:t>Higher average discounts correlate with increased orders. Offering attractive discounts can boost customer engagement and order volumes.</a:t>
            </a:r>
          </a:p>
          <a:p>
            <a:pPr marL="742950" lvl="1" indent="-285750" algn="l">
              <a:buFont typeface="+mj-lt"/>
              <a:buAutoNum type="arabicPeriod"/>
            </a:pPr>
            <a:r>
              <a:rPr lang="en-US" b="0" i="0">
                <a:solidFill>
                  <a:srgbClr val="ECECEC"/>
                </a:solidFill>
                <a:effectLst/>
                <a:latin typeface="ui-sans-serif"/>
              </a:rPr>
              <a:t>Example: April 11, 2019, saw a 92.39% increase in orders, partly due to higher discounts and an improved success rate of payments.</a:t>
            </a:r>
          </a:p>
          <a:p>
            <a:pPr algn="l">
              <a:buFont typeface="+mj-lt"/>
              <a:buAutoNum type="arabicPeriod"/>
            </a:pPr>
            <a:r>
              <a:rPr lang="en-US" b="1" i="0">
                <a:solidFill>
                  <a:srgbClr val="ECECEC"/>
                </a:solidFill>
                <a:effectLst/>
                <a:latin typeface="ui-sans-serif"/>
              </a:rPr>
              <a:t>Operational Factors</a:t>
            </a:r>
            <a:r>
              <a:rPr lang="en-US" b="0" i="0">
                <a:solidFill>
                  <a:srgbClr val="ECECEC"/>
                </a:solidFill>
                <a:effectLst/>
                <a:latin typeface="ui-sans-serif"/>
              </a:rPr>
              <a:t>:</a:t>
            </a:r>
          </a:p>
          <a:p>
            <a:pPr marL="742950" lvl="1" indent="-285750" algn="l">
              <a:buFont typeface="+mj-lt"/>
              <a:buAutoNum type="arabicPeriod"/>
            </a:pPr>
            <a:r>
              <a:rPr lang="en-US" b="0" i="0">
                <a:solidFill>
                  <a:srgbClr val="ECECEC"/>
                </a:solidFill>
                <a:effectLst/>
                <a:latin typeface="ui-sans-serif"/>
              </a:rPr>
              <a:t>The number of operating restaurants plays a crucial role in maintaining or increasing order volumes. A reduction in the number of operating restaurants often leads to a decline in orders.</a:t>
            </a:r>
          </a:p>
          <a:p>
            <a:pPr marL="742950" lvl="1" indent="-285750" algn="l">
              <a:buFont typeface="+mj-lt"/>
              <a:buAutoNum type="arabicPeriod"/>
            </a:pPr>
            <a:r>
              <a:rPr lang="en-US" b="0" i="0">
                <a:solidFill>
                  <a:srgbClr val="ECECEC"/>
                </a:solidFill>
                <a:effectLst/>
                <a:latin typeface="ui-sans-serif"/>
              </a:rPr>
              <a:t>Example: February 19, 2019, experienced a 55.84% decrease in orders due to a reduction in the number of operating restaurants and lower average discounts.</a:t>
            </a:r>
          </a:p>
          <a:p>
            <a:pPr algn="l">
              <a:buFont typeface="+mj-lt"/>
              <a:buAutoNum type="arabicPeriod"/>
            </a:pPr>
            <a:r>
              <a:rPr lang="en-US" b="1" i="0">
                <a:solidFill>
                  <a:srgbClr val="ECECEC"/>
                </a:solidFill>
                <a:effectLst/>
                <a:latin typeface="ui-sans-serif"/>
              </a:rPr>
              <a:t>Technical and Service Quality</a:t>
            </a:r>
            <a:r>
              <a:rPr lang="en-US" b="0" i="0">
                <a:solidFill>
                  <a:srgbClr val="ECECEC"/>
                </a:solidFill>
                <a:effectLst/>
                <a:latin typeface="ui-sans-serif"/>
              </a:rPr>
              <a:t>:</a:t>
            </a:r>
          </a:p>
          <a:p>
            <a:pPr marL="742950" lvl="1" indent="-285750" algn="l">
              <a:buFont typeface="+mj-lt"/>
              <a:buAutoNum type="arabicPeriod"/>
            </a:pPr>
            <a:r>
              <a:rPr lang="en-US" b="0" i="0">
                <a:solidFill>
                  <a:srgbClr val="ECECEC"/>
                </a:solidFill>
                <a:effectLst/>
                <a:latin typeface="ui-sans-serif"/>
              </a:rPr>
              <a:t>A higher success rate of payments is essential for maintaining order volumes. Technical issues or lower success rates can negatively impact orders.</a:t>
            </a:r>
          </a:p>
          <a:p>
            <a:pPr marL="742950" lvl="1" indent="-285750" algn="l">
              <a:buFont typeface="+mj-lt"/>
              <a:buAutoNum type="arabicPeriod"/>
            </a:pPr>
            <a:r>
              <a:rPr lang="en-US" b="0" i="0">
                <a:solidFill>
                  <a:srgbClr val="ECECEC"/>
                </a:solidFill>
                <a:effectLst/>
                <a:latin typeface="ui-sans-serif"/>
              </a:rPr>
              <a:t>Example: January 10, 2019, saw a 45.23% decrease in orders due to a decrease in the success rate of payments.</a:t>
            </a:r>
          </a:p>
          <a:p>
            <a:pPr algn="l">
              <a:buFont typeface="+mj-lt"/>
              <a:buAutoNum type="arabicPeriod"/>
            </a:pPr>
            <a:r>
              <a:rPr lang="en-US" b="1" i="0">
                <a:solidFill>
                  <a:srgbClr val="ECECEC"/>
                </a:solidFill>
                <a:effectLst/>
                <a:latin typeface="ui-sans-serif"/>
              </a:rPr>
              <a:t>Customer Experience</a:t>
            </a:r>
            <a:r>
              <a:rPr lang="en-US" b="0" i="0">
                <a:solidFill>
                  <a:srgbClr val="ECECEC"/>
                </a:solidFill>
                <a:effectLst/>
                <a:latin typeface="ui-sans-serif"/>
              </a:rPr>
              <a:t>:</a:t>
            </a:r>
          </a:p>
          <a:p>
            <a:pPr marL="742950" lvl="1" indent="-285750" algn="l">
              <a:buFont typeface="+mj-lt"/>
              <a:buAutoNum type="arabicPeriod"/>
            </a:pPr>
            <a:r>
              <a:rPr lang="en-US" b="0" i="0">
                <a:solidFill>
                  <a:srgbClr val="ECECEC"/>
                </a:solidFill>
                <a:effectLst/>
                <a:latin typeface="ui-sans-serif"/>
              </a:rPr>
              <a:t>Out-of-stock items and higher packaging or delivery charges can deter customers from completing orders. Ensuring optimal stock levels and reasonable charges is critical.</a:t>
            </a:r>
          </a:p>
          <a:p>
            <a:pPr marL="742950" lvl="1" indent="-285750" algn="l">
              <a:buFont typeface="+mj-lt"/>
              <a:buAutoNum type="arabicPeriod"/>
            </a:pPr>
            <a:r>
              <a:rPr lang="en-US" b="0" i="0">
                <a:solidFill>
                  <a:srgbClr val="ECECEC"/>
                </a:solidFill>
                <a:effectLst/>
                <a:latin typeface="ui-sans-serif"/>
              </a:rPr>
              <a:t>Example: March 19, 2019, saw a 45.55% decrease in orders due to a decrease in the average discount and higher packaging and delivery charges.</a:t>
            </a:r>
          </a:p>
          <a:p>
            <a:endParaRPr lang="en-US" dirty="0"/>
          </a:p>
        </p:txBody>
      </p:sp>
      <p:sp>
        <p:nvSpPr>
          <p:cNvPr id="6" name="Text Placeholder 2">
            <a:extLst>
              <a:ext uri="{FF2B5EF4-FFF2-40B4-BE49-F238E27FC236}">
                <a16:creationId xmlns:a16="http://schemas.microsoft.com/office/drawing/2014/main" id="{0E77CB12-8BA4-BC10-70D9-49421D4FFB86}"/>
              </a:ext>
            </a:extLst>
          </p:cNvPr>
          <p:cNvSpPr txBox="1">
            <a:spLocks/>
          </p:cNvSpPr>
          <p:nvPr/>
        </p:nvSpPr>
        <p:spPr>
          <a:xfrm>
            <a:off x="680320" y="1176949"/>
            <a:ext cx="9613861" cy="490697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mj-lt"/>
              <a:buAutoNum type="arabicPeriod"/>
            </a:pPr>
            <a:r>
              <a:rPr lang="en-US" b="1" dirty="0">
                <a:solidFill>
                  <a:srgbClr val="ECECEC"/>
                </a:solidFill>
                <a:latin typeface="ui-sans-serif"/>
              </a:rPr>
              <a:t>Promotional Activities and Campaigns</a:t>
            </a:r>
            <a:r>
              <a:rPr lang="en-US" dirty="0">
                <a:solidFill>
                  <a:srgbClr val="ECECEC"/>
                </a:solidFill>
                <a:latin typeface="ui-sans-serif"/>
              </a:rPr>
              <a:t>:</a:t>
            </a:r>
          </a:p>
          <a:p>
            <a:pPr marL="742950" lvl="1" indent="-285750">
              <a:buFont typeface="+mj-lt"/>
              <a:buAutoNum type="arabicPeriod"/>
            </a:pPr>
            <a:r>
              <a:rPr lang="en-US" dirty="0">
                <a:solidFill>
                  <a:srgbClr val="ECECEC"/>
                </a:solidFill>
                <a:latin typeface="ui-sans-serif"/>
              </a:rPr>
              <a:t>Significant increases in orders are often linked to promotional campaigns and marketing activities. These campaigns effectively drive traffic from various channels, leading to higher order volumes.</a:t>
            </a:r>
          </a:p>
          <a:p>
            <a:pPr marL="742950" lvl="1" indent="-285750">
              <a:buFont typeface="+mj-lt"/>
              <a:buAutoNum type="arabicPeriod"/>
            </a:pPr>
            <a:r>
              <a:rPr lang="en-US" dirty="0">
                <a:solidFill>
                  <a:srgbClr val="ECECEC"/>
                </a:solidFill>
                <a:latin typeface="ui-sans-serif"/>
              </a:rPr>
              <a:t>Example: January 17, 2019, saw a 105.95% increase in orders due to a promotional campaign driving more users to the platform.</a:t>
            </a:r>
          </a:p>
          <a:p>
            <a:pPr>
              <a:buFont typeface="+mj-lt"/>
              <a:buAutoNum type="arabicPeriod"/>
            </a:pPr>
            <a:r>
              <a:rPr lang="en-US" b="1" dirty="0">
                <a:solidFill>
                  <a:srgbClr val="ECECEC"/>
                </a:solidFill>
                <a:latin typeface="ui-sans-serif"/>
              </a:rPr>
              <a:t>Discount Strategies</a:t>
            </a:r>
            <a:r>
              <a:rPr lang="en-US" dirty="0">
                <a:solidFill>
                  <a:srgbClr val="ECECEC"/>
                </a:solidFill>
                <a:latin typeface="ui-sans-serif"/>
              </a:rPr>
              <a:t>:</a:t>
            </a:r>
          </a:p>
          <a:p>
            <a:pPr marL="742950" lvl="1" indent="-285750">
              <a:buFont typeface="+mj-lt"/>
              <a:buAutoNum type="arabicPeriod"/>
            </a:pPr>
            <a:r>
              <a:rPr lang="en-US" dirty="0">
                <a:solidFill>
                  <a:srgbClr val="ECECEC"/>
                </a:solidFill>
                <a:latin typeface="ui-sans-serif"/>
              </a:rPr>
              <a:t>Higher average discounts correlate with increased orders. Offering attractive discounts can boost customer engagement and order volumes.</a:t>
            </a:r>
          </a:p>
          <a:p>
            <a:pPr marL="742950" lvl="1" indent="-285750">
              <a:buFont typeface="+mj-lt"/>
              <a:buAutoNum type="arabicPeriod"/>
            </a:pPr>
            <a:r>
              <a:rPr lang="en-US" dirty="0">
                <a:solidFill>
                  <a:srgbClr val="ECECEC"/>
                </a:solidFill>
                <a:latin typeface="ui-sans-serif"/>
              </a:rPr>
              <a:t>Example: April 11, 2019, saw a 92.39% increase in orders, partly due to higher discounts and an improved success rate of payments.</a:t>
            </a:r>
          </a:p>
          <a:p>
            <a:pPr>
              <a:buFont typeface="+mj-lt"/>
              <a:buAutoNum type="arabicPeriod"/>
            </a:pPr>
            <a:r>
              <a:rPr lang="en-US" b="1" dirty="0">
                <a:solidFill>
                  <a:srgbClr val="ECECEC"/>
                </a:solidFill>
                <a:latin typeface="ui-sans-serif"/>
              </a:rPr>
              <a:t>Operational Factors</a:t>
            </a:r>
            <a:r>
              <a:rPr lang="en-US" dirty="0">
                <a:solidFill>
                  <a:srgbClr val="ECECEC"/>
                </a:solidFill>
                <a:latin typeface="ui-sans-serif"/>
              </a:rPr>
              <a:t>:</a:t>
            </a:r>
          </a:p>
          <a:p>
            <a:pPr marL="742950" lvl="1" indent="-285750">
              <a:buFont typeface="+mj-lt"/>
              <a:buAutoNum type="arabicPeriod"/>
            </a:pPr>
            <a:r>
              <a:rPr lang="en-US" dirty="0">
                <a:solidFill>
                  <a:srgbClr val="ECECEC"/>
                </a:solidFill>
                <a:latin typeface="ui-sans-serif"/>
              </a:rPr>
              <a:t>The number of operating restaurants plays a crucial role in maintaining or increasing order volumes. A reduction in the number of operating restaurants often leads to a decline in orders.</a:t>
            </a:r>
          </a:p>
          <a:p>
            <a:pPr marL="742950" lvl="1" indent="-285750">
              <a:buFont typeface="+mj-lt"/>
              <a:buAutoNum type="arabicPeriod"/>
            </a:pPr>
            <a:r>
              <a:rPr lang="en-US" dirty="0">
                <a:solidFill>
                  <a:srgbClr val="ECECEC"/>
                </a:solidFill>
                <a:latin typeface="ui-sans-serif"/>
              </a:rPr>
              <a:t>Example: February 19, 2019, experienced a 55.84% decrease in orders due to a reduction in the number of operating restaurants and lower average discounts.</a:t>
            </a:r>
          </a:p>
          <a:p>
            <a:pPr>
              <a:buFont typeface="+mj-lt"/>
              <a:buAutoNum type="arabicPeriod"/>
            </a:pPr>
            <a:r>
              <a:rPr lang="en-US" b="1" dirty="0">
                <a:solidFill>
                  <a:srgbClr val="ECECEC"/>
                </a:solidFill>
                <a:latin typeface="ui-sans-serif"/>
              </a:rPr>
              <a:t>Technical and Service Quality</a:t>
            </a:r>
            <a:r>
              <a:rPr lang="en-US" dirty="0">
                <a:solidFill>
                  <a:srgbClr val="ECECEC"/>
                </a:solidFill>
                <a:latin typeface="ui-sans-serif"/>
              </a:rPr>
              <a:t>:</a:t>
            </a:r>
          </a:p>
          <a:p>
            <a:pPr marL="742950" lvl="1" indent="-285750">
              <a:buFont typeface="+mj-lt"/>
              <a:buAutoNum type="arabicPeriod"/>
            </a:pPr>
            <a:r>
              <a:rPr lang="en-US" dirty="0">
                <a:solidFill>
                  <a:srgbClr val="ECECEC"/>
                </a:solidFill>
                <a:latin typeface="ui-sans-serif"/>
              </a:rPr>
              <a:t>A higher success rate of payments is essential for maintaining order volumes. Technical issues or lower success rates can negatively impact orders.</a:t>
            </a:r>
          </a:p>
          <a:p>
            <a:pPr marL="742950" lvl="1" indent="-285750">
              <a:buFont typeface="+mj-lt"/>
              <a:buAutoNum type="arabicPeriod"/>
            </a:pPr>
            <a:r>
              <a:rPr lang="en-US" dirty="0">
                <a:solidFill>
                  <a:srgbClr val="ECECEC"/>
                </a:solidFill>
                <a:latin typeface="ui-sans-serif"/>
              </a:rPr>
              <a:t>Example: January 10, 2019, saw a 45.23% decrease in orders due to a decrease in the success rate of payments.</a:t>
            </a:r>
          </a:p>
          <a:p>
            <a:pPr>
              <a:buFont typeface="+mj-lt"/>
              <a:buAutoNum type="arabicPeriod"/>
            </a:pPr>
            <a:r>
              <a:rPr lang="en-US" b="1" dirty="0">
                <a:solidFill>
                  <a:srgbClr val="ECECEC"/>
                </a:solidFill>
                <a:latin typeface="ui-sans-serif"/>
              </a:rPr>
              <a:t>Customer Experience</a:t>
            </a:r>
            <a:r>
              <a:rPr lang="en-US" dirty="0">
                <a:solidFill>
                  <a:srgbClr val="ECECEC"/>
                </a:solidFill>
                <a:latin typeface="ui-sans-serif"/>
              </a:rPr>
              <a:t>:</a:t>
            </a:r>
          </a:p>
          <a:p>
            <a:pPr marL="742950" lvl="1" indent="-285750">
              <a:buFont typeface="+mj-lt"/>
              <a:buAutoNum type="arabicPeriod"/>
            </a:pPr>
            <a:r>
              <a:rPr lang="en-US" dirty="0">
                <a:solidFill>
                  <a:srgbClr val="ECECEC"/>
                </a:solidFill>
                <a:latin typeface="ui-sans-serif"/>
              </a:rPr>
              <a:t>Out-of-stock items and higher packaging or delivery charges can deter customers from completing orders. Ensuring optimal stock levels and reasonable charges is critical.</a:t>
            </a:r>
          </a:p>
          <a:p>
            <a:pPr marL="742950" lvl="1" indent="-285750">
              <a:buFont typeface="+mj-lt"/>
              <a:buAutoNum type="arabicPeriod"/>
            </a:pPr>
            <a:r>
              <a:rPr lang="en-US" dirty="0">
                <a:solidFill>
                  <a:srgbClr val="ECECEC"/>
                </a:solidFill>
                <a:latin typeface="ui-sans-serif"/>
              </a:rPr>
              <a:t>Example: March 19, 2019, saw a 45.55% decrease in orders due to a decrease in the average discount and higher packaging and delivery charges.</a:t>
            </a:r>
          </a:p>
          <a:p>
            <a:endParaRPr lang="en-US" dirty="0"/>
          </a:p>
        </p:txBody>
      </p:sp>
    </p:spTree>
    <p:extLst>
      <p:ext uri="{BB962C8B-B14F-4D97-AF65-F5344CB8AC3E}">
        <p14:creationId xmlns:p14="http://schemas.microsoft.com/office/powerpoint/2010/main" val="75458905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464</TotalTime>
  <Words>2681</Words>
  <Application>Microsoft Office PowerPoint</Application>
  <PresentationFormat>Widescreen</PresentationFormat>
  <Paragraphs>215</Paragraphs>
  <Slides>11</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23" baseType="lpstr">
      <vt:lpstr>AngsanaUPC</vt:lpstr>
      <vt:lpstr>Aptos</vt:lpstr>
      <vt:lpstr>Aptos Display</vt:lpstr>
      <vt:lpstr>Arial</vt:lpstr>
      <vt:lpstr>Calibri</vt:lpstr>
      <vt:lpstr>Cambria</vt:lpstr>
      <vt:lpstr>Trade Gothic Next Heavy</vt:lpstr>
      <vt:lpstr>Trebuchet MS</vt:lpstr>
      <vt:lpstr>ui-sans-serif</vt:lpstr>
      <vt:lpstr>Wingdings</vt:lpstr>
      <vt:lpstr>Berlin</vt:lpstr>
      <vt:lpstr>Swiggy 2019 Performance  Report</vt:lpstr>
      <vt:lpstr>Index</vt:lpstr>
      <vt:lpstr>Introduction</vt:lpstr>
      <vt:lpstr>Objective</vt:lpstr>
      <vt:lpstr>PowerPoint Presentation</vt:lpstr>
      <vt:lpstr>Traffic Analysis</vt:lpstr>
      <vt:lpstr>Conversion Rate Analysis</vt:lpstr>
      <vt:lpstr>PowerPoint Presentation</vt:lpstr>
      <vt:lpstr>Key Insights</vt:lpstr>
      <vt:lpstr>Recommendations</vt:lpstr>
      <vt:lpstr>Conclusion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2019 Growth Report</dc:title>
  <dc:creator>Namrata Dey</dc:creator>
  <cp:lastModifiedBy>Namrata Dey</cp:lastModifiedBy>
  <cp:revision>35</cp:revision>
  <dcterms:created xsi:type="dcterms:W3CDTF">2024-06-02T09:12:56Z</dcterms:created>
  <dcterms:modified xsi:type="dcterms:W3CDTF">2024-06-02T16:57:52Z</dcterms:modified>
</cp:coreProperties>
</file>