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0" r:id="rId6"/>
    <p:sldId id="263" r:id="rId7"/>
    <p:sldId id="270" r:id="rId8"/>
    <p:sldId id="264" r:id="rId9"/>
    <p:sldId id="269" r:id="rId10"/>
    <p:sldId id="266" r:id="rId11"/>
    <p:sldId id="268"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9CB2E3-606C-487B-8BCE-74ABF027F6F4}">
          <p14:sldIdLst>
            <p14:sldId id="256"/>
            <p14:sldId id="257"/>
            <p14:sldId id="258"/>
            <p14:sldId id="261"/>
            <p14:sldId id="260"/>
            <p14:sldId id="263"/>
            <p14:sldId id="270"/>
            <p14:sldId id="264"/>
            <p14:sldId id="269"/>
            <p14:sldId id="266"/>
            <p14:sldId id="268"/>
            <p14:sldId id="271"/>
          </p14:sldIdLst>
        </p14:section>
        <p14:section name="Untitled Section" id="{31481C5C-C92C-41DA-A5B4-614D3E4E6F5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ffice\Desktop\Skillovilla\Capstone%201\Excel%20CapstoneTransactionData_.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Office\Desktop\Skillovilla\Capstone%201\Excel%20CapstoneTransactionData_.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Office\Desktop\Skillovilla\Capstone%201\Excel%20CapstoneTransactionData_.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Office\Desktop\Skillovilla\Capstone%201\Excel%20CapstoneTransactionData_.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Office\Desktop\Skillovilla\Capstone%201\Excel%20CapstoneTransactionData_.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Office\Desktop\Skillovilla\Capstone%201\Excel%20CapstoneTransactionData_.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Office\Desktop\Skillovilla\Capstone%201\Excel%20CapstoneTransactionData_.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Office\Desktop\Skillovilla\Capstone%201\Excel%20CapstoneTransactionData_.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Office\Desktop\Skillovilla\Capstone%201\Excel%20CapstoneTransactionData_.xlsx" TargetMode="External"/><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ffice\Desktop\Skillovilla\Capstone%201\Excel%20CapstoneTransactionData_.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Office\Desktop\Skillovilla\Capstone%201\Excel%20CapstoneTransactionData_.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Office\Desktop\Skillovilla\Capstone%201\Excel%20CapstoneTransactionData_.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Office\Desktop\Skillovilla\Capstone%201\Excel%20CapstoneTransactionData_.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Office\Desktop\Skillovilla\Capstone%201\Excel%20CapstoneTransactionData_.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Office\Desktop\Skillovilla\Capstone%201\Excel%20CapstoneTransactionData_.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Office\Desktop\Skillovilla\Capstone%201\Excel%20CapstoneTransactionData_.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Office\Desktop\Skillovilla\Capstone%201\Excel%20CapstoneTransactionData_.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CapstoneTransactionData_.xlsx]Order level Analysis!PivotTable1</c:name>
    <c:fmtId val="4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Order Slots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'Order level Analysis'!$A$4:$A$9</c:f>
              <c:strCache>
                <c:ptCount val="5"/>
                <c:pt idx="0">
                  <c:v>Afternoon</c:v>
                </c:pt>
                <c:pt idx="1">
                  <c:v>Morning</c:v>
                </c:pt>
                <c:pt idx="2">
                  <c:v>Night</c:v>
                </c:pt>
                <c:pt idx="3">
                  <c:v>Evening</c:v>
                </c:pt>
                <c:pt idx="4">
                  <c:v>Late Night</c:v>
                </c:pt>
              </c:strCache>
            </c:strRef>
          </c:cat>
          <c:val>
            <c:numRef>
              <c:f>'Order level Analysis'!$B$4:$B$9</c:f>
              <c:numCache>
                <c:formatCode>0</c:formatCode>
                <c:ptCount val="5"/>
                <c:pt idx="0">
                  <c:v>5729</c:v>
                </c:pt>
                <c:pt idx="1">
                  <c:v>5249</c:v>
                </c:pt>
                <c:pt idx="2">
                  <c:v>4998</c:v>
                </c:pt>
                <c:pt idx="3">
                  <c:v>4540</c:v>
                </c:pt>
                <c:pt idx="4">
                  <c:v>1465</c:v>
                </c:pt>
              </c:numCache>
            </c:numRef>
          </c:val>
          <c:extLst>
            <c:ext xmlns:c16="http://schemas.microsoft.com/office/drawing/2014/chart" uri="{C3380CC4-5D6E-409C-BE32-E72D297353CC}">
              <c16:uniqueId val="{00000000-AD6B-454A-9D31-EEDF7AAF0302}"/>
            </c:ext>
          </c:extLst>
        </c:ser>
        <c:dLbls>
          <c:dLblPos val="inEnd"/>
          <c:showLegendKey val="0"/>
          <c:showVal val="1"/>
          <c:showCatName val="0"/>
          <c:showSerName val="0"/>
          <c:showPercent val="0"/>
          <c:showBubbleSize val="0"/>
        </c:dLbls>
        <c:gapWidth val="100"/>
        <c:overlap val="-24"/>
        <c:axId val="21866943"/>
        <c:axId val="426490063"/>
      </c:barChart>
      <c:catAx>
        <c:axId val="2186694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6490063"/>
        <c:crosses val="autoZero"/>
        <c:auto val="1"/>
        <c:lblAlgn val="ctr"/>
        <c:lblOffset val="100"/>
        <c:noMultiLvlLbl val="0"/>
      </c:catAx>
      <c:valAx>
        <c:axId val="426490063"/>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866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CapstoneTransactionData_.xlsx]Customer Level Analysis!PivotTable3</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Source Avg. LTV</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Analysis'!$C$46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Analysis'!$B$47:$B$53</c:f>
              <c:strCache>
                <c:ptCount val="6"/>
                <c:pt idx="0">
                  <c:v>Facebook</c:v>
                </c:pt>
                <c:pt idx="1">
                  <c:v>Google</c:v>
                </c:pt>
                <c:pt idx="2">
                  <c:v>Instagram</c:v>
                </c:pt>
                <c:pt idx="3">
                  <c:v>Offline Campaign</c:v>
                </c:pt>
                <c:pt idx="4">
                  <c:v>Organic</c:v>
                </c:pt>
                <c:pt idx="5">
                  <c:v>Snapchat</c:v>
                </c:pt>
              </c:strCache>
            </c:strRef>
          </c:cat>
          <c:val>
            <c:numRef>
              <c:f>'Customer Level Analysis'!$C$47:$C$53</c:f>
              <c:numCache>
                <c:formatCode>0</c:formatCode>
                <c:ptCount val="6"/>
                <c:pt idx="0">
                  <c:v>373.0779220779221</c:v>
                </c:pt>
                <c:pt idx="1">
                  <c:v>383.06937172774872</c:v>
                </c:pt>
                <c:pt idx="2">
                  <c:v>349.11458333333331</c:v>
                </c:pt>
                <c:pt idx="3">
                  <c:v>373.04996505939903</c:v>
                </c:pt>
                <c:pt idx="4">
                  <c:v>362.7327844311377</c:v>
                </c:pt>
                <c:pt idx="5">
                  <c:v>389.47570130383247</c:v>
                </c:pt>
              </c:numCache>
            </c:numRef>
          </c:val>
          <c:extLst>
            <c:ext xmlns:c16="http://schemas.microsoft.com/office/drawing/2014/chart" uri="{C3380CC4-5D6E-409C-BE32-E72D297353CC}">
              <c16:uniqueId val="{00000000-DF68-4A5A-92F9-34E1F1AEB5CA}"/>
            </c:ext>
          </c:extLst>
        </c:ser>
        <c:dLbls>
          <c:showLegendKey val="0"/>
          <c:showVal val="0"/>
          <c:showCatName val="0"/>
          <c:showSerName val="0"/>
          <c:showPercent val="0"/>
          <c:showBubbleSize val="0"/>
        </c:dLbls>
        <c:gapWidth val="100"/>
        <c:overlap val="-24"/>
        <c:axId val="1114886367"/>
        <c:axId val="1291766783"/>
      </c:barChart>
      <c:catAx>
        <c:axId val="111488636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91766783"/>
        <c:crosses val="autoZero"/>
        <c:auto val="1"/>
        <c:lblAlgn val="ctr"/>
        <c:lblOffset val="100"/>
        <c:noMultiLvlLbl val="0"/>
      </c:catAx>
      <c:valAx>
        <c:axId val="1291766783"/>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4886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 CapstoneTransactionData_.xlsx]Customer Level Analysis!PivotTable5</c:name>
    <c:fmtId val="1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Source Avg. Revenu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'Customer Level Analysis'!$C$67</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'Customer Level Analysis'!$B$68:$B$74</c:f>
              <c:strCache>
                <c:ptCount val="6"/>
                <c:pt idx="0">
                  <c:v>Facebook</c:v>
                </c:pt>
                <c:pt idx="1">
                  <c:v>Google</c:v>
                </c:pt>
                <c:pt idx="2">
                  <c:v>Instagram</c:v>
                </c:pt>
                <c:pt idx="3">
                  <c:v>Offline Campaign</c:v>
                </c:pt>
                <c:pt idx="4">
                  <c:v>Organic</c:v>
                </c:pt>
                <c:pt idx="5">
                  <c:v>Snapchat</c:v>
                </c:pt>
              </c:strCache>
            </c:strRef>
          </c:cat>
          <c:val>
            <c:numRef>
              <c:f>'Customer Level Analysis'!$C$68:$C$74</c:f>
              <c:numCache>
                <c:formatCode>0</c:formatCode>
                <c:ptCount val="6"/>
                <c:pt idx="0">
                  <c:v>349.06149732620321</c:v>
                </c:pt>
                <c:pt idx="1">
                  <c:v>363.05179506357518</c:v>
                </c:pt>
                <c:pt idx="2">
                  <c:v>322.85237068965517</c:v>
                </c:pt>
                <c:pt idx="3">
                  <c:v>346.71872816212436</c:v>
                </c:pt>
                <c:pt idx="4">
                  <c:v>343.86107784431135</c:v>
                </c:pt>
                <c:pt idx="5">
                  <c:v>363.51876728565782</c:v>
                </c:pt>
              </c:numCache>
            </c:numRef>
          </c:val>
          <c:extLst>
            <c:ext xmlns:c16="http://schemas.microsoft.com/office/drawing/2014/chart" uri="{C3380CC4-5D6E-409C-BE32-E72D297353CC}">
              <c16:uniqueId val="{00000000-D77C-4EE5-86A4-8F5024FFD333}"/>
            </c:ext>
          </c:extLst>
        </c:ser>
        <c:dLbls>
          <c:dLblPos val="outEnd"/>
          <c:showLegendKey val="0"/>
          <c:showVal val="1"/>
          <c:showCatName val="0"/>
          <c:showSerName val="0"/>
          <c:showPercent val="0"/>
          <c:showBubbleSize val="0"/>
        </c:dLbls>
        <c:gapWidth val="115"/>
        <c:overlap val="-20"/>
        <c:axId val="1115829759"/>
        <c:axId val="1131257536"/>
      </c:barChart>
      <c:catAx>
        <c:axId val="1115829759"/>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1257536"/>
        <c:crosses val="autoZero"/>
        <c:auto val="1"/>
        <c:lblAlgn val="ctr"/>
        <c:lblOffset val="100"/>
        <c:noMultiLvlLbl val="0"/>
      </c:catAx>
      <c:valAx>
        <c:axId val="1131257536"/>
        <c:scaling>
          <c:orientation val="minMax"/>
        </c:scaling>
        <c:delete val="0"/>
        <c:axPos val="b"/>
        <c:majorGridlines>
          <c:spPr>
            <a:ln w="6350" cap="flat" cmpd="sng" algn="ctr">
              <a:solidFill>
                <a:schemeClr val="accent5"/>
              </a:solidFill>
              <a:prstDash val="solid"/>
              <a:miter lim="800000"/>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58297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chemeClr val="accent2"/>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[Excel CapstoneTransactionData_.xlsx]Customer Level Analysis!PivotTable6</c:name>
    <c:fmtId val="2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Monthly Avg. Revenu</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34925" cap="rnd">
            <a:solidFill>
              <a:schemeClr val="accent6"/>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34925" cap="rnd">
            <a:solidFill>
              <a:schemeClr val="accent6"/>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34925" cap="rnd">
            <a:solidFill>
              <a:schemeClr val="accent6"/>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'Customer Level Analysis'!$C$87</c:f>
              <c:strCache>
                <c:ptCount val="1"/>
                <c:pt idx="0">
                  <c:v>Total</c:v>
                </c:pt>
              </c:strCache>
            </c:strRef>
          </c:tx>
          <c:spPr>
            <a:ln w="34925" cap="rnd">
              <a:solidFill>
                <a:schemeClr val="accent6"/>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cat>
            <c:strRef>
              <c:f>'Customer Level Analysis'!$B$88:$B$97</c:f>
              <c:strCache>
                <c:ptCount val="9"/>
                <c:pt idx="0">
                  <c:v>Jan</c:v>
                </c:pt>
                <c:pt idx="1">
                  <c:v>Feb</c:v>
                </c:pt>
                <c:pt idx="2">
                  <c:v>Mar</c:v>
                </c:pt>
                <c:pt idx="3">
                  <c:v>Apr</c:v>
                </c:pt>
                <c:pt idx="4">
                  <c:v>May</c:v>
                </c:pt>
                <c:pt idx="5">
                  <c:v>Jun</c:v>
                </c:pt>
                <c:pt idx="6">
                  <c:v>Jul</c:v>
                </c:pt>
                <c:pt idx="7">
                  <c:v>Aug</c:v>
                </c:pt>
                <c:pt idx="8">
                  <c:v>Sep</c:v>
                </c:pt>
              </c:strCache>
            </c:strRef>
          </c:cat>
          <c:val>
            <c:numRef>
              <c:f>'Customer Level Analysis'!$C$88:$C$97</c:f>
              <c:numCache>
                <c:formatCode>0.00</c:formatCode>
                <c:ptCount val="9"/>
                <c:pt idx="0">
                  <c:v>385.51785714285717</c:v>
                </c:pt>
                <c:pt idx="1">
                  <c:v>342.73196605374824</c:v>
                </c:pt>
                <c:pt idx="2">
                  <c:v>351.36354869816779</c:v>
                </c:pt>
                <c:pt idx="3">
                  <c:v>340.10919999999999</c:v>
                </c:pt>
                <c:pt idx="4">
                  <c:v>346.05393165911897</c:v>
                </c:pt>
                <c:pt idx="5">
                  <c:v>322.5980861244019</c:v>
                </c:pt>
                <c:pt idx="6">
                  <c:v>310.86072423398326</c:v>
                </c:pt>
                <c:pt idx="7">
                  <c:v>271.72136474411047</c:v>
                </c:pt>
                <c:pt idx="8">
                  <c:v>247.49178644763862</c:v>
                </c:pt>
              </c:numCache>
            </c:numRef>
          </c:val>
          <c:smooth val="0"/>
          <c:extLst>
            <c:ext xmlns:c16="http://schemas.microsoft.com/office/drawing/2014/chart" uri="{C3380CC4-5D6E-409C-BE32-E72D297353CC}">
              <c16:uniqueId val="{00000000-A87B-4BE7-A768-D56CE0EF7749}"/>
            </c:ext>
          </c:extLst>
        </c:ser>
        <c:dLbls>
          <c:showLegendKey val="0"/>
          <c:showVal val="0"/>
          <c:showCatName val="0"/>
          <c:showSerName val="0"/>
          <c:showPercent val="0"/>
          <c:showBubbleSize val="0"/>
        </c:dLbls>
        <c:marker val="1"/>
        <c:smooth val="0"/>
        <c:axId val="995090927"/>
        <c:axId val="826673599"/>
      </c:lineChart>
      <c:catAx>
        <c:axId val="995090927"/>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26673599"/>
        <c:crosses val="autoZero"/>
        <c:auto val="1"/>
        <c:lblAlgn val="ctr"/>
        <c:lblOffset val="100"/>
        <c:noMultiLvlLbl val="0"/>
      </c:catAx>
      <c:valAx>
        <c:axId val="826673599"/>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950909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CapstoneTransactionData_.xlsx]Customer Level Analysis!PivotTable8</c:name>
    <c:fmtId val="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Slot wise Rating</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Analysis'!$P$3</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Analysis'!$O$4:$O$9</c:f>
              <c:strCache>
                <c:ptCount val="5"/>
                <c:pt idx="0">
                  <c:v>Afternoon</c:v>
                </c:pt>
                <c:pt idx="1">
                  <c:v>Evening</c:v>
                </c:pt>
                <c:pt idx="2">
                  <c:v>Late Night</c:v>
                </c:pt>
                <c:pt idx="3">
                  <c:v>Morning</c:v>
                </c:pt>
                <c:pt idx="4">
                  <c:v>Night</c:v>
                </c:pt>
              </c:strCache>
            </c:strRef>
          </c:cat>
          <c:val>
            <c:numRef>
              <c:f>'Customer Level Analysis'!$P$4:$P$9</c:f>
              <c:numCache>
                <c:formatCode>0.00</c:formatCode>
                <c:ptCount val="5"/>
                <c:pt idx="0">
                  <c:v>4.8597547380156074</c:v>
                </c:pt>
                <c:pt idx="1">
                  <c:v>4.8522886829542262</c:v>
                </c:pt>
                <c:pt idx="2">
                  <c:v>4.8397435897435894</c:v>
                </c:pt>
                <c:pt idx="3">
                  <c:v>4.856204379562044</c:v>
                </c:pt>
                <c:pt idx="4">
                  <c:v>4.843060959792477</c:v>
                </c:pt>
              </c:numCache>
            </c:numRef>
          </c:val>
          <c:extLst>
            <c:ext xmlns:c16="http://schemas.microsoft.com/office/drawing/2014/chart" uri="{C3380CC4-5D6E-409C-BE32-E72D297353CC}">
              <c16:uniqueId val="{00000000-2E40-4259-BDC1-B5FB1A631EA9}"/>
            </c:ext>
          </c:extLst>
        </c:ser>
        <c:dLbls>
          <c:showLegendKey val="0"/>
          <c:showVal val="0"/>
          <c:showCatName val="0"/>
          <c:showSerName val="0"/>
          <c:showPercent val="0"/>
          <c:showBubbleSize val="0"/>
        </c:dLbls>
        <c:gapWidth val="100"/>
        <c:overlap val="-24"/>
        <c:axId val="1110208607"/>
        <c:axId val="1563711631"/>
      </c:barChart>
      <c:catAx>
        <c:axId val="111020860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63711631"/>
        <c:crosses val="autoZero"/>
        <c:auto val="1"/>
        <c:lblAlgn val="ctr"/>
        <c:lblOffset val="100"/>
        <c:noMultiLvlLbl val="0"/>
      </c:catAx>
      <c:valAx>
        <c:axId val="1563711631"/>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0208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CapstoneTransactionData_.xlsx]Customer Level Analysis!PivotTable14</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No. of Products wise Rating</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Analysis'!$P$19</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Analysis'!$O$20:$O$45</c:f>
              <c:strCach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strCache>
            </c:strRef>
          </c:cat>
          <c:val>
            <c:numRef>
              <c:f>'Customer Level Analysis'!$P$20:$P$45</c:f>
              <c:numCache>
                <c:formatCode>0.00</c:formatCode>
                <c:ptCount val="25"/>
                <c:pt idx="0">
                  <c:v>4.8418152350081041</c:v>
                </c:pt>
                <c:pt idx="1">
                  <c:v>4.8599066044029353</c:v>
                </c:pt>
                <c:pt idx="2">
                  <c:v>4.873180873180873</c:v>
                </c:pt>
                <c:pt idx="3">
                  <c:v>4.8592750533049038</c:v>
                </c:pt>
                <c:pt idx="4">
                  <c:v>4.8617780661907855</c:v>
                </c:pt>
                <c:pt idx="5">
                  <c:v>4.8429184549356226</c:v>
                </c:pt>
                <c:pt idx="6">
                  <c:v>4.8675496688741724</c:v>
                </c:pt>
                <c:pt idx="7">
                  <c:v>4.8362068965517242</c:v>
                </c:pt>
                <c:pt idx="8">
                  <c:v>4.8266897746967068</c:v>
                </c:pt>
                <c:pt idx="9">
                  <c:v>4.8631840796019903</c:v>
                </c:pt>
                <c:pt idx="10">
                  <c:v>4.8076923076923075</c:v>
                </c:pt>
                <c:pt idx="11">
                  <c:v>4.8293650793650791</c:v>
                </c:pt>
                <c:pt idx="12">
                  <c:v>4.8783068783068781</c:v>
                </c:pt>
                <c:pt idx="13">
                  <c:v>4.7904191616766463</c:v>
                </c:pt>
                <c:pt idx="14">
                  <c:v>4.8048780487804876</c:v>
                </c:pt>
                <c:pt idx="15">
                  <c:v>4.729166666666667</c:v>
                </c:pt>
                <c:pt idx="16">
                  <c:v>4.8048780487804876</c:v>
                </c:pt>
                <c:pt idx="17">
                  <c:v>4.9074074074074074</c:v>
                </c:pt>
                <c:pt idx="18">
                  <c:v>4.8571428571428568</c:v>
                </c:pt>
                <c:pt idx="19">
                  <c:v>4.7826086956521738</c:v>
                </c:pt>
                <c:pt idx="20">
                  <c:v>4.625</c:v>
                </c:pt>
                <c:pt idx="21">
                  <c:v>5</c:v>
                </c:pt>
                <c:pt idx="22">
                  <c:v>5</c:v>
                </c:pt>
                <c:pt idx="23">
                  <c:v>5</c:v>
                </c:pt>
              </c:numCache>
            </c:numRef>
          </c:val>
          <c:extLst>
            <c:ext xmlns:c16="http://schemas.microsoft.com/office/drawing/2014/chart" uri="{C3380CC4-5D6E-409C-BE32-E72D297353CC}">
              <c16:uniqueId val="{00000000-45C5-4A85-968F-3FD018D4595B}"/>
            </c:ext>
          </c:extLst>
        </c:ser>
        <c:dLbls>
          <c:showLegendKey val="0"/>
          <c:showVal val="0"/>
          <c:showCatName val="0"/>
          <c:showSerName val="0"/>
          <c:showPercent val="0"/>
          <c:showBubbleSize val="0"/>
        </c:dLbls>
        <c:gapWidth val="100"/>
        <c:overlap val="-24"/>
        <c:axId val="1053110640"/>
        <c:axId val="1633211455"/>
      </c:barChart>
      <c:catAx>
        <c:axId val="105311064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3211455"/>
        <c:crosses val="autoZero"/>
        <c:auto val="1"/>
        <c:lblAlgn val="ctr"/>
        <c:lblOffset val="100"/>
        <c:noMultiLvlLbl val="0"/>
      </c:catAx>
      <c:valAx>
        <c:axId val="1633211455"/>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53110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CapstoneTransactionData_.xlsx]Delivery Analysis!PivotTable10</c:name>
    <c:fmtId val="1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Weekdays</a:t>
            </a:r>
            <a:r>
              <a:rPr lang="en-US" baseline="0"/>
              <a:t> vs Weekends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Analysis'!$C$21:$C$22</c:f>
              <c:strCache>
                <c:ptCount val="1"/>
                <c:pt idx="0">
                  <c:v>Weekday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Analysis'!$B$23:$B$31</c:f>
              <c:strCache>
                <c:ptCount val="9"/>
                <c:pt idx="0">
                  <c:v>January</c:v>
                </c:pt>
                <c:pt idx="1">
                  <c:v>February</c:v>
                </c:pt>
                <c:pt idx="2">
                  <c:v>March</c:v>
                </c:pt>
                <c:pt idx="3">
                  <c:v>April</c:v>
                </c:pt>
                <c:pt idx="4">
                  <c:v>May</c:v>
                </c:pt>
                <c:pt idx="5">
                  <c:v>June</c:v>
                </c:pt>
                <c:pt idx="6">
                  <c:v>July</c:v>
                </c:pt>
                <c:pt idx="7">
                  <c:v>August</c:v>
                </c:pt>
                <c:pt idx="8">
                  <c:v>September</c:v>
                </c:pt>
              </c:strCache>
            </c:strRef>
          </c:cat>
          <c:val>
            <c:numRef>
              <c:f>'Delivery Analysis'!$C$23:$C$31</c:f>
              <c:numCache>
                <c:formatCode>h:mm:ss;@</c:formatCode>
                <c:ptCount val="9"/>
                <c:pt idx="0">
                  <c:v>7.6716103882693027E-3</c:v>
                </c:pt>
                <c:pt idx="1">
                  <c:v>6.6069667837554674E-3</c:v>
                </c:pt>
                <c:pt idx="2">
                  <c:v>6.2380872076933623E-3</c:v>
                </c:pt>
                <c:pt idx="3">
                  <c:v>6.510979430807977E-3</c:v>
                </c:pt>
                <c:pt idx="4">
                  <c:v>7.7531703520578744E-3</c:v>
                </c:pt>
                <c:pt idx="5">
                  <c:v>6.2397529310630482E-3</c:v>
                </c:pt>
                <c:pt idx="6">
                  <c:v>6.1110984618498246E-3</c:v>
                </c:pt>
                <c:pt idx="7">
                  <c:v>6.5978304516251043E-3</c:v>
                </c:pt>
                <c:pt idx="8">
                  <c:v>7.3964568524753751E-3</c:v>
                </c:pt>
              </c:numCache>
            </c:numRef>
          </c:val>
          <c:extLst>
            <c:ext xmlns:c16="http://schemas.microsoft.com/office/drawing/2014/chart" uri="{C3380CC4-5D6E-409C-BE32-E72D297353CC}">
              <c16:uniqueId val="{00000000-2370-45E1-863F-BE1803714949}"/>
            </c:ext>
          </c:extLst>
        </c:ser>
        <c:ser>
          <c:idx val="1"/>
          <c:order val="1"/>
          <c:tx>
            <c:strRef>
              <c:f>'Delivery Analysis'!$D$21:$D$22</c:f>
              <c:strCache>
                <c:ptCount val="1"/>
                <c:pt idx="0">
                  <c:v>Weekend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Analysis'!$B$23:$B$31</c:f>
              <c:strCache>
                <c:ptCount val="9"/>
                <c:pt idx="0">
                  <c:v>January</c:v>
                </c:pt>
                <c:pt idx="1">
                  <c:v>February</c:v>
                </c:pt>
                <c:pt idx="2">
                  <c:v>March</c:v>
                </c:pt>
                <c:pt idx="3">
                  <c:v>April</c:v>
                </c:pt>
                <c:pt idx="4">
                  <c:v>May</c:v>
                </c:pt>
                <c:pt idx="5">
                  <c:v>June</c:v>
                </c:pt>
                <c:pt idx="6">
                  <c:v>July</c:v>
                </c:pt>
                <c:pt idx="7">
                  <c:v>August</c:v>
                </c:pt>
                <c:pt idx="8">
                  <c:v>September</c:v>
                </c:pt>
              </c:strCache>
            </c:strRef>
          </c:cat>
          <c:val>
            <c:numRef>
              <c:f>'Delivery Analysis'!$D$23:$D$31</c:f>
              <c:numCache>
                <c:formatCode>h:mm:ss;@</c:formatCode>
                <c:ptCount val="9"/>
                <c:pt idx="0">
                  <c:v>7.2335732890887027E-3</c:v>
                </c:pt>
                <c:pt idx="1">
                  <c:v>6.9126925598164517E-3</c:v>
                </c:pt>
                <c:pt idx="2">
                  <c:v>6.1975750347843363E-3</c:v>
                </c:pt>
                <c:pt idx="3">
                  <c:v>6.8274944720840211E-3</c:v>
                </c:pt>
                <c:pt idx="4">
                  <c:v>7.3182294409338327E-3</c:v>
                </c:pt>
                <c:pt idx="5">
                  <c:v>6.0158174510566518E-3</c:v>
                </c:pt>
                <c:pt idx="6">
                  <c:v>5.9963420210333816E-3</c:v>
                </c:pt>
                <c:pt idx="7">
                  <c:v>6.9574884382781928E-3</c:v>
                </c:pt>
                <c:pt idx="8">
                  <c:v>7.4634419544343097E-3</c:v>
                </c:pt>
              </c:numCache>
            </c:numRef>
          </c:val>
          <c:extLst>
            <c:ext xmlns:c16="http://schemas.microsoft.com/office/drawing/2014/chart" uri="{C3380CC4-5D6E-409C-BE32-E72D297353CC}">
              <c16:uniqueId val="{00000001-2370-45E1-863F-BE1803714949}"/>
            </c:ext>
          </c:extLst>
        </c:ser>
        <c:dLbls>
          <c:showLegendKey val="0"/>
          <c:showVal val="0"/>
          <c:showCatName val="0"/>
          <c:showSerName val="0"/>
          <c:showPercent val="0"/>
          <c:showBubbleSize val="0"/>
        </c:dLbls>
        <c:gapWidth val="100"/>
        <c:overlap val="-24"/>
        <c:axId val="995089487"/>
        <c:axId val="826675087"/>
      </c:barChart>
      <c:catAx>
        <c:axId val="9950894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26675087"/>
        <c:crosses val="autoZero"/>
        <c:auto val="1"/>
        <c:lblAlgn val="ctr"/>
        <c:lblOffset val="100"/>
        <c:noMultiLvlLbl val="0"/>
      </c:catAx>
      <c:valAx>
        <c:axId val="826675087"/>
        <c:scaling>
          <c:orientation val="minMax"/>
        </c:scaling>
        <c:delete val="0"/>
        <c:axPos val="l"/>
        <c:majorGridlines>
          <c:spPr>
            <a:ln w="9525" cap="flat" cmpd="sng" algn="ctr">
              <a:solidFill>
                <a:schemeClr val="lt1">
                  <a:lumMod val="95000"/>
                  <a:alpha val="10000"/>
                </a:schemeClr>
              </a:solidFill>
              <a:round/>
            </a:ln>
            <a:effectLst/>
          </c:spPr>
        </c:majorGridlines>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950894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CapstoneTransactionData_.xlsx]Delivery Analysis!PivotTable11</c:name>
    <c:fmtId val="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Avg Delivery time Of Slots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'Delivery Analysis'!$O$3</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'Delivery Analysis'!$N$4:$N$9</c:f>
              <c:strCache>
                <c:ptCount val="5"/>
                <c:pt idx="0">
                  <c:v>Afternoon</c:v>
                </c:pt>
                <c:pt idx="1">
                  <c:v>Evening</c:v>
                </c:pt>
                <c:pt idx="2">
                  <c:v>Late Night</c:v>
                </c:pt>
                <c:pt idx="3">
                  <c:v>Morning</c:v>
                </c:pt>
                <c:pt idx="4">
                  <c:v>Night</c:v>
                </c:pt>
              </c:strCache>
            </c:strRef>
          </c:cat>
          <c:val>
            <c:numRef>
              <c:f>'Delivery Analysis'!$O$4:$O$9</c:f>
              <c:numCache>
                <c:formatCode>h:mm:ss;@</c:formatCode>
                <c:ptCount val="5"/>
                <c:pt idx="0">
                  <c:v>6.908574412540819E-3</c:v>
                </c:pt>
                <c:pt idx="1">
                  <c:v>7.1321830241655552E-3</c:v>
                </c:pt>
                <c:pt idx="2">
                  <c:v>6.5604329392723896E-3</c:v>
                </c:pt>
                <c:pt idx="3">
                  <c:v>6.7189215716742133E-3</c:v>
                </c:pt>
                <c:pt idx="4">
                  <c:v>6.5292032776202305E-3</c:v>
                </c:pt>
              </c:numCache>
            </c:numRef>
          </c:val>
          <c:smooth val="0"/>
          <c:extLst>
            <c:ext xmlns:c16="http://schemas.microsoft.com/office/drawing/2014/chart" uri="{C3380CC4-5D6E-409C-BE32-E72D297353CC}">
              <c16:uniqueId val="{00000000-A78F-4E92-BED3-82AF4C98588F}"/>
            </c:ext>
          </c:extLst>
        </c:ser>
        <c:dLbls>
          <c:showLegendKey val="0"/>
          <c:showVal val="0"/>
          <c:showCatName val="0"/>
          <c:showSerName val="0"/>
          <c:showPercent val="0"/>
          <c:showBubbleSize val="0"/>
        </c:dLbls>
        <c:marker val="1"/>
        <c:smooth val="0"/>
        <c:axId val="1539609151"/>
        <c:axId val="503709807"/>
      </c:lineChart>
      <c:catAx>
        <c:axId val="1539609151"/>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3709807"/>
        <c:crosses val="autoZero"/>
        <c:auto val="1"/>
        <c:lblAlgn val="ctr"/>
        <c:lblOffset val="100"/>
        <c:noMultiLvlLbl val="0"/>
      </c:catAx>
      <c:valAx>
        <c:axId val="503709807"/>
        <c:scaling>
          <c:orientation val="minMax"/>
        </c:scaling>
        <c:delete val="0"/>
        <c:axPos val="l"/>
        <c:majorGridlines>
          <c:spPr>
            <a:ln w="9525" cap="flat" cmpd="sng" algn="ctr">
              <a:solidFill>
                <a:schemeClr val="lt1">
                  <a:lumMod val="95000"/>
                  <a:alpha val="10000"/>
                </a:schemeClr>
              </a:solidFill>
              <a:round/>
            </a:ln>
            <a:effectLst/>
          </c:spPr>
        </c:majorGridlines>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396091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[Excel CapstoneTransactionData_.xlsx]Delivery Analysis!PivotTable12</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Slot wise Delivery Charges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Analysis'!$O$21</c:f>
              <c:strCache>
                <c:ptCount val="1"/>
                <c:pt idx="0">
                  <c:v>Total</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'Delivery Analysis'!$N$22:$N$27</c:f>
              <c:strCache>
                <c:ptCount val="5"/>
                <c:pt idx="0">
                  <c:v>Afternoon</c:v>
                </c:pt>
                <c:pt idx="1">
                  <c:v>Evening</c:v>
                </c:pt>
                <c:pt idx="2">
                  <c:v>Late Night</c:v>
                </c:pt>
                <c:pt idx="3">
                  <c:v>Morning</c:v>
                </c:pt>
                <c:pt idx="4">
                  <c:v>Night</c:v>
                </c:pt>
              </c:strCache>
            </c:strRef>
          </c:cat>
          <c:val>
            <c:numRef>
              <c:f>'Delivery Analysis'!$O$22:$O$27</c:f>
              <c:numCache>
                <c:formatCode>0.00</c:formatCode>
                <c:ptCount val="5"/>
                <c:pt idx="0">
                  <c:v>19.2475884244373</c:v>
                </c:pt>
                <c:pt idx="1">
                  <c:v>19.985951468710088</c:v>
                </c:pt>
                <c:pt idx="2">
                  <c:v>32.289423685877139</c:v>
                </c:pt>
                <c:pt idx="3">
                  <c:v>18.995524892783891</c:v>
                </c:pt>
                <c:pt idx="4">
                  <c:v>20.970610982211909</c:v>
                </c:pt>
              </c:numCache>
            </c:numRef>
          </c:val>
          <c:extLst>
            <c:ext xmlns:c16="http://schemas.microsoft.com/office/drawing/2014/chart" uri="{C3380CC4-5D6E-409C-BE32-E72D297353CC}">
              <c16:uniqueId val="{00000000-42B7-42D1-9D5D-5141F635193D}"/>
            </c:ext>
          </c:extLst>
        </c:ser>
        <c:dLbls>
          <c:showLegendKey val="0"/>
          <c:showVal val="0"/>
          <c:showCatName val="0"/>
          <c:showSerName val="0"/>
          <c:showPercent val="0"/>
          <c:showBubbleSize val="0"/>
        </c:dLbls>
        <c:gapWidth val="150"/>
        <c:axId val="1539611551"/>
        <c:axId val="1427514063"/>
      </c:barChart>
      <c:catAx>
        <c:axId val="1539611551"/>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27514063"/>
        <c:crosses val="autoZero"/>
        <c:auto val="1"/>
        <c:lblAlgn val="ctr"/>
        <c:lblOffset val="100"/>
        <c:noMultiLvlLbl val="0"/>
      </c:catAx>
      <c:valAx>
        <c:axId val="1427514063"/>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396115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CapstoneTransactionData_.xlsx]Order level Analysis!PivotTable2</c:name>
    <c:fmtId val="3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rPr>
              <a:t>Slot and Month Level Discount %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'Order level Analysis'!$B$36:$B$37</c:f>
              <c:strCache>
                <c:ptCount val="1"/>
                <c:pt idx="0">
                  <c:v>Afternoon</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delete val="1"/>
          </c:dLbls>
          <c:cat>
            <c:strRef>
              <c:f>'Order level Analysis'!$A$38:$A$47</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Analysis'!$B$38:$B$47</c:f>
              <c:numCache>
                <c:formatCode>0.00%</c:formatCode>
                <c:ptCount val="9"/>
                <c:pt idx="0">
                  <c:v>8.8299907218321889E-3</c:v>
                </c:pt>
                <c:pt idx="1">
                  <c:v>4.1855207393620576E-3</c:v>
                </c:pt>
                <c:pt idx="2">
                  <c:v>8.3650864543330858E-3</c:v>
                </c:pt>
                <c:pt idx="3">
                  <c:v>1.5822262524978592E-2</c:v>
                </c:pt>
                <c:pt idx="4">
                  <c:v>6.6066515003070855E-2</c:v>
                </c:pt>
                <c:pt idx="5">
                  <c:v>3.2758283689361595E-2</c:v>
                </c:pt>
                <c:pt idx="6">
                  <c:v>6.1189017434822739E-2</c:v>
                </c:pt>
                <c:pt idx="7">
                  <c:v>0.2049191396963608</c:v>
                </c:pt>
                <c:pt idx="8">
                  <c:v>0.10741581595516649</c:v>
                </c:pt>
              </c:numCache>
            </c:numRef>
          </c:val>
          <c:smooth val="0"/>
          <c:extLst>
            <c:ext xmlns:c16="http://schemas.microsoft.com/office/drawing/2014/chart" uri="{C3380CC4-5D6E-409C-BE32-E72D297353CC}">
              <c16:uniqueId val="{00000000-198A-456F-8E30-0DFF5EE51D77}"/>
            </c:ext>
          </c:extLst>
        </c:ser>
        <c:ser>
          <c:idx val="1"/>
          <c:order val="1"/>
          <c:tx>
            <c:strRef>
              <c:f>'Order level Analysis'!$C$36:$C$37</c:f>
              <c:strCache>
                <c:ptCount val="1"/>
                <c:pt idx="0">
                  <c:v>Evening</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delete val="1"/>
          </c:dLbls>
          <c:cat>
            <c:strRef>
              <c:f>'Order level Analysis'!$A$38:$A$47</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Analysis'!$C$38:$C$47</c:f>
              <c:numCache>
                <c:formatCode>0.00%</c:formatCode>
                <c:ptCount val="9"/>
                <c:pt idx="0">
                  <c:v>1.2324307726920005E-2</c:v>
                </c:pt>
                <c:pt idx="1">
                  <c:v>4.1170580095725839E-3</c:v>
                </c:pt>
                <c:pt idx="2">
                  <c:v>6.1421678384730562E-3</c:v>
                </c:pt>
                <c:pt idx="3">
                  <c:v>6.3419222704476277E-3</c:v>
                </c:pt>
                <c:pt idx="4">
                  <c:v>5.3145542261368132E-2</c:v>
                </c:pt>
                <c:pt idx="5">
                  <c:v>3.2883014017401235E-2</c:v>
                </c:pt>
                <c:pt idx="6">
                  <c:v>7.1182356902027566E-2</c:v>
                </c:pt>
                <c:pt idx="7">
                  <c:v>0.1904186672032479</c:v>
                </c:pt>
                <c:pt idx="8">
                  <c:v>0.1093576906568247</c:v>
                </c:pt>
              </c:numCache>
            </c:numRef>
          </c:val>
          <c:smooth val="0"/>
          <c:extLst>
            <c:ext xmlns:c16="http://schemas.microsoft.com/office/drawing/2014/chart" uri="{C3380CC4-5D6E-409C-BE32-E72D297353CC}">
              <c16:uniqueId val="{00000001-198A-456F-8E30-0DFF5EE51D77}"/>
            </c:ext>
          </c:extLst>
        </c:ser>
        <c:ser>
          <c:idx val="2"/>
          <c:order val="2"/>
          <c:tx>
            <c:strRef>
              <c:f>'Order level Analysis'!$D$36:$D$37</c:f>
              <c:strCache>
                <c:ptCount val="1"/>
                <c:pt idx="0">
                  <c:v>Late Night</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dLbls>
            <c:delete val="1"/>
          </c:dLbls>
          <c:cat>
            <c:strRef>
              <c:f>'Order level Analysis'!$A$38:$A$47</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Analysis'!$D$38:$D$47</c:f>
              <c:numCache>
                <c:formatCode>0.00%</c:formatCode>
                <c:ptCount val="9"/>
                <c:pt idx="0">
                  <c:v>7.8145793979630517E-3</c:v>
                </c:pt>
                <c:pt idx="1">
                  <c:v>4.1094009015941761E-3</c:v>
                </c:pt>
                <c:pt idx="2">
                  <c:v>6.0100281507838183E-3</c:v>
                </c:pt>
                <c:pt idx="3">
                  <c:v>5.7331663412740139E-3</c:v>
                </c:pt>
                <c:pt idx="4">
                  <c:v>5.1224944320712694E-2</c:v>
                </c:pt>
                <c:pt idx="5">
                  <c:v>4.2667969556692179E-2</c:v>
                </c:pt>
                <c:pt idx="6">
                  <c:v>3.8816037897384859E-2</c:v>
                </c:pt>
                <c:pt idx="7">
                  <c:v>9.6352015285238832E-2</c:v>
                </c:pt>
                <c:pt idx="8">
                  <c:v>5.338640532339714E-2</c:v>
                </c:pt>
              </c:numCache>
            </c:numRef>
          </c:val>
          <c:smooth val="0"/>
          <c:extLst>
            <c:ext xmlns:c16="http://schemas.microsoft.com/office/drawing/2014/chart" uri="{C3380CC4-5D6E-409C-BE32-E72D297353CC}">
              <c16:uniqueId val="{00000002-198A-456F-8E30-0DFF5EE51D77}"/>
            </c:ext>
          </c:extLst>
        </c:ser>
        <c:ser>
          <c:idx val="3"/>
          <c:order val="3"/>
          <c:tx>
            <c:strRef>
              <c:f>'Order level Analysis'!$E$36:$E$37</c:f>
              <c:strCache>
                <c:ptCount val="1"/>
                <c:pt idx="0">
                  <c:v>Morning</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dLbls>
            <c:delete val="1"/>
          </c:dLbls>
          <c:cat>
            <c:strRef>
              <c:f>'Order level Analysis'!$A$38:$A$47</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Analysis'!$E$38:$E$47</c:f>
              <c:numCache>
                <c:formatCode>0.00%</c:formatCode>
                <c:ptCount val="9"/>
                <c:pt idx="0">
                  <c:v>1.1907747985635627E-2</c:v>
                </c:pt>
                <c:pt idx="1">
                  <c:v>5.9506086814482793E-3</c:v>
                </c:pt>
                <c:pt idx="2">
                  <c:v>3.8601968563021288E-3</c:v>
                </c:pt>
                <c:pt idx="3">
                  <c:v>8.8804778492652704E-3</c:v>
                </c:pt>
                <c:pt idx="4">
                  <c:v>4.9002618396277488E-2</c:v>
                </c:pt>
                <c:pt idx="5">
                  <c:v>2.9815718560320299E-2</c:v>
                </c:pt>
                <c:pt idx="6">
                  <c:v>5.8375948021197853E-2</c:v>
                </c:pt>
                <c:pt idx="7">
                  <c:v>0.20001448323045523</c:v>
                </c:pt>
                <c:pt idx="8">
                  <c:v>0.10791629292240959</c:v>
                </c:pt>
              </c:numCache>
            </c:numRef>
          </c:val>
          <c:smooth val="0"/>
          <c:extLst>
            <c:ext xmlns:c16="http://schemas.microsoft.com/office/drawing/2014/chart" uri="{C3380CC4-5D6E-409C-BE32-E72D297353CC}">
              <c16:uniqueId val="{00000003-198A-456F-8E30-0DFF5EE51D77}"/>
            </c:ext>
          </c:extLst>
        </c:ser>
        <c:ser>
          <c:idx val="4"/>
          <c:order val="4"/>
          <c:tx>
            <c:strRef>
              <c:f>'Order level Analysis'!$F$36:$F$37</c:f>
              <c:strCache>
                <c:ptCount val="1"/>
                <c:pt idx="0">
                  <c:v>Night</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dLbls>
            <c:delete val="1"/>
          </c:dLbls>
          <c:cat>
            <c:strRef>
              <c:f>'Order level Analysis'!$A$38:$A$47</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Analysis'!$F$38:$F$47</c:f>
              <c:numCache>
                <c:formatCode>0.00%</c:formatCode>
                <c:ptCount val="9"/>
                <c:pt idx="0">
                  <c:v>1.0625425659145975E-2</c:v>
                </c:pt>
                <c:pt idx="1">
                  <c:v>6.140164897599598E-3</c:v>
                </c:pt>
                <c:pt idx="2">
                  <c:v>5.5157643053542361E-3</c:v>
                </c:pt>
                <c:pt idx="3">
                  <c:v>1.1332841134101969E-2</c:v>
                </c:pt>
                <c:pt idx="4">
                  <c:v>6.0846025110749158E-2</c:v>
                </c:pt>
                <c:pt idx="5">
                  <c:v>3.0864713737891528E-2</c:v>
                </c:pt>
                <c:pt idx="6">
                  <c:v>8.557712490922878E-2</c:v>
                </c:pt>
                <c:pt idx="7">
                  <c:v>0.21079650362041547</c:v>
                </c:pt>
                <c:pt idx="8">
                  <c:v>0.10065154461911029</c:v>
                </c:pt>
              </c:numCache>
            </c:numRef>
          </c:val>
          <c:smooth val="0"/>
          <c:extLst>
            <c:ext xmlns:c16="http://schemas.microsoft.com/office/drawing/2014/chart" uri="{C3380CC4-5D6E-409C-BE32-E72D297353CC}">
              <c16:uniqueId val="{00000004-198A-456F-8E30-0DFF5EE51D77}"/>
            </c:ext>
          </c:extLst>
        </c:ser>
        <c:dLbls>
          <c:dLblPos val="ctr"/>
          <c:showLegendKey val="0"/>
          <c:showVal val="1"/>
          <c:showCatName val="0"/>
          <c:showSerName val="0"/>
          <c:showPercent val="0"/>
          <c:showBubbleSize val="0"/>
        </c:dLbls>
        <c:smooth val="0"/>
        <c:axId val="19678831"/>
        <c:axId val="148594223"/>
      </c:lineChart>
      <c:catAx>
        <c:axId val="1967883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8594223"/>
        <c:crosses val="autoZero"/>
        <c:auto val="1"/>
        <c:lblAlgn val="ctr"/>
        <c:lblOffset val="100"/>
        <c:noMultiLvlLbl val="0"/>
      </c:catAx>
      <c:valAx>
        <c:axId val="148594223"/>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6788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CapstoneTransactionData_.xlsx]Order level Analysis!PivotTable6</c:name>
    <c:fmtId val="3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Slot</a:t>
            </a:r>
            <a:r>
              <a:rPr lang="en-US" baseline="0"/>
              <a:t> and Month Level Delivery %  </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'Order level Analysis'!$B$20:$B$21</c:f>
              <c:strCache>
                <c:ptCount val="1"/>
                <c:pt idx="0">
                  <c:v>Afternoon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'Order level Analysis'!$A$22:$A$31</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Analysis'!$B$22:$B$31</c:f>
              <c:numCache>
                <c:formatCode>0.00%</c:formatCode>
                <c:ptCount val="9"/>
                <c:pt idx="0">
                  <c:v>0.16850991611832558</c:v>
                </c:pt>
                <c:pt idx="1">
                  <c:v>0.13855464502917794</c:v>
                </c:pt>
                <c:pt idx="2">
                  <c:v>0.13624894097908291</c:v>
                </c:pt>
                <c:pt idx="3">
                  <c:v>0.15418035165539881</c:v>
                </c:pt>
                <c:pt idx="4">
                  <c:v>9.6183183156583696E-2</c:v>
                </c:pt>
                <c:pt idx="5">
                  <c:v>0.10566362728659673</c:v>
                </c:pt>
                <c:pt idx="6">
                  <c:v>9.6970111775978571E-2</c:v>
                </c:pt>
                <c:pt idx="7">
                  <c:v>5.6976017324002912E-2</c:v>
                </c:pt>
                <c:pt idx="8">
                  <c:v>4.1447083452195277E-2</c:v>
                </c:pt>
              </c:numCache>
            </c:numRef>
          </c:val>
          <c:smooth val="0"/>
          <c:extLst>
            <c:ext xmlns:c16="http://schemas.microsoft.com/office/drawing/2014/chart" uri="{C3380CC4-5D6E-409C-BE32-E72D297353CC}">
              <c16:uniqueId val="{00000000-5EEF-4C64-B440-120E6F685F95}"/>
            </c:ext>
          </c:extLst>
        </c:ser>
        <c:ser>
          <c:idx val="1"/>
          <c:order val="1"/>
          <c:tx>
            <c:strRef>
              <c:f>'Order level Analysis'!$C$20:$C$21</c:f>
              <c:strCache>
                <c:ptCount val="1"/>
                <c:pt idx="0">
                  <c:v>Evening</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strRef>
              <c:f>'Order level Analysis'!$A$22:$A$31</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Analysis'!$C$22:$C$31</c:f>
              <c:numCache>
                <c:formatCode>0.00%</c:formatCode>
                <c:ptCount val="9"/>
                <c:pt idx="0">
                  <c:v>0.23063293773654459</c:v>
                </c:pt>
                <c:pt idx="1">
                  <c:v>0.14424755552210233</c:v>
                </c:pt>
                <c:pt idx="2">
                  <c:v>0.13349416184591612</c:v>
                </c:pt>
                <c:pt idx="3">
                  <c:v>0.16040067636844263</c:v>
                </c:pt>
                <c:pt idx="4">
                  <c:v>0.1014760723557997</c:v>
                </c:pt>
                <c:pt idx="5">
                  <c:v>0.11664661156164099</c:v>
                </c:pt>
                <c:pt idx="6">
                  <c:v>0.10618360134486458</c:v>
                </c:pt>
                <c:pt idx="7">
                  <c:v>5.2936370492182694E-2</c:v>
                </c:pt>
                <c:pt idx="8">
                  <c:v>3.6963555005427855E-2</c:v>
                </c:pt>
              </c:numCache>
            </c:numRef>
          </c:val>
          <c:smooth val="0"/>
          <c:extLst>
            <c:ext xmlns:c16="http://schemas.microsoft.com/office/drawing/2014/chart" uri="{C3380CC4-5D6E-409C-BE32-E72D297353CC}">
              <c16:uniqueId val="{00000001-5EEF-4C64-B440-120E6F685F95}"/>
            </c:ext>
          </c:extLst>
        </c:ser>
        <c:ser>
          <c:idx val="2"/>
          <c:order val="2"/>
          <c:tx>
            <c:strRef>
              <c:f>'Order level Analysis'!$D$20:$D$21</c:f>
              <c:strCache>
                <c:ptCount val="1"/>
                <c:pt idx="0">
                  <c:v>Late Night</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cat>
            <c:strRef>
              <c:f>'Order level Analysis'!$A$22:$A$31</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Analysis'!$D$22:$D$31</c:f>
              <c:numCache>
                <c:formatCode>0.00%</c:formatCode>
                <c:ptCount val="9"/>
                <c:pt idx="0">
                  <c:v>0.23397682440223427</c:v>
                </c:pt>
                <c:pt idx="1">
                  <c:v>0.25021147444807462</c:v>
                </c:pt>
                <c:pt idx="2">
                  <c:v>0.23169928968097617</c:v>
                </c:pt>
                <c:pt idx="3">
                  <c:v>0.23315595148240847</c:v>
                </c:pt>
                <c:pt idx="4">
                  <c:v>4.1208791208791208E-2</c:v>
                </c:pt>
                <c:pt idx="5">
                  <c:v>0.25121738675504296</c:v>
                </c:pt>
                <c:pt idx="6">
                  <c:v>0.25248783204624309</c:v>
                </c:pt>
                <c:pt idx="7">
                  <c:v>0.15252305346964909</c:v>
                </c:pt>
                <c:pt idx="8">
                  <c:v>9.0830197326002629E-2</c:v>
                </c:pt>
              </c:numCache>
            </c:numRef>
          </c:val>
          <c:smooth val="0"/>
          <c:extLst>
            <c:ext xmlns:c16="http://schemas.microsoft.com/office/drawing/2014/chart" uri="{C3380CC4-5D6E-409C-BE32-E72D297353CC}">
              <c16:uniqueId val="{00000002-5EEF-4C64-B440-120E6F685F95}"/>
            </c:ext>
          </c:extLst>
        </c:ser>
        <c:ser>
          <c:idx val="3"/>
          <c:order val="3"/>
          <c:tx>
            <c:strRef>
              <c:f>'Order level Analysis'!$E$20:$E$21</c:f>
              <c:strCache>
                <c:ptCount val="1"/>
                <c:pt idx="0">
                  <c:v>Morning</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cat>
            <c:strRef>
              <c:f>'Order level Analysis'!$A$22:$A$31</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Analysis'!$E$22:$E$31</c:f>
              <c:numCache>
                <c:formatCode>0.00%</c:formatCode>
                <c:ptCount val="9"/>
                <c:pt idx="0">
                  <c:v>0.22497867661782978</c:v>
                </c:pt>
                <c:pt idx="1">
                  <c:v>0.19417730407163988</c:v>
                </c:pt>
                <c:pt idx="2">
                  <c:v>0.1845685769710978</c:v>
                </c:pt>
                <c:pt idx="3">
                  <c:v>0.18401140951505457</c:v>
                </c:pt>
                <c:pt idx="4">
                  <c:v>0.11110600634199966</c:v>
                </c:pt>
                <c:pt idx="5">
                  <c:v>0.1011716143183975</c:v>
                </c:pt>
                <c:pt idx="6">
                  <c:v>0.1143716637987304</c:v>
                </c:pt>
                <c:pt idx="7">
                  <c:v>6.8818751776150433E-2</c:v>
                </c:pt>
                <c:pt idx="8">
                  <c:v>4.9620449903119417E-2</c:v>
                </c:pt>
              </c:numCache>
            </c:numRef>
          </c:val>
          <c:smooth val="0"/>
          <c:extLst>
            <c:ext xmlns:c16="http://schemas.microsoft.com/office/drawing/2014/chart" uri="{C3380CC4-5D6E-409C-BE32-E72D297353CC}">
              <c16:uniqueId val="{00000003-5EEF-4C64-B440-120E6F685F95}"/>
            </c:ext>
          </c:extLst>
        </c:ser>
        <c:ser>
          <c:idx val="4"/>
          <c:order val="4"/>
          <c:tx>
            <c:strRef>
              <c:f>'Order level Analysis'!$F$20:$F$21</c:f>
              <c:strCache>
                <c:ptCount val="1"/>
                <c:pt idx="0">
                  <c:v>Night</c:v>
                </c:pt>
              </c:strCache>
            </c:strRef>
          </c:tx>
          <c:spPr>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cat>
            <c:strRef>
              <c:f>'Order level Analysis'!$A$22:$A$31</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Analysis'!$F$22:$F$31</c:f>
              <c:numCache>
                <c:formatCode>0.00%</c:formatCode>
                <c:ptCount val="9"/>
                <c:pt idx="0">
                  <c:v>0.17474778533784055</c:v>
                </c:pt>
                <c:pt idx="1">
                  <c:v>0.16177905046419414</c:v>
                </c:pt>
                <c:pt idx="2">
                  <c:v>0.15445550176825601</c:v>
                </c:pt>
                <c:pt idx="3">
                  <c:v>0.16047861628580043</c:v>
                </c:pt>
                <c:pt idx="4">
                  <c:v>0.1443918456576698</c:v>
                </c:pt>
                <c:pt idx="5">
                  <c:v>0.13061560414813847</c:v>
                </c:pt>
                <c:pt idx="6">
                  <c:v>0.12929014040541978</c:v>
                </c:pt>
                <c:pt idx="7">
                  <c:v>5.8860848933103165E-2</c:v>
                </c:pt>
                <c:pt idx="8">
                  <c:v>4.2970084984773393E-2</c:v>
                </c:pt>
              </c:numCache>
            </c:numRef>
          </c:val>
          <c:smooth val="0"/>
          <c:extLst>
            <c:ext xmlns:c16="http://schemas.microsoft.com/office/drawing/2014/chart" uri="{C3380CC4-5D6E-409C-BE32-E72D297353CC}">
              <c16:uniqueId val="{00000004-5EEF-4C64-B440-120E6F685F95}"/>
            </c:ext>
          </c:extLst>
        </c:ser>
        <c:dLbls>
          <c:showLegendKey val="0"/>
          <c:showVal val="0"/>
          <c:showCatName val="0"/>
          <c:showSerName val="0"/>
          <c:showPercent val="0"/>
          <c:showBubbleSize val="0"/>
        </c:dLbls>
        <c:marker val="1"/>
        <c:smooth val="0"/>
        <c:axId val="1833811407"/>
        <c:axId val="1105694223"/>
      </c:lineChart>
      <c:catAx>
        <c:axId val="1833811407"/>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5694223"/>
        <c:crosses val="autoZero"/>
        <c:auto val="1"/>
        <c:lblAlgn val="ctr"/>
        <c:lblOffset val="100"/>
        <c:noMultiLvlLbl val="0"/>
      </c:catAx>
      <c:valAx>
        <c:axId val="1105694223"/>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338114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CapstoneTransactionData_.xlsx]Order level Analysis!PivotTable3</c:name>
    <c:fmtId val="4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rPr>
              <a:t>Slot and Drop Area Level Discount %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pivotFmt>
      <c:pivotFmt>
        <c:idx val="45"/>
      </c:pivotFmt>
      <c:pivotFmt>
        <c:idx val="46"/>
      </c:pivotFmt>
      <c:pivotFmt>
        <c:idx val="47"/>
      </c:pivotFmt>
      <c:pivotFmt>
        <c:idx val="48"/>
      </c:pivotFmt>
      <c:pivotFmt>
        <c:idx val="49"/>
      </c:pivotFmt>
      <c:pivotFmt>
        <c:idx val="50"/>
      </c:pivotFmt>
      <c:pivotFmt>
        <c:idx val="51"/>
      </c:pivotFmt>
      <c:pivotFmt>
        <c:idx val="52"/>
      </c:pivotFmt>
      <c:pivotFmt>
        <c:idx val="53"/>
      </c:pivotFmt>
      <c:pivotFmt>
        <c:idx val="54"/>
      </c:pivotFmt>
      <c:pivotFmt>
        <c:idx val="55"/>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1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1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1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1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1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1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1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1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1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1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1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1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1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1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1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1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1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1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1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1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1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1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1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1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1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1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1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1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1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1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1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1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1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1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1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1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1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1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1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1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1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1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1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1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1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1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1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1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1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1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1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1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1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1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1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s>
    <c:plotArea>
      <c:layout/>
      <c:lineChart>
        <c:grouping val="standard"/>
        <c:varyColors val="0"/>
        <c:ser>
          <c:idx val="0"/>
          <c:order val="0"/>
          <c:tx>
            <c:strRef>
              <c:f>'Order level Analysis'!$B$56:$B$57</c:f>
              <c:strCache>
                <c:ptCount val="1"/>
                <c:pt idx="0">
                  <c:v>Afternoon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Pt>
            <c:idx val="0"/>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00-62CC-4713-9500-1C6A5BD0C51E}"/>
              </c:ext>
            </c:extLst>
          </c:dPt>
          <c:dPt>
            <c:idx val="1"/>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01-62CC-4713-9500-1C6A5BD0C51E}"/>
              </c:ext>
            </c:extLst>
          </c:dPt>
          <c:dPt>
            <c:idx val="2"/>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02-62CC-4713-9500-1C6A5BD0C51E}"/>
              </c:ext>
            </c:extLst>
          </c:dPt>
          <c:dPt>
            <c:idx val="3"/>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03-62CC-4713-9500-1C6A5BD0C51E}"/>
              </c:ext>
            </c:extLst>
          </c:dPt>
          <c:dPt>
            <c:idx val="4"/>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04-62CC-4713-9500-1C6A5BD0C51E}"/>
              </c:ext>
            </c:extLst>
          </c:dPt>
          <c:dPt>
            <c:idx val="5"/>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05-62CC-4713-9500-1C6A5BD0C51E}"/>
              </c:ext>
            </c:extLst>
          </c:dPt>
          <c:dPt>
            <c:idx val="6"/>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06-62CC-4713-9500-1C6A5BD0C51E}"/>
              </c:ext>
            </c:extLst>
          </c:dPt>
          <c:dPt>
            <c:idx val="7"/>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07-62CC-4713-9500-1C6A5BD0C51E}"/>
              </c:ext>
            </c:extLst>
          </c:dPt>
          <c:dPt>
            <c:idx val="8"/>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08-62CC-4713-9500-1C6A5BD0C51E}"/>
              </c:ext>
            </c:extLst>
          </c:dPt>
          <c:dPt>
            <c:idx val="9"/>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09-62CC-4713-9500-1C6A5BD0C51E}"/>
              </c:ext>
            </c:extLst>
          </c:dPt>
          <c:cat>
            <c:strRef>
              <c:f>'Order level Analysis'!$A$58:$A$68</c:f>
              <c:strCache>
                <c:ptCount val="10"/>
                <c:pt idx="0">
                  <c:v>Bannerghatta</c:v>
                </c:pt>
                <c:pt idx="1">
                  <c:v>Bellandur - Off Sarjapur Road</c:v>
                </c:pt>
                <c:pt idx="2">
                  <c:v>Bellandur, Green Glen</c:v>
                </c:pt>
                <c:pt idx="3">
                  <c:v>Bilekahalli</c:v>
                </c:pt>
                <c:pt idx="4">
                  <c:v>Harlur</c:v>
                </c:pt>
                <c:pt idx="5">
                  <c:v>HSR Layout</c:v>
                </c:pt>
                <c:pt idx="6">
                  <c:v>ITI Layout</c:v>
                </c:pt>
                <c:pt idx="7">
                  <c:v>Jayanagar</c:v>
                </c:pt>
                <c:pt idx="8">
                  <c:v>JP Nagar Phase 1-3</c:v>
                </c:pt>
                <c:pt idx="9">
                  <c:v>Victoria Layout</c:v>
                </c:pt>
              </c:strCache>
            </c:strRef>
          </c:cat>
          <c:val>
            <c:numRef>
              <c:f>'Order level Analysis'!$B$58:$B$68</c:f>
              <c:numCache>
                <c:formatCode>0.00%</c:formatCode>
                <c:ptCount val="10"/>
                <c:pt idx="1">
                  <c:v>5.0988045258654961E-2</c:v>
                </c:pt>
                <c:pt idx="2">
                  <c:v>8.9406865259002127E-2</c:v>
                </c:pt>
                <c:pt idx="3">
                  <c:v>7.1052631578947367E-2</c:v>
                </c:pt>
                <c:pt idx="4">
                  <c:v>0.10617007497925397</c:v>
                </c:pt>
                <c:pt idx="5">
                  <c:v>6.5799640471726609E-2</c:v>
                </c:pt>
                <c:pt idx="6">
                  <c:v>7.2108871377499523E-2</c:v>
                </c:pt>
                <c:pt idx="7">
                  <c:v>0</c:v>
                </c:pt>
              </c:numCache>
            </c:numRef>
          </c:val>
          <c:smooth val="0"/>
          <c:extLst>
            <c:ext xmlns:c16="http://schemas.microsoft.com/office/drawing/2014/chart" uri="{C3380CC4-5D6E-409C-BE32-E72D297353CC}">
              <c16:uniqueId val="{0000000A-62CC-4713-9500-1C6A5BD0C51E}"/>
            </c:ext>
          </c:extLst>
        </c:ser>
        <c:ser>
          <c:idx val="1"/>
          <c:order val="1"/>
          <c:tx>
            <c:strRef>
              <c:f>'Order level Analysis'!$C$56:$C$57</c:f>
              <c:strCache>
                <c:ptCount val="1"/>
                <c:pt idx="0">
                  <c:v>Evening</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Pt>
            <c:idx val="0"/>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0B-62CC-4713-9500-1C6A5BD0C51E}"/>
              </c:ext>
            </c:extLst>
          </c:dPt>
          <c:dPt>
            <c:idx val="1"/>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0C-62CC-4713-9500-1C6A5BD0C51E}"/>
              </c:ext>
            </c:extLst>
          </c:dPt>
          <c:dPt>
            <c:idx val="2"/>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0D-62CC-4713-9500-1C6A5BD0C51E}"/>
              </c:ext>
            </c:extLst>
          </c:dPt>
          <c:dPt>
            <c:idx val="3"/>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0E-62CC-4713-9500-1C6A5BD0C51E}"/>
              </c:ext>
            </c:extLst>
          </c:dPt>
          <c:dPt>
            <c:idx val="4"/>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0F-62CC-4713-9500-1C6A5BD0C51E}"/>
              </c:ext>
            </c:extLst>
          </c:dPt>
          <c:dPt>
            <c:idx val="5"/>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10-62CC-4713-9500-1C6A5BD0C51E}"/>
              </c:ext>
            </c:extLst>
          </c:dPt>
          <c:dPt>
            <c:idx val="6"/>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11-62CC-4713-9500-1C6A5BD0C51E}"/>
              </c:ext>
            </c:extLst>
          </c:dPt>
          <c:dPt>
            <c:idx val="7"/>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12-62CC-4713-9500-1C6A5BD0C51E}"/>
              </c:ext>
            </c:extLst>
          </c:dPt>
          <c:dPt>
            <c:idx val="8"/>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13-62CC-4713-9500-1C6A5BD0C51E}"/>
              </c:ext>
            </c:extLst>
          </c:dPt>
          <c:dPt>
            <c:idx val="9"/>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14-62CC-4713-9500-1C6A5BD0C51E}"/>
              </c:ext>
            </c:extLst>
          </c:dPt>
          <c:cat>
            <c:strRef>
              <c:f>'Order level Analysis'!$A$58:$A$68</c:f>
              <c:strCache>
                <c:ptCount val="10"/>
                <c:pt idx="0">
                  <c:v>Bannerghatta</c:v>
                </c:pt>
                <c:pt idx="1">
                  <c:v>Bellandur - Off Sarjapur Road</c:v>
                </c:pt>
                <c:pt idx="2">
                  <c:v>Bellandur, Green Glen</c:v>
                </c:pt>
                <c:pt idx="3">
                  <c:v>Bilekahalli</c:v>
                </c:pt>
                <c:pt idx="4">
                  <c:v>Harlur</c:v>
                </c:pt>
                <c:pt idx="5">
                  <c:v>HSR Layout</c:v>
                </c:pt>
                <c:pt idx="6">
                  <c:v>ITI Layout</c:v>
                </c:pt>
                <c:pt idx="7">
                  <c:v>Jayanagar</c:v>
                </c:pt>
                <c:pt idx="8">
                  <c:v>JP Nagar Phase 1-3</c:v>
                </c:pt>
                <c:pt idx="9">
                  <c:v>Victoria Layout</c:v>
                </c:pt>
              </c:strCache>
            </c:strRef>
          </c:cat>
          <c:val>
            <c:numRef>
              <c:f>'Order level Analysis'!$C$58:$C$68</c:f>
              <c:numCache>
                <c:formatCode>0.00%</c:formatCode>
                <c:ptCount val="10"/>
                <c:pt idx="0">
                  <c:v>2.2964509394572025E-2</c:v>
                </c:pt>
                <c:pt idx="1">
                  <c:v>8.9953777905585133E-2</c:v>
                </c:pt>
                <c:pt idx="2">
                  <c:v>6.7483315844995867E-2</c:v>
                </c:pt>
                <c:pt idx="3">
                  <c:v>1.4014483803963399E-2</c:v>
                </c:pt>
                <c:pt idx="4">
                  <c:v>0.10095308730785398</c:v>
                </c:pt>
                <c:pt idx="5">
                  <c:v>6.1134790009866317E-2</c:v>
                </c:pt>
                <c:pt idx="6">
                  <c:v>7.3888955904892639E-2</c:v>
                </c:pt>
                <c:pt idx="7">
                  <c:v>0.35611510791366907</c:v>
                </c:pt>
                <c:pt idx="8">
                  <c:v>0.3193548387096774</c:v>
                </c:pt>
              </c:numCache>
            </c:numRef>
          </c:val>
          <c:smooth val="0"/>
          <c:extLst>
            <c:ext xmlns:c16="http://schemas.microsoft.com/office/drawing/2014/chart" uri="{C3380CC4-5D6E-409C-BE32-E72D297353CC}">
              <c16:uniqueId val="{00000015-62CC-4713-9500-1C6A5BD0C51E}"/>
            </c:ext>
          </c:extLst>
        </c:ser>
        <c:ser>
          <c:idx val="2"/>
          <c:order val="2"/>
          <c:tx>
            <c:strRef>
              <c:f>'Order level Analysis'!$D$56:$D$57</c:f>
              <c:strCache>
                <c:ptCount val="1"/>
                <c:pt idx="0">
                  <c:v>Late Night</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Pt>
            <c:idx val="0"/>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16-62CC-4713-9500-1C6A5BD0C51E}"/>
              </c:ext>
            </c:extLst>
          </c:dPt>
          <c:dPt>
            <c:idx val="1"/>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17-62CC-4713-9500-1C6A5BD0C51E}"/>
              </c:ext>
            </c:extLst>
          </c:dPt>
          <c:dPt>
            <c:idx val="2"/>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18-62CC-4713-9500-1C6A5BD0C51E}"/>
              </c:ext>
            </c:extLst>
          </c:dPt>
          <c:dPt>
            <c:idx val="3"/>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19-62CC-4713-9500-1C6A5BD0C51E}"/>
              </c:ext>
            </c:extLst>
          </c:dPt>
          <c:dPt>
            <c:idx val="4"/>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1A-62CC-4713-9500-1C6A5BD0C51E}"/>
              </c:ext>
            </c:extLst>
          </c:dPt>
          <c:dPt>
            <c:idx val="5"/>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1B-62CC-4713-9500-1C6A5BD0C51E}"/>
              </c:ext>
            </c:extLst>
          </c:dPt>
          <c:dPt>
            <c:idx val="6"/>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1C-62CC-4713-9500-1C6A5BD0C51E}"/>
              </c:ext>
            </c:extLst>
          </c:dPt>
          <c:dPt>
            <c:idx val="7"/>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1D-62CC-4713-9500-1C6A5BD0C51E}"/>
              </c:ext>
            </c:extLst>
          </c:dPt>
          <c:dPt>
            <c:idx val="8"/>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1E-62CC-4713-9500-1C6A5BD0C51E}"/>
              </c:ext>
            </c:extLst>
          </c:dPt>
          <c:dPt>
            <c:idx val="9"/>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1F-62CC-4713-9500-1C6A5BD0C51E}"/>
              </c:ext>
            </c:extLst>
          </c:dPt>
          <c:cat>
            <c:strRef>
              <c:f>'Order level Analysis'!$A$58:$A$68</c:f>
              <c:strCache>
                <c:ptCount val="10"/>
                <c:pt idx="0">
                  <c:v>Bannerghatta</c:v>
                </c:pt>
                <c:pt idx="1">
                  <c:v>Bellandur - Off Sarjapur Road</c:v>
                </c:pt>
                <c:pt idx="2">
                  <c:v>Bellandur, Green Glen</c:v>
                </c:pt>
                <c:pt idx="3">
                  <c:v>Bilekahalli</c:v>
                </c:pt>
                <c:pt idx="4">
                  <c:v>Harlur</c:v>
                </c:pt>
                <c:pt idx="5">
                  <c:v>HSR Layout</c:v>
                </c:pt>
                <c:pt idx="6">
                  <c:v>ITI Layout</c:v>
                </c:pt>
                <c:pt idx="7">
                  <c:v>Jayanagar</c:v>
                </c:pt>
                <c:pt idx="8">
                  <c:v>JP Nagar Phase 1-3</c:v>
                </c:pt>
                <c:pt idx="9">
                  <c:v>Victoria Layout</c:v>
                </c:pt>
              </c:strCache>
            </c:strRef>
          </c:cat>
          <c:val>
            <c:numRef>
              <c:f>'Order level Analysis'!$D$58:$D$68</c:f>
              <c:numCache>
                <c:formatCode>0.00%</c:formatCode>
                <c:ptCount val="10"/>
                <c:pt idx="1">
                  <c:v>0</c:v>
                </c:pt>
                <c:pt idx="2">
                  <c:v>6.7686808219714775E-2</c:v>
                </c:pt>
                <c:pt idx="3">
                  <c:v>0.1</c:v>
                </c:pt>
                <c:pt idx="4">
                  <c:v>3.1868029316435155E-2</c:v>
                </c:pt>
                <c:pt idx="5">
                  <c:v>3.6618318307290079E-2</c:v>
                </c:pt>
                <c:pt idx="6">
                  <c:v>3.3110167716343272E-2</c:v>
                </c:pt>
                <c:pt idx="8">
                  <c:v>0</c:v>
                </c:pt>
              </c:numCache>
            </c:numRef>
          </c:val>
          <c:smooth val="0"/>
          <c:extLst>
            <c:ext xmlns:c16="http://schemas.microsoft.com/office/drawing/2014/chart" uri="{C3380CC4-5D6E-409C-BE32-E72D297353CC}">
              <c16:uniqueId val="{00000020-62CC-4713-9500-1C6A5BD0C51E}"/>
            </c:ext>
          </c:extLst>
        </c:ser>
        <c:ser>
          <c:idx val="3"/>
          <c:order val="3"/>
          <c:tx>
            <c:strRef>
              <c:f>'Order level Analysis'!$E$56:$E$57</c:f>
              <c:strCache>
                <c:ptCount val="1"/>
                <c:pt idx="0">
                  <c:v>Morning</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Pt>
            <c:idx val="0"/>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21-62CC-4713-9500-1C6A5BD0C51E}"/>
              </c:ext>
            </c:extLst>
          </c:dPt>
          <c:dPt>
            <c:idx val="1"/>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22-62CC-4713-9500-1C6A5BD0C51E}"/>
              </c:ext>
            </c:extLst>
          </c:dPt>
          <c:dPt>
            <c:idx val="2"/>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23-62CC-4713-9500-1C6A5BD0C51E}"/>
              </c:ext>
            </c:extLst>
          </c:dPt>
          <c:dPt>
            <c:idx val="3"/>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24-62CC-4713-9500-1C6A5BD0C51E}"/>
              </c:ext>
            </c:extLst>
          </c:dPt>
          <c:dPt>
            <c:idx val="4"/>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25-62CC-4713-9500-1C6A5BD0C51E}"/>
              </c:ext>
            </c:extLst>
          </c:dPt>
          <c:dPt>
            <c:idx val="5"/>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26-62CC-4713-9500-1C6A5BD0C51E}"/>
              </c:ext>
            </c:extLst>
          </c:dPt>
          <c:dPt>
            <c:idx val="6"/>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27-62CC-4713-9500-1C6A5BD0C51E}"/>
              </c:ext>
            </c:extLst>
          </c:dPt>
          <c:dPt>
            <c:idx val="7"/>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28-62CC-4713-9500-1C6A5BD0C51E}"/>
              </c:ext>
            </c:extLst>
          </c:dPt>
          <c:dPt>
            <c:idx val="8"/>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29-62CC-4713-9500-1C6A5BD0C51E}"/>
              </c:ext>
            </c:extLst>
          </c:dPt>
          <c:dPt>
            <c:idx val="9"/>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2A-62CC-4713-9500-1C6A5BD0C51E}"/>
              </c:ext>
            </c:extLst>
          </c:dPt>
          <c:cat>
            <c:strRef>
              <c:f>'Order level Analysis'!$A$58:$A$68</c:f>
              <c:strCache>
                <c:ptCount val="10"/>
                <c:pt idx="0">
                  <c:v>Bannerghatta</c:v>
                </c:pt>
                <c:pt idx="1">
                  <c:v>Bellandur - Off Sarjapur Road</c:v>
                </c:pt>
                <c:pt idx="2">
                  <c:v>Bellandur, Green Glen</c:v>
                </c:pt>
                <c:pt idx="3">
                  <c:v>Bilekahalli</c:v>
                </c:pt>
                <c:pt idx="4">
                  <c:v>Harlur</c:v>
                </c:pt>
                <c:pt idx="5">
                  <c:v>HSR Layout</c:v>
                </c:pt>
                <c:pt idx="6">
                  <c:v>ITI Layout</c:v>
                </c:pt>
                <c:pt idx="7">
                  <c:v>Jayanagar</c:v>
                </c:pt>
                <c:pt idx="8">
                  <c:v>JP Nagar Phase 1-3</c:v>
                </c:pt>
                <c:pt idx="9">
                  <c:v>Victoria Layout</c:v>
                </c:pt>
              </c:strCache>
            </c:strRef>
          </c:cat>
          <c:val>
            <c:numRef>
              <c:f>'Order level Analysis'!$E$58:$E$68</c:f>
              <c:numCache>
                <c:formatCode>0.00%</c:formatCode>
                <c:ptCount val="10"/>
                <c:pt idx="0">
                  <c:v>0</c:v>
                </c:pt>
                <c:pt idx="1">
                  <c:v>9.8923479778876937E-3</c:v>
                </c:pt>
                <c:pt idx="2">
                  <c:v>2.9207421616777394E-2</c:v>
                </c:pt>
                <c:pt idx="3">
                  <c:v>0.17758558341369335</c:v>
                </c:pt>
                <c:pt idx="4">
                  <c:v>9.7441308330398477E-2</c:v>
                </c:pt>
                <c:pt idx="5">
                  <c:v>6.2109974934764368E-2</c:v>
                </c:pt>
                <c:pt idx="6">
                  <c:v>7.989641905898634E-2</c:v>
                </c:pt>
                <c:pt idx="7">
                  <c:v>0</c:v>
                </c:pt>
                <c:pt idx="8">
                  <c:v>0</c:v>
                </c:pt>
              </c:numCache>
            </c:numRef>
          </c:val>
          <c:smooth val="0"/>
          <c:extLst>
            <c:ext xmlns:c16="http://schemas.microsoft.com/office/drawing/2014/chart" uri="{C3380CC4-5D6E-409C-BE32-E72D297353CC}">
              <c16:uniqueId val="{0000002B-62CC-4713-9500-1C6A5BD0C51E}"/>
            </c:ext>
          </c:extLst>
        </c:ser>
        <c:ser>
          <c:idx val="4"/>
          <c:order val="4"/>
          <c:tx>
            <c:strRef>
              <c:f>'Order level Analysis'!$F$56:$F$57</c:f>
              <c:strCache>
                <c:ptCount val="1"/>
                <c:pt idx="0">
                  <c:v>Night</c:v>
                </c:pt>
              </c:strCache>
            </c:strRef>
          </c:tx>
          <c:spPr>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Pt>
            <c:idx val="0"/>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2C-62CC-4713-9500-1C6A5BD0C51E}"/>
              </c:ext>
            </c:extLst>
          </c:dPt>
          <c:dPt>
            <c:idx val="1"/>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2D-62CC-4713-9500-1C6A5BD0C51E}"/>
              </c:ext>
            </c:extLst>
          </c:dPt>
          <c:dPt>
            <c:idx val="2"/>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2E-62CC-4713-9500-1C6A5BD0C51E}"/>
              </c:ext>
            </c:extLst>
          </c:dPt>
          <c:dPt>
            <c:idx val="3"/>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2F-62CC-4713-9500-1C6A5BD0C51E}"/>
              </c:ext>
            </c:extLst>
          </c:dPt>
          <c:dPt>
            <c:idx val="4"/>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30-62CC-4713-9500-1C6A5BD0C51E}"/>
              </c:ext>
            </c:extLst>
          </c:dPt>
          <c:dPt>
            <c:idx val="5"/>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31-62CC-4713-9500-1C6A5BD0C51E}"/>
              </c:ext>
            </c:extLst>
          </c:dPt>
          <c:dPt>
            <c:idx val="6"/>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32-62CC-4713-9500-1C6A5BD0C51E}"/>
              </c:ext>
            </c:extLst>
          </c:dPt>
          <c:dPt>
            <c:idx val="7"/>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33-62CC-4713-9500-1C6A5BD0C51E}"/>
              </c:ext>
            </c:extLst>
          </c:dPt>
          <c:dPt>
            <c:idx val="8"/>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34-62CC-4713-9500-1C6A5BD0C51E}"/>
              </c:ext>
            </c:extLst>
          </c:dPt>
          <c:dPt>
            <c:idx val="9"/>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35-62CC-4713-9500-1C6A5BD0C51E}"/>
              </c:ext>
            </c:extLst>
          </c:dPt>
          <c:cat>
            <c:strRef>
              <c:f>'Order level Analysis'!$A$58:$A$68</c:f>
              <c:strCache>
                <c:ptCount val="10"/>
                <c:pt idx="0">
                  <c:v>Bannerghatta</c:v>
                </c:pt>
                <c:pt idx="1">
                  <c:v>Bellandur - Off Sarjapur Road</c:v>
                </c:pt>
                <c:pt idx="2">
                  <c:v>Bellandur, Green Glen</c:v>
                </c:pt>
                <c:pt idx="3">
                  <c:v>Bilekahalli</c:v>
                </c:pt>
                <c:pt idx="4">
                  <c:v>Harlur</c:v>
                </c:pt>
                <c:pt idx="5">
                  <c:v>HSR Layout</c:v>
                </c:pt>
                <c:pt idx="6">
                  <c:v>ITI Layout</c:v>
                </c:pt>
                <c:pt idx="7">
                  <c:v>Jayanagar</c:v>
                </c:pt>
                <c:pt idx="8">
                  <c:v>JP Nagar Phase 1-3</c:v>
                </c:pt>
                <c:pt idx="9">
                  <c:v>Victoria Layout</c:v>
                </c:pt>
              </c:strCache>
            </c:strRef>
          </c:cat>
          <c:val>
            <c:numRef>
              <c:f>'Order level Analysis'!$F$58:$F$68</c:f>
              <c:numCache>
                <c:formatCode>0.00%</c:formatCode>
                <c:ptCount val="10"/>
                <c:pt idx="0">
                  <c:v>0.16610738255033558</c:v>
                </c:pt>
                <c:pt idx="1">
                  <c:v>8.6182737908361409E-2</c:v>
                </c:pt>
                <c:pt idx="2">
                  <c:v>6.0949809123100857E-2</c:v>
                </c:pt>
                <c:pt idx="3">
                  <c:v>0.29729729729729731</c:v>
                </c:pt>
                <c:pt idx="4">
                  <c:v>9.8725813931292469E-2</c:v>
                </c:pt>
                <c:pt idx="5">
                  <c:v>6.4170993566702056E-2</c:v>
                </c:pt>
                <c:pt idx="6">
                  <c:v>7.9721618099014235E-2</c:v>
                </c:pt>
                <c:pt idx="8">
                  <c:v>0</c:v>
                </c:pt>
                <c:pt idx="9">
                  <c:v>7.0707070707070704E-2</c:v>
                </c:pt>
              </c:numCache>
            </c:numRef>
          </c:val>
          <c:smooth val="0"/>
          <c:extLst>
            <c:ext xmlns:c16="http://schemas.microsoft.com/office/drawing/2014/chart" uri="{C3380CC4-5D6E-409C-BE32-E72D297353CC}">
              <c16:uniqueId val="{00000036-62CC-4713-9500-1C6A5BD0C51E}"/>
            </c:ext>
          </c:extLst>
        </c:ser>
        <c:dLbls>
          <c:showLegendKey val="0"/>
          <c:showVal val="0"/>
          <c:showCatName val="0"/>
          <c:showSerName val="0"/>
          <c:showPercent val="0"/>
          <c:showBubbleSize val="0"/>
        </c:dLbls>
        <c:marker val="1"/>
        <c:smooth val="0"/>
        <c:axId val="1115828799"/>
        <c:axId val="1563697743"/>
      </c:lineChart>
      <c:catAx>
        <c:axId val="1115828799"/>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63697743"/>
        <c:crosses val="autoZero"/>
        <c:auto val="1"/>
        <c:lblAlgn val="ctr"/>
        <c:lblOffset val="100"/>
        <c:noMultiLvlLbl val="0"/>
      </c:catAx>
      <c:valAx>
        <c:axId val="1563697743"/>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58287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CapstoneTransactionData_.xlsx]Completion Rate Analysis!PivotTable4</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Slot wise Completion</a:t>
            </a:r>
            <a:r>
              <a:rPr lang="en-US" baseline="0" dirty="0"/>
              <a:t> Rate</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'Completion Rate Analysis'!$B$3:$B$4</c:f>
              <c:strCache>
                <c:ptCount val="1"/>
                <c:pt idx="0">
                  <c:v>Afternoon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'Completion Rate Analysis'!$A$5:$A$12</c:f>
              <c:strCache>
                <c:ptCount val="7"/>
                <c:pt idx="0">
                  <c:v>Sunday</c:v>
                </c:pt>
                <c:pt idx="1">
                  <c:v>Monday</c:v>
                </c:pt>
                <c:pt idx="2">
                  <c:v>Tuesday</c:v>
                </c:pt>
                <c:pt idx="3">
                  <c:v>Wednesday</c:v>
                </c:pt>
                <c:pt idx="4">
                  <c:v>Thursday</c:v>
                </c:pt>
                <c:pt idx="5">
                  <c:v>Friday</c:v>
                </c:pt>
                <c:pt idx="6">
                  <c:v>Saturday</c:v>
                </c:pt>
              </c:strCache>
            </c:strRef>
          </c:cat>
          <c:val>
            <c:numRef>
              <c:f>'Completion Rate Analysis'!$B$5:$B$12</c:f>
              <c:numCache>
                <c:formatCode>0.00%</c:formatCode>
                <c:ptCount val="7"/>
                <c:pt idx="0">
                  <c:v>0.99896587383660806</c:v>
                </c:pt>
                <c:pt idx="1">
                  <c:v>0.99741602067183466</c:v>
                </c:pt>
                <c:pt idx="2">
                  <c:v>0.99349804941482445</c:v>
                </c:pt>
                <c:pt idx="3">
                  <c:v>0.99642004773269688</c:v>
                </c:pt>
                <c:pt idx="4">
                  <c:v>0.99875930521091816</c:v>
                </c:pt>
                <c:pt idx="5">
                  <c:v>0.99769053117782913</c:v>
                </c:pt>
                <c:pt idx="6">
                  <c:v>0.99889380530973448</c:v>
                </c:pt>
              </c:numCache>
            </c:numRef>
          </c:val>
          <c:smooth val="0"/>
          <c:extLst>
            <c:ext xmlns:c16="http://schemas.microsoft.com/office/drawing/2014/chart" uri="{C3380CC4-5D6E-409C-BE32-E72D297353CC}">
              <c16:uniqueId val="{00000000-109D-4EE6-BD94-E3A8598F6DDB}"/>
            </c:ext>
          </c:extLst>
        </c:ser>
        <c:ser>
          <c:idx val="1"/>
          <c:order val="1"/>
          <c:tx>
            <c:strRef>
              <c:f>'Completion Rate Analysis'!$C$3:$C$4</c:f>
              <c:strCache>
                <c:ptCount val="1"/>
                <c:pt idx="0">
                  <c:v>Evening</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strRef>
              <c:f>'Completion Rate Analysis'!$A$5:$A$12</c:f>
              <c:strCache>
                <c:ptCount val="7"/>
                <c:pt idx="0">
                  <c:v>Sunday</c:v>
                </c:pt>
                <c:pt idx="1">
                  <c:v>Monday</c:v>
                </c:pt>
                <c:pt idx="2">
                  <c:v>Tuesday</c:v>
                </c:pt>
                <c:pt idx="3">
                  <c:v>Wednesday</c:v>
                </c:pt>
                <c:pt idx="4">
                  <c:v>Thursday</c:v>
                </c:pt>
                <c:pt idx="5">
                  <c:v>Friday</c:v>
                </c:pt>
                <c:pt idx="6">
                  <c:v>Saturday</c:v>
                </c:pt>
              </c:strCache>
            </c:strRef>
          </c:cat>
          <c:val>
            <c:numRef>
              <c:f>'Completion Rate Analysis'!$C$5:$C$12</c:f>
              <c:numCache>
                <c:formatCode>0.00%</c:formatCode>
                <c:ptCount val="7"/>
                <c:pt idx="0">
                  <c:v>1</c:v>
                </c:pt>
                <c:pt idx="1">
                  <c:v>0.99845916795069334</c:v>
                </c:pt>
                <c:pt idx="2">
                  <c:v>0.99694656488549616</c:v>
                </c:pt>
                <c:pt idx="3">
                  <c:v>0.99687010954616584</c:v>
                </c:pt>
                <c:pt idx="4">
                  <c:v>0.99850523168908822</c:v>
                </c:pt>
                <c:pt idx="5">
                  <c:v>0.99572039942938662</c:v>
                </c:pt>
                <c:pt idx="6">
                  <c:v>0.9929775280898876</c:v>
                </c:pt>
              </c:numCache>
            </c:numRef>
          </c:val>
          <c:smooth val="0"/>
          <c:extLst>
            <c:ext xmlns:c16="http://schemas.microsoft.com/office/drawing/2014/chart" uri="{C3380CC4-5D6E-409C-BE32-E72D297353CC}">
              <c16:uniqueId val="{00000001-109D-4EE6-BD94-E3A8598F6DDB}"/>
            </c:ext>
          </c:extLst>
        </c:ser>
        <c:ser>
          <c:idx val="2"/>
          <c:order val="2"/>
          <c:tx>
            <c:strRef>
              <c:f>'Completion Rate Analysis'!$D$3:$D$4</c:f>
              <c:strCache>
                <c:ptCount val="1"/>
                <c:pt idx="0">
                  <c:v>Late Night</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cat>
            <c:strRef>
              <c:f>'Completion Rate Analysis'!$A$5:$A$12</c:f>
              <c:strCache>
                <c:ptCount val="7"/>
                <c:pt idx="0">
                  <c:v>Sunday</c:v>
                </c:pt>
                <c:pt idx="1">
                  <c:v>Monday</c:v>
                </c:pt>
                <c:pt idx="2">
                  <c:v>Tuesday</c:v>
                </c:pt>
                <c:pt idx="3">
                  <c:v>Wednesday</c:v>
                </c:pt>
                <c:pt idx="4">
                  <c:v>Thursday</c:v>
                </c:pt>
                <c:pt idx="5">
                  <c:v>Friday</c:v>
                </c:pt>
                <c:pt idx="6">
                  <c:v>Saturday</c:v>
                </c:pt>
              </c:strCache>
            </c:strRef>
          </c:cat>
          <c:val>
            <c:numRef>
              <c:f>'Completion Rate Analysis'!$D$5:$D$12</c:f>
              <c:numCache>
                <c:formatCode>0.00%</c:formatCode>
                <c:ptCount val="7"/>
                <c:pt idx="0">
                  <c:v>0.99632352941176472</c:v>
                </c:pt>
                <c:pt idx="1">
                  <c:v>0.9907407407407407</c:v>
                </c:pt>
                <c:pt idx="2">
                  <c:v>0.98941798941798942</c:v>
                </c:pt>
                <c:pt idx="3">
                  <c:v>1</c:v>
                </c:pt>
                <c:pt idx="4">
                  <c:v>0.99514563106796117</c:v>
                </c:pt>
                <c:pt idx="5">
                  <c:v>0.9919028340080972</c:v>
                </c:pt>
                <c:pt idx="6">
                  <c:v>0.9920948616600791</c:v>
                </c:pt>
              </c:numCache>
            </c:numRef>
          </c:val>
          <c:smooth val="0"/>
          <c:extLst>
            <c:ext xmlns:c16="http://schemas.microsoft.com/office/drawing/2014/chart" uri="{C3380CC4-5D6E-409C-BE32-E72D297353CC}">
              <c16:uniqueId val="{00000002-109D-4EE6-BD94-E3A8598F6DDB}"/>
            </c:ext>
          </c:extLst>
        </c:ser>
        <c:ser>
          <c:idx val="3"/>
          <c:order val="3"/>
          <c:tx>
            <c:strRef>
              <c:f>'Completion Rate Analysis'!$E$3:$E$4</c:f>
              <c:strCache>
                <c:ptCount val="1"/>
                <c:pt idx="0">
                  <c:v>Morning</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cat>
            <c:strRef>
              <c:f>'Completion Rate Analysis'!$A$5:$A$12</c:f>
              <c:strCache>
                <c:ptCount val="7"/>
                <c:pt idx="0">
                  <c:v>Sunday</c:v>
                </c:pt>
                <c:pt idx="1">
                  <c:v>Monday</c:v>
                </c:pt>
                <c:pt idx="2">
                  <c:v>Tuesday</c:v>
                </c:pt>
                <c:pt idx="3">
                  <c:v>Wednesday</c:v>
                </c:pt>
                <c:pt idx="4">
                  <c:v>Thursday</c:v>
                </c:pt>
                <c:pt idx="5">
                  <c:v>Friday</c:v>
                </c:pt>
                <c:pt idx="6">
                  <c:v>Saturday</c:v>
                </c:pt>
              </c:strCache>
            </c:strRef>
          </c:cat>
          <c:val>
            <c:numRef>
              <c:f>'Completion Rate Analysis'!$E$5:$E$12</c:f>
              <c:numCache>
                <c:formatCode>0.00%</c:formatCode>
                <c:ptCount val="7"/>
                <c:pt idx="0">
                  <c:v>0.99764982373678024</c:v>
                </c:pt>
                <c:pt idx="1">
                  <c:v>0.99859353023909991</c:v>
                </c:pt>
                <c:pt idx="2">
                  <c:v>0.99736842105263157</c:v>
                </c:pt>
                <c:pt idx="3">
                  <c:v>0.99482535575679176</c:v>
                </c:pt>
                <c:pt idx="4">
                  <c:v>0.99358151476251599</c:v>
                </c:pt>
                <c:pt idx="5">
                  <c:v>0.98652291105121293</c:v>
                </c:pt>
                <c:pt idx="6">
                  <c:v>0.99741267787839583</c:v>
                </c:pt>
              </c:numCache>
            </c:numRef>
          </c:val>
          <c:smooth val="0"/>
          <c:extLst>
            <c:ext xmlns:c16="http://schemas.microsoft.com/office/drawing/2014/chart" uri="{C3380CC4-5D6E-409C-BE32-E72D297353CC}">
              <c16:uniqueId val="{00000003-109D-4EE6-BD94-E3A8598F6DDB}"/>
            </c:ext>
          </c:extLst>
        </c:ser>
        <c:ser>
          <c:idx val="4"/>
          <c:order val="4"/>
          <c:tx>
            <c:strRef>
              <c:f>'Completion Rate Analysis'!$F$3:$F$4</c:f>
              <c:strCache>
                <c:ptCount val="1"/>
                <c:pt idx="0">
                  <c:v>Night</c:v>
                </c:pt>
              </c:strCache>
            </c:strRef>
          </c:tx>
          <c:spPr>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cat>
            <c:strRef>
              <c:f>'Completion Rate Analysis'!$A$5:$A$12</c:f>
              <c:strCache>
                <c:ptCount val="7"/>
                <c:pt idx="0">
                  <c:v>Sunday</c:v>
                </c:pt>
                <c:pt idx="1">
                  <c:v>Monday</c:v>
                </c:pt>
                <c:pt idx="2">
                  <c:v>Tuesday</c:v>
                </c:pt>
                <c:pt idx="3">
                  <c:v>Wednesday</c:v>
                </c:pt>
                <c:pt idx="4">
                  <c:v>Thursday</c:v>
                </c:pt>
                <c:pt idx="5">
                  <c:v>Friday</c:v>
                </c:pt>
                <c:pt idx="6">
                  <c:v>Saturday</c:v>
                </c:pt>
              </c:strCache>
            </c:strRef>
          </c:cat>
          <c:val>
            <c:numRef>
              <c:f>'Completion Rate Analysis'!$F$5:$F$12</c:f>
              <c:numCache>
                <c:formatCode>0.00%</c:formatCode>
                <c:ptCount val="7"/>
                <c:pt idx="0">
                  <c:v>0.99865771812080539</c:v>
                </c:pt>
                <c:pt idx="1">
                  <c:v>0.99724517906336085</c:v>
                </c:pt>
                <c:pt idx="2">
                  <c:v>0.99581589958159</c:v>
                </c:pt>
                <c:pt idx="3">
                  <c:v>0.98997134670487108</c:v>
                </c:pt>
                <c:pt idx="4">
                  <c:v>0.99622641509433962</c:v>
                </c:pt>
                <c:pt idx="5">
                  <c:v>0.99351491569390404</c:v>
                </c:pt>
                <c:pt idx="6">
                  <c:v>0.97886393659180981</c:v>
                </c:pt>
              </c:numCache>
            </c:numRef>
          </c:val>
          <c:smooth val="0"/>
          <c:extLst>
            <c:ext xmlns:c16="http://schemas.microsoft.com/office/drawing/2014/chart" uri="{C3380CC4-5D6E-409C-BE32-E72D297353CC}">
              <c16:uniqueId val="{00000004-109D-4EE6-BD94-E3A8598F6DDB}"/>
            </c:ext>
          </c:extLst>
        </c:ser>
        <c:dLbls>
          <c:showLegendKey val="0"/>
          <c:showVal val="0"/>
          <c:showCatName val="0"/>
          <c:showSerName val="0"/>
          <c:showPercent val="0"/>
          <c:showBubbleSize val="0"/>
        </c:dLbls>
        <c:marker val="1"/>
        <c:smooth val="0"/>
        <c:axId val="987635344"/>
        <c:axId val="1061883231"/>
      </c:lineChart>
      <c:catAx>
        <c:axId val="987635344"/>
        <c:scaling>
          <c:orientation val="minMax"/>
        </c:scaling>
        <c:delete val="0"/>
        <c:axPos val="b"/>
        <c:numFmt formatCode="General"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61883231"/>
        <c:crosses val="autoZero"/>
        <c:auto val="1"/>
        <c:lblAlgn val="ctr"/>
        <c:lblOffset val="100"/>
        <c:noMultiLvlLbl val="0"/>
      </c:catAx>
      <c:valAx>
        <c:axId val="1061883231"/>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76353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CapstoneTransactionData_.xlsx]Completion Rate Analysis!PivotTable1</c:name>
    <c:fmtId val="1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Lowest Completion Rate of Delivery Area</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'Completion Rate Analysis'!$B$19</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'Completion Rate Analysis'!$A$20:$A$30</c:f>
              <c:strCache>
                <c:ptCount val="10"/>
                <c:pt idx="0">
                  <c:v>Bellandur, ETV</c:v>
                </c:pt>
                <c:pt idx="1">
                  <c:v>Bommanahalli</c:v>
                </c:pt>
                <c:pt idx="2">
                  <c:v>BTM Stage 1</c:v>
                </c:pt>
                <c:pt idx="3">
                  <c:v>Cox Town</c:v>
                </c:pt>
                <c:pt idx="4">
                  <c:v>Domlur, EGL</c:v>
                </c:pt>
                <c:pt idx="5">
                  <c:v>Indiranagar</c:v>
                </c:pt>
                <c:pt idx="6">
                  <c:v>Manipal County</c:v>
                </c:pt>
                <c:pt idx="7">
                  <c:v>Marathahalli</c:v>
                </c:pt>
                <c:pt idx="8">
                  <c:v>Viveka Nagar</c:v>
                </c:pt>
                <c:pt idx="9">
                  <c:v>Whitefield</c:v>
                </c:pt>
              </c:strCache>
            </c:strRef>
          </c:cat>
          <c:val>
            <c:numRef>
              <c:f>'Completion Rate Analysis'!$B$20:$B$30</c:f>
              <c:numCache>
                <c:formatCode>0.00%</c:formatCode>
                <c:ptCount val="10"/>
                <c:pt idx="0">
                  <c:v>0.5</c:v>
                </c:pt>
                <c:pt idx="1">
                  <c:v>0.98076923076923073</c:v>
                </c:pt>
                <c:pt idx="2">
                  <c:v>0.97142857142857142</c:v>
                </c:pt>
                <c:pt idx="3">
                  <c:v>0</c:v>
                </c:pt>
                <c:pt idx="4">
                  <c:v>0.75</c:v>
                </c:pt>
                <c:pt idx="5">
                  <c:v>0.875</c:v>
                </c:pt>
                <c:pt idx="6">
                  <c:v>0.98750000000000004</c:v>
                </c:pt>
                <c:pt idx="7">
                  <c:v>0.66666666666666663</c:v>
                </c:pt>
                <c:pt idx="8">
                  <c:v>0.8571428571428571</c:v>
                </c:pt>
                <c:pt idx="9">
                  <c:v>0</c:v>
                </c:pt>
              </c:numCache>
            </c:numRef>
          </c:val>
          <c:extLst>
            <c:ext xmlns:c16="http://schemas.microsoft.com/office/drawing/2014/chart" uri="{C3380CC4-5D6E-409C-BE32-E72D297353CC}">
              <c16:uniqueId val="{00000000-B0E3-4634-9C20-8B458732258C}"/>
            </c:ext>
          </c:extLst>
        </c:ser>
        <c:dLbls>
          <c:showLegendKey val="0"/>
          <c:showVal val="1"/>
          <c:showCatName val="0"/>
          <c:showSerName val="0"/>
          <c:showPercent val="0"/>
          <c:showBubbleSize val="0"/>
        </c:dLbls>
        <c:gapWidth val="150"/>
        <c:shape val="box"/>
        <c:axId val="1192655040"/>
        <c:axId val="1470199360"/>
        <c:axId val="0"/>
      </c:bar3DChart>
      <c:catAx>
        <c:axId val="11926550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70199360"/>
        <c:crosses val="autoZero"/>
        <c:auto val="1"/>
        <c:lblAlgn val="ctr"/>
        <c:lblOffset val="100"/>
        <c:noMultiLvlLbl val="0"/>
      </c:catAx>
      <c:valAx>
        <c:axId val="1470199360"/>
        <c:scaling>
          <c:orientation val="minMax"/>
        </c:scaling>
        <c:delete val="0"/>
        <c:axPos val="l"/>
        <c:majorGridlines>
          <c:spPr>
            <a:ln w="9525" cap="flat" cmpd="sng" algn="ctr">
              <a:solidFill>
                <a:schemeClr val="dk1">
                  <a:lumMod val="50000"/>
                  <a:lumOff val="5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92655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CapstoneTransactionData_.xlsx]Completion Rate Analysis!PivotTable2</c:name>
    <c:fmtId val="2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Completion Rate</a:t>
            </a:r>
            <a:r>
              <a:rPr lang="en-US" baseline="0"/>
              <a:t> of Number of Products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'Completion Rate Analysis'!$C$51</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'Completion Rate Analysis'!$B$52:$B$77</c:f>
              <c:strCach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strCache>
            </c:strRef>
          </c:cat>
          <c:val>
            <c:numRef>
              <c:f>'Completion Rate Analysis'!$C$52:$C$77</c:f>
              <c:numCache>
                <c:formatCode>0.00%</c:formatCode>
                <c:ptCount val="25"/>
                <c:pt idx="0">
                  <c:v>0.99265924698081931</c:v>
                </c:pt>
                <c:pt idx="1">
                  <c:v>0.99727520435967298</c:v>
                </c:pt>
                <c:pt idx="2">
                  <c:v>0.99407915238392019</c:v>
                </c:pt>
                <c:pt idx="3">
                  <c:v>0.99557165861513686</c:v>
                </c:pt>
                <c:pt idx="4">
                  <c:v>0.99751984126984128</c:v>
                </c:pt>
                <c:pt idx="5">
                  <c:v>0.99397186872069654</c:v>
                </c:pt>
                <c:pt idx="6">
                  <c:v>0.99662447257383968</c:v>
                </c:pt>
                <c:pt idx="7">
                  <c:v>0.99785407725321884</c:v>
                </c:pt>
                <c:pt idx="8">
                  <c:v>0.99460916442048519</c:v>
                </c:pt>
                <c:pt idx="9">
                  <c:v>0.9981718464351006</c:v>
                </c:pt>
                <c:pt idx="10">
                  <c:v>0.99334811529933487</c:v>
                </c:pt>
                <c:pt idx="11">
                  <c:v>1</c:v>
                </c:pt>
                <c:pt idx="12">
                  <c:v>1</c:v>
                </c:pt>
                <c:pt idx="13">
                  <c:v>0.99567099567099571</c:v>
                </c:pt>
                <c:pt idx="14">
                  <c:v>1</c:v>
                </c:pt>
                <c:pt idx="15">
                  <c:v>0.99248120300751874</c:v>
                </c:pt>
                <c:pt idx="16">
                  <c:v>1</c:v>
                </c:pt>
                <c:pt idx="17">
                  <c:v>1</c:v>
                </c:pt>
                <c:pt idx="18">
                  <c:v>1</c:v>
                </c:pt>
                <c:pt idx="19">
                  <c:v>1</c:v>
                </c:pt>
                <c:pt idx="20">
                  <c:v>1</c:v>
                </c:pt>
                <c:pt idx="21">
                  <c:v>1</c:v>
                </c:pt>
                <c:pt idx="22">
                  <c:v>1</c:v>
                </c:pt>
                <c:pt idx="23">
                  <c:v>1</c:v>
                </c:pt>
                <c:pt idx="24">
                  <c:v>1</c:v>
                </c:pt>
              </c:numCache>
            </c:numRef>
          </c:val>
          <c:smooth val="0"/>
          <c:extLst>
            <c:ext xmlns:c16="http://schemas.microsoft.com/office/drawing/2014/chart" uri="{C3380CC4-5D6E-409C-BE32-E72D297353CC}">
              <c16:uniqueId val="{00000000-CCD4-404B-96AA-FD45D41A88B2}"/>
            </c:ext>
          </c:extLst>
        </c:ser>
        <c:dLbls>
          <c:showLegendKey val="0"/>
          <c:showVal val="0"/>
          <c:showCatName val="0"/>
          <c:showSerName val="0"/>
          <c:showPercent val="0"/>
          <c:showBubbleSize val="0"/>
        </c:dLbls>
        <c:smooth val="0"/>
        <c:axId val="1098818176"/>
        <c:axId val="1053120336"/>
      </c:lineChart>
      <c:catAx>
        <c:axId val="10988181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53120336"/>
        <c:crosses val="autoZero"/>
        <c:auto val="1"/>
        <c:lblAlgn val="ctr"/>
        <c:lblOffset val="100"/>
        <c:noMultiLvlLbl val="0"/>
      </c:catAx>
      <c:valAx>
        <c:axId val="1053120336"/>
        <c:scaling>
          <c:orientation val="minMax"/>
        </c:scaling>
        <c:delete val="0"/>
        <c:axPos val="l"/>
        <c:majorGridlines>
          <c:spPr>
            <a:ln w="9525" cap="flat" cmpd="sng" algn="ctr">
              <a:solidFill>
                <a:schemeClr val="dk1">
                  <a:lumMod val="50000"/>
                  <a:lumOff val="5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98818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CapstoneTransactionData_.xlsx]Customer Level Analysis!PivotTable2</c:name>
    <c:fmtId val="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Source Completion</a:t>
            </a:r>
            <a:r>
              <a:rPr lang="en-US" baseline="0"/>
              <a:t> rate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'Customer Level Analysis'!$B$3</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'Customer Level Analysis'!$A$4:$A$10</c:f>
              <c:strCache>
                <c:ptCount val="6"/>
                <c:pt idx="0">
                  <c:v>Facebook</c:v>
                </c:pt>
                <c:pt idx="1">
                  <c:v>Google</c:v>
                </c:pt>
                <c:pt idx="2">
                  <c:v>Instagram</c:v>
                </c:pt>
                <c:pt idx="3">
                  <c:v>Offline Campaign</c:v>
                </c:pt>
                <c:pt idx="4">
                  <c:v>Organic</c:v>
                </c:pt>
                <c:pt idx="5">
                  <c:v>Snapchat</c:v>
                </c:pt>
              </c:strCache>
            </c:strRef>
          </c:cat>
          <c:val>
            <c:numRef>
              <c:f>'Customer Level Analysis'!$B$4:$B$10</c:f>
              <c:numCache>
                <c:formatCode>0.00%</c:formatCode>
                <c:ptCount val="6"/>
                <c:pt idx="0">
                  <c:v>0.99579831932773111</c:v>
                </c:pt>
                <c:pt idx="1">
                  <c:v>0.99551234106207931</c:v>
                </c:pt>
                <c:pt idx="2">
                  <c:v>0.99461206896551724</c:v>
                </c:pt>
                <c:pt idx="3">
                  <c:v>0.99440950384346616</c:v>
                </c:pt>
                <c:pt idx="4">
                  <c:v>0.99625748502994016</c:v>
                </c:pt>
                <c:pt idx="5">
                  <c:v>0.99565389174239427</c:v>
                </c:pt>
              </c:numCache>
            </c:numRef>
          </c:val>
          <c:smooth val="0"/>
          <c:extLst>
            <c:ext xmlns:c16="http://schemas.microsoft.com/office/drawing/2014/chart" uri="{C3380CC4-5D6E-409C-BE32-E72D297353CC}">
              <c16:uniqueId val="{00000000-A84F-490E-80EF-54672B893D52}"/>
            </c:ext>
          </c:extLst>
        </c:ser>
        <c:dLbls>
          <c:showLegendKey val="0"/>
          <c:showVal val="0"/>
          <c:showCatName val="0"/>
          <c:showSerName val="0"/>
          <c:showPercent val="0"/>
          <c:showBubbleSize val="0"/>
        </c:dLbls>
        <c:marker val="1"/>
        <c:smooth val="0"/>
        <c:axId val="1124837439"/>
        <c:axId val="1229197935"/>
      </c:lineChart>
      <c:catAx>
        <c:axId val="1124837439"/>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29197935"/>
        <c:crosses val="autoZero"/>
        <c:auto val="1"/>
        <c:lblAlgn val="ctr"/>
        <c:lblOffset val="100"/>
        <c:noMultiLvlLbl val="0"/>
      </c:catAx>
      <c:valAx>
        <c:axId val="1229197935"/>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248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[Excel CapstoneTransactionData_.xlsx]Customer Level Analysis!PivotTable4</c:name>
    <c:fmtId val="1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Acquisition Month</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Analysis'!$C$27</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'Customer Level Analysis'!$B$28:$B$37</c:f>
              <c:strCache>
                <c:ptCount val="9"/>
                <c:pt idx="0">
                  <c:v>Jan</c:v>
                </c:pt>
                <c:pt idx="1">
                  <c:v>Feb</c:v>
                </c:pt>
                <c:pt idx="2">
                  <c:v>Mar</c:v>
                </c:pt>
                <c:pt idx="3">
                  <c:v>Apr</c:v>
                </c:pt>
                <c:pt idx="4">
                  <c:v>May</c:v>
                </c:pt>
                <c:pt idx="5">
                  <c:v>Jun</c:v>
                </c:pt>
                <c:pt idx="6">
                  <c:v>Jul</c:v>
                </c:pt>
                <c:pt idx="7">
                  <c:v>Aug</c:v>
                </c:pt>
                <c:pt idx="8">
                  <c:v>Sep</c:v>
                </c:pt>
              </c:strCache>
            </c:strRef>
          </c:cat>
          <c:val>
            <c:numRef>
              <c:f>'Customer Level Analysis'!$C$28:$C$37</c:f>
              <c:numCache>
                <c:formatCode>0.00</c:formatCode>
                <c:ptCount val="9"/>
                <c:pt idx="0">
                  <c:v>398.84720908230844</c:v>
                </c:pt>
                <c:pt idx="1">
                  <c:v>361.65876944837339</c:v>
                </c:pt>
                <c:pt idx="2">
                  <c:v>370.91176470588238</c:v>
                </c:pt>
                <c:pt idx="3">
                  <c:v>358.54160000000002</c:v>
                </c:pt>
                <c:pt idx="4">
                  <c:v>373.85137916838204</c:v>
                </c:pt>
                <c:pt idx="5">
                  <c:v>348.49202551834134</c:v>
                </c:pt>
                <c:pt idx="6">
                  <c:v>346.77808727948002</c:v>
                </c:pt>
                <c:pt idx="7">
                  <c:v>335.40454914703491</c:v>
                </c:pt>
                <c:pt idx="8">
                  <c:v>288.79876796714581</c:v>
                </c:pt>
              </c:numCache>
            </c:numRef>
          </c:val>
          <c:extLst>
            <c:ext xmlns:c16="http://schemas.microsoft.com/office/drawing/2014/chart" uri="{C3380CC4-5D6E-409C-BE32-E72D297353CC}">
              <c16:uniqueId val="{00000000-A2AF-435C-9072-BF813645A318}"/>
            </c:ext>
          </c:extLst>
        </c:ser>
        <c:dLbls>
          <c:dLblPos val="inEnd"/>
          <c:showLegendKey val="0"/>
          <c:showVal val="1"/>
          <c:showCatName val="0"/>
          <c:showSerName val="0"/>
          <c:showPercent val="0"/>
          <c:showBubbleSize val="0"/>
        </c:dLbls>
        <c:gapWidth val="100"/>
        <c:overlap val="-24"/>
        <c:axId val="828174047"/>
        <c:axId val="1291765295"/>
      </c:barChart>
      <c:catAx>
        <c:axId val="82817404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91765295"/>
        <c:crosses val="autoZero"/>
        <c:auto val="1"/>
        <c:lblAlgn val="ctr"/>
        <c:lblOffset val="100"/>
        <c:noMultiLvlLbl val="0"/>
      </c:catAx>
      <c:valAx>
        <c:axId val="1291765295"/>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281740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 id="15">
  <a:schemeClr val="accent2"/>
</cs:colorStyle>
</file>

<file path=ppt/charts/colors12.xml><?xml version="1.0" encoding="utf-8"?>
<cs:colorStyle xmlns:cs="http://schemas.microsoft.com/office/drawing/2012/chartStyle" xmlns:a="http://schemas.openxmlformats.org/drawingml/2006/main" meth="withinLinearReversed" id="26">
  <a:schemeClr val="accent6"/>
</cs:colorStyle>
</file>

<file path=ppt/charts/colors1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6.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3/4/2024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0370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3/4/2024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65153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3/4/2024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201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3/4/2024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0819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3/4/2024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78950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3/4/2024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65290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3/4/2024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2988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3/4/2024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32688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3/4/2024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0179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3/4/2024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2409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3/4/2024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260231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3/4/2024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79183849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 Id="rId4" Type="http://schemas.openxmlformats.org/officeDocument/2006/relationships/chart" Target="../charts/char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6.xml"/><Relationship Id="rId4" Type="http://schemas.openxmlformats.org/officeDocument/2006/relationships/chart" Target="../charts/chart7.xml"/></Relationships>
</file>

<file path=ppt/slides/_rels/slide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6.xml"/><Relationship Id="rId5" Type="http://schemas.openxmlformats.org/officeDocument/2006/relationships/chart" Target="../charts/chart11.xml"/><Relationship Id="rId4" Type="http://schemas.openxmlformats.org/officeDocument/2006/relationships/chart" Target="../charts/char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6.xml"/><Relationship Id="rId4" Type="http://schemas.openxmlformats.org/officeDocument/2006/relationships/chart" Target="../charts/char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402C89C-EB60-F278-115F-62F6D01FECEF}"/>
              </a:ext>
            </a:extLst>
          </p:cNvPr>
          <p:cNvSpPr txBox="1"/>
          <p:nvPr/>
        </p:nvSpPr>
        <p:spPr>
          <a:xfrm>
            <a:off x="160420" y="0"/>
            <a:ext cx="12028532" cy="6203237"/>
          </a:xfrm>
          <a:prstGeom prst="rect">
            <a:avLst/>
          </a:prstGeom>
          <a:noFill/>
        </p:spPr>
        <p:txBody>
          <a:bodyPr wrap="square">
            <a:spAutoFit/>
          </a:bodyPr>
          <a:lstStyle/>
          <a:p>
            <a:pPr marL="0" marR="0">
              <a:lnSpc>
                <a:spcPct val="107000"/>
              </a:lnSpc>
              <a:spcBef>
                <a:spcPts val="0"/>
              </a:spcBef>
              <a:spcAft>
                <a:spcPts val="800"/>
              </a:spcAft>
            </a:pPr>
            <a:r>
              <a:rPr lang="en-US" sz="6000" kern="100" dirty="0">
                <a:effectLst/>
                <a:latin typeface="Aptos" panose="020B0004020202020204" pitchFamily="34" charset="0"/>
                <a:ea typeface="Aptos" panose="020B0004020202020204" pitchFamily="34" charset="0"/>
                <a:cs typeface="Times New Roman" panose="02020603050405020304" pitchFamily="18" charset="0"/>
              </a:rPr>
              <a:t>Data Analysis Report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2800" i="1" kern="100" dirty="0">
                <a:effectLst/>
                <a:latin typeface="Aptos" panose="020B0004020202020204" pitchFamily="34" charset="0"/>
                <a:ea typeface="Aptos" panose="020B0004020202020204" pitchFamily="34" charset="0"/>
                <a:cs typeface="Times New Roman" panose="02020603050405020304" pitchFamily="18" charset="0"/>
              </a:rPr>
              <a:t>  </a:t>
            </a:r>
            <a:r>
              <a:rPr lang="en-US" sz="2800" i="1" kern="100" dirty="0" err="1">
                <a:effectLst/>
                <a:latin typeface="Aptos" panose="020B0004020202020204" pitchFamily="34" charset="0"/>
                <a:ea typeface="Aptos" panose="020B0004020202020204" pitchFamily="34" charset="0"/>
                <a:cs typeface="Times New Roman" panose="02020603050405020304" pitchFamily="18" charset="0"/>
              </a:rPr>
              <a:t>Freshco</a:t>
            </a:r>
            <a:r>
              <a:rPr lang="en-US" sz="2800" i="1" kern="100" dirty="0">
                <a:effectLst/>
                <a:latin typeface="Aptos" panose="020B0004020202020204" pitchFamily="34" charset="0"/>
                <a:ea typeface="Aptos" panose="020B0004020202020204" pitchFamily="34" charset="0"/>
                <a:cs typeface="Times New Roman" panose="02020603050405020304" pitchFamily="18" charset="0"/>
              </a:rPr>
              <a:t> Hypermarket Overview</a:t>
            </a:r>
          </a:p>
          <a:p>
            <a:pPr marL="0" marR="0">
              <a:lnSpc>
                <a:spcPct val="107000"/>
              </a:lnSpc>
              <a:spcBef>
                <a:spcPts val="0"/>
              </a:spcBef>
              <a:spcAft>
                <a:spcPts val="800"/>
              </a:spcAft>
            </a:pP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Introduction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Comprehensive review and analysis of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Freshco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hypermarket’s sales, customer behavior, and operational efficiencies.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marR="0" lvl="0" indent="-285750">
              <a:lnSpc>
                <a:spcPct val="107000"/>
              </a:lnSpc>
              <a:spcBef>
                <a:spcPts val="0"/>
              </a:spcBef>
              <a:spcAft>
                <a:spcPts val="0"/>
              </a:spcAft>
              <a:buFont typeface="Wingdings" panose="05000000000000000000" pitchFamily="2" charset="2"/>
              <a:buChar char="v"/>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Objective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identify key performance indicators, trends, and areas for improvement to enhance business strategies and customer satisfaction.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marR="0" lvl="0" indent="-285750">
              <a:lnSpc>
                <a:spcPct val="107000"/>
              </a:lnSpc>
              <a:spcBef>
                <a:spcPts val="0"/>
              </a:spcBef>
              <a:spcAft>
                <a:spcPts val="800"/>
              </a:spcAft>
              <a:buFont typeface="Wingdings" panose="05000000000000000000" pitchFamily="2" charset="2"/>
              <a:buChar char="v"/>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Analyst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Namrata Dey - Providing in-depth insights and strategic recommendations based on data-driven analysis.</a:t>
            </a:r>
          </a:p>
          <a:p>
            <a:pPr marR="0" lvl="0">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a:lnSpc>
                <a:spcPct val="107000"/>
              </a:lnSpc>
              <a:spcBef>
                <a:spcPts val="0"/>
              </a:spcBef>
              <a:spcAft>
                <a:spcPts val="0"/>
              </a:spcAft>
            </a:pPr>
            <a:r>
              <a:rPr lang="en-US" sz="3200" kern="100" dirty="0">
                <a:effectLst/>
                <a:latin typeface="Aptos" panose="020B0004020202020204" pitchFamily="34" charset="0"/>
                <a:ea typeface="Aptos" panose="020B0004020202020204" pitchFamily="34" charset="0"/>
                <a:cs typeface="Times New Roman" panose="02020603050405020304" pitchFamily="18" charset="0"/>
              </a:rPr>
              <a:t>Main Analyses Overview</a:t>
            </a:r>
          </a:p>
          <a:p>
            <a:pPr marL="285750" indent="-285750">
              <a:lnSpc>
                <a:spcPct val="107000"/>
              </a:lnSpc>
              <a:buFont typeface="Wingdings" panose="05000000000000000000" pitchFamily="2" charset="2"/>
              <a:buChar char="§"/>
            </a:pPr>
            <a:r>
              <a:rPr lang="en-US" kern="100" dirty="0">
                <a:latin typeface="Aptos" panose="020B0004020202020204" pitchFamily="34" charset="0"/>
                <a:cs typeface="Times New Roman" panose="02020603050405020304" pitchFamily="18" charset="0"/>
              </a:rPr>
              <a:t>Order level analysis</a:t>
            </a:r>
          </a:p>
          <a:p>
            <a:pPr marL="285750" marR="0" lvl="0" indent="-285750">
              <a:lnSpc>
                <a:spcPct val="107000"/>
              </a:lnSpc>
              <a:spcBef>
                <a:spcPts val="0"/>
              </a:spcBef>
              <a:spcAft>
                <a:spcPts val="0"/>
              </a:spcAft>
              <a:buFont typeface="Wingdings" panose="05000000000000000000" pitchFamily="2"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Completion Rate analysis</a:t>
            </a:r>
          </a:p>
          <a:p>
            <a:pPr marL="285750" marR="0" lvl="0" indent="-285750">
              <a:lnSpc>
                <a:spcPct val="107000"/>
              </a:lnSpc>
              <a:spcBef>
                <a:spcPts val="0"/>
              </a:spcBef>
              <a:spcAft>
                <a:spcPts val="0"/>
              </a:spcAft>
              <a:buFont typeface="Wingdings" panose="05000000000000000000" pitchFamily="2"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Customer level analysis</a:t>
            </a:r>
          </a:p>
          <a:p>
            <a:pPr marL="285750" marR="0" lvl="0" indent="-285750">
              <a:lnSpc>
                <a:spcPct val="107000"/>
              </a:lnSpc>
              <a:spcBef>
                <a:spcPts val="0"/>
              </a:spcBef>
              <a:spcAft>
                <a:spcPts val="800"/>
              </a:spcAft>
              <a:buFont typeface="Wingdings" panose="05000000000000000000" pitchFamily="2"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Delivery analysis</a:t>
            </a:r>
          </a:p>
          <a:p>
            <a:pPr marL="285750" marR="0" lvl="0" indent="-285750">
              <a:lnSpc>
                <a:spcPct val="107000"/>
              </a:lnSpc>
              <a:spcBef>
                <a:spcPts val="0"/>
              </a:spcBef>
              <a:spcAft>
                <a:spcPts val="800"/>
              </a:spcAft>
              <a:buFont typeface="Wingdings" panose="05000000000000000000" pitchFamily="2" charset="2"/>
              <a:buChar char="v"/>
            </a:pP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36592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032D-6BFC-D9E4-5A20-F2D05DE8AD6B}"/>
              </a:ext>
            </a:extLst>
          </p:cNvPr>
          <p:cNvSpPr>
            <a:spLocks noGrp="1"/>
          </p:cNvSpPr>
          <p:nvPr>
            <p:ph type="title"/>
          </p:nvPr>
        </p:nvSpPr>
        <p:spPr>
          <a:xfrm>
            <a:off x="838200" y="538424"/>
            <a:ext cx="10515600" cy="585701"/>
          </a:xfrm>
        </p:spPr>
        <p:txBody>
          <a:bodyPr>
            <a:normAutofit/>
          </a:bodyPr>
          <a:lstStyle/>
          <a:p>
            <a:pPr algn="ctr"/>
            <a:r>
              <a:rPr lang="en-US" sz="3200" dirty="0"/>
              <a:t>Delivery Analysis</a:t>
            </a:r>
          </a:p>
        </p:txBody>
      </p:sp>
      <p:graphicFrame>
        <p:nvGraphicFramePr>
          <p:cNvPr id="4" name="Chart 3">
            <a:extLst>
              <a:ext uri="{FF2B5EF4-FFF2-40B4-BE49-F238E27FC236}">
                <a16:creationId xmlns:a16="http://schemas.microsoft.com/office/drawing/2014/main" id="{40E02388-BC89-B3E8-27F3-321C0647F15F}"/>
              </a:ext>
            </a:extLst>
          </p:cNvPr>
          <p:cNvGraphicFramePr>
            <a:graphicFrameLocks/>
          </p:cNvGraphicFramePr>
          <p:nvPr>
            <p:extLst>
              <p:ext uri="{D42A27DB-BD31-4B8C-83A1-F6EECF244321}">
                <p14:modId xmlns:p14="http://schemas.microsoft.com/office/powerpoint/2010/main" val="1553409910"/>
              </p:ext>
            </p:extLst>
          </p:nvPr>
        </p:nvGraphicFramePr>
        <p:xfrm>
          <a:off x="739629" y="118494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618CB05-8349-E385-599E-8539A0EBD54D}"/>
              </a:ext>
            </a:extLst>
          </p:cNvPr>
          <p:cNvGraphicFramePr>
            <a:graphicFrameLocks/>
          </p:cNvGraphicFramePr>
          <p:nvPr>
            <p:extLst>
              <p:ext uri="{D42A27DB-BD31-4B8C-83A1-F6EECF244321}">
                <p14:modId xmlns:p14="http://schemas.microsoft.com/office/powerpoint/2010/main" val="125211537"/>
              </p:ext>
            </p:extLst>
          </p:nvPr>
        </p:nvGraphicFramePr>
        <p:xfrm>
          <a:off x="5627832" y="1184945"/>
          <a:ext cx="5248275"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5B55876-411D-9935-78F7-DAFD048D2E5F}"/>
              </a:ext>
            </a:extLst>
          </p:cNvPr>
          <p:cNvGraphicFramePr>
            <a:graphicFrameLocks/>
          </p:cNvGraphicFramePr>
          <p:nvPr>
            <p:extLst>
              <p:ext uri="{D42A27DB-BD31-4B8C-83A1-F6EECF244321}">
                <p14:modId xmlns:p14="http://schemas.microsoft.com/office/powerpoint/2010/main" val="2315311544"/>
              </p:ext>
            </p:extLst>
          </p:nvPr>
        </p:nvGraphicFramePr>
        <p:xfrm>
          <a:off x="2808935" y="3988965"/>
          <a:ext cx="5005388" cy="233061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02250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C31E81-EFE3-4077-5A6F-69086786A797}"/>
              </a:ext>
            </a:extLst>
          </p:cNvPr>
          <p:cNvSpPr>
            <a:spLocks noGrp="1"/>
          </p:cNvSpPr>
          <p:nvPr>
            <p:ph idx="1"/>
          </p:nvPr>
        </p:nvSpPr>
        <p:spPr>
          <a:xfrm>
            <a:off x="838200" y="662730"/>
            <a:ext cx="10515600" cy="5514233"/>
          </a:xfrm>
        </p:spPr>
        <p:txBody>
          <a:bodyPr>
            <a:normAutofit/>
          </a:bodyPr>
          <a:lstStyle/>
          <a:p>
            <a:pPr algn="l">
              <a:buClr>
                <a:schemeClr val="tx1"/>
              </a:buClr>
              <a:buFont typeface="Wingdings" panose="05000000000000000000" pitchFamily="2" charset="2"/>
              <a:buChar char="v"/>
            </a:pPr>
            <a:r>
              <a:rPr lang="en-US" sz="1600" b="0" i="0" dirty="0">
                <a:solidFill>
                  <a:schemeClr val="tx1"/>
                </a:solidFill>
                <a:effectLst/>
                <a:latin typeface="Söhne"/>
              </a:rPr>
              <a:t>Weekdays vs Weekends: Delivery times are consistently shorter on weekdays compared to weekends for each month.</a:t>
            </a:r>
          </a:p>
          <a:p>
            <a:pPr algn="l">
              <a:buClr>
                <a:schemeClr val="tx1"/>
              </a:buClr>
              <a:buFont typeface="Wingdings" panose="05000000000000000000" pitchFamily="2" charset="2"/>
              <a:buChar char="v"/>
            </a:pPr>
            <a:r>
              <a:rPr lang="en-US" sz="1600" b="0" i="0" dirty="0">
                <a:solidFill>
                  <a:schemeClr val="tx1"/>
                </a:solidFill>
                <a:effectLst/>
                <a:latin typeface="Söhne"/>
              </a:rPr>
              <a:t>Avg Delivery time Of Slots: The fastest average delivery time occurs in the afternoon, with a notable increase during late night hours.</a:t>
            </a:r>
          </a:p>
          <a:p>
            <a:pPr algn="l">
              <a:buClr>
                <a:schemeClr val="tx1"/>
              </a:buClr>
              <a:buFont typeface="Wingdings" panose="05000000000000000000" pitchFamily="2" charset="2"/>
              <a:buChar char="v"/>
            </a:pPr>
            <a:r>
              <a:rPr lang="en-US" sz="1600" b="0" i="0" dirty="0">
                <a:solidFill>
                  <a:schemeClr val="tx1"/>
                </a:solidFill>
                <a:effectLst/>
                <a:latin typeface="Söhne"/>
              </a:rPr>
              <a:t>Slot wise Delivery Charges: Late night deliveries incur the highest charges, while morning deliveries are the least expensive.</a:t>
            </a:r>
          </a:p>
          <a:p>
            <a:pPr>
              <a:buClr>
                <a:schemeClr val="tx1"/>
              </a:buClr>
              <a:buFont typeface="Wingdings" panose="05000000000000000000" pitchFamily="2" charset="2"/>
              <a:buChar char="v"/>
            </a:pPr>
            <a:endParaRPr lang="en-US" sz="1600" dirty="0">
              <a:solidFill>
                <a:schemeClr val="tx1"/>
              </a:solidFill>
            </a:endParaRPr>
          </a:p>
        </p:txBody>
      </p:sp>
    </p:spTree>
    <p:extLst>
      <p:ext uri="{BB962C8B-B14F-4D97-AF65-F5344CB8AC3E}">
        <p14:creationId xmlns:p14="http://schemas.microsoft.com/office/powerpoint/2010/main" val="2929986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5CC1-C5EF-34EF-7BB9-9A2532E1DD88}"/>
              </a:ext>
            </a:extLst>
          </p:cNvPr>
          <p:cNvSpPr>
            <a:spLocks noGrp="1"/>
          </p:cNvSpPr>
          <p:nvPr>
            <p:ph type="title"/>
          </p:nvPr>
        </p:nvSpPr>
        <p:spPr/>
        <p:txBody>
          <a:bodyPr/>
          <a:lstStyle/>
          <a:p>
            <a:r>
              <a:rPr lang="en-US" dirty="0"/>
              <a:t>Summary and Suggestion</a:t>
            </a:r>
          </a:p>
        </p:txBody>
      </p:sp>
      <p:sp>
        <p:nvSpPr>
          <p:cNvPr id="4" name="Rectangle 1">
            <a:extLst>
              <a:ext uri="{FF2B5EF4-FFF2-40B4-BE49-F238E27FC236}">
                <a16:creationId xmlns:a16="http://schemas.microsoft.com/office/drawing/2014/main" id="{B8581293-0582-256A-BF88-28960FF4869C}"/>
              </a:ext>
            </a:extLst>
          </p:cNvPr>
          <p:cNvSpPr>
            <a:spLocks noGrp="1" noChangeArrowheads="1"/>
          </p:cNvSpPr>
          <p:nvPr>
            <p:ph idx="1"/>
          </p:nvPr>
        </p:nvSpPr>
        <p:spPr bwMode="auto">
          <a:xfrm>
            <a:off x="838200" y="1977209"/>
            <a:ext cx="1069007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latin typeface="Arial" panose="020B0604020202020204" pitchFamily="34" charset="0"/>
              </a:rPr>
              <a:t>Order Level Analysis</a:t>
            </a:r>
            <a:r>
              <a:rPr kumimoji="0" lang="en-US" altLang="en-US" sz="1400" b="0" i="0" u="none" strike="noStrike" cap="none" normalizeH="0" baseline="0" dirty="0">
                <a:ln>
                  <a:noFill/>
                </a:ln>
                <a:solidFill>
                  <a:schemeClr val="tx1"/>
                </a:solidFill>
                <a:effectLst/>
                <a:latin typeface="Arial" panose="020B0604020202020204" pitchFamily="34" charset="0"/>
              </a:rPr>
              <a:t>: Time of Day Insights: In the afternoon and morning, the most and least number of orders are placed, respectively.</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panose="020B0604020202020204" pitchFamily="34" charset="0"/>
              </a:rPr>
              <a:t>Recommendation</a:t>
            </a:r>
            <a:r>
              <a:rPr kumimoji="0" lang="en-US" altLang="en-US" sz="1400" b="0" i="0" u="none" strike="noStrike" cap="none" normalizeH="0" baseline="0" dirty="0">
                <a:ln>
                  <a:noFill/>
                </a:ln>
                <a:solidFill>
                  <a:schemeClr val="tx1"/>
                </a:solidFill>
                <a:effectLst/>
                <a:latin typeface="Arial" panose="020B0604020202020204" pitchFamily="34" charset="0"/>
              </a:rPr>
              <a:t>: To manage the high order volume, allocate additional resources in the afternoon, when demand is highest. To balance demand, take into account promotional activities at off-peak (night) hours.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latin typeface="Arial" panose="020B0604020202020204" pitchFamily="34" charset="0"/>
              </a:rPr>
              <a:t>Analysis of Completion Rates</a:t>
            </a:r>
            <a:r>
              <a:rPr kumimoji="0" lang="en-US" altLang="en-US" sz="1400" b="0" i="0" u="none" strike="noStrike" cap="none" normalizeH="0" baseline="0" dirty="0">
                <a:ln>
                  <a:noFill/>
                </a:ln>
                <a:solidFill>
                  <a:schemeClr val="tx1"/>
                </a:solidFill>
                <a:effectLst/>
                <a:latin typeface="Arial" panose="020B0604020202020204" pitchFamily="34" charset="0"/>
              </a:rPr>
              <a:t>: There are high completion rates during the day, especially in the evening and late at night.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panose="020B0604020202020204" pitchFamily="34" charset="0"/>
              </a:rPr>
              <a:t>Recommendation</a:t>
            </a:r>
            <a:r>
              <a:rPr kumimoji="0" lang="en-US" altLang="en-US" sz="1400" b="0" i="0" u="none" strike="noStrike" cap="none" normalizeH="0" baseline="0" dirty="0">
                <a:ln>
                  <a:noFill/>
                </a:ln>
                <a:solidFill>
                  <a:schemeClr val="tx1"/>
                </a:solidFill>
                <a:effectLst/>
                <a:latin typeface="Arial" panose="020B0604020202020204" pitchFamily="34" charset="0"/>
              </a:rPr>
              <a:t>: To increase productivity at all hours of the day, look into and duplicate the best practices from periods with the highest completion rates.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latin typeface="Arial" panose="020B0604020202020204" pitchFamily="34" charset="0"/>
              </a:rPr>
              <a:t>Customer Level Analysis: </a:t>
            </a:r>
            <a:r>
              <a:rPr kumimoji="0" lang="en-US" altLang="en-US" sz="1400" b="0" i="0" u="none" strike="noStrike" cap="none" normalizeH="0" baseline="0" dirty="0">
                <a:ln>
                  <a:noFill/>
                </a:ln>
                <a:solidFill>
                  <a:schemeClr val="tx1"/>
                </a:solidFill>
                <a:effectLst/>
                <a:latin typeface="Arial" panose="020B0604020202020204" pitchFamily="34" charset="0"/>
              </a:rPr>
              <a:t>Orders from Facebook and Organic sources showed somewhat better completion rates.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panose="020B0604020202020204" pitchFamily="34" charset="0"/>
              </a:rPr>
              <a:t>Recommendation </a:t>
            </a:r>
            <a:r>
              <a:rPr kumimoji="0" lang="en-US" altLang="en-US" sz="1400" b="0" i="0" u="none" strike="noStrike" cap="none" normalizeH="0" baseline="0" dirty="0">
                <a:ln>
                  <a:noFill/>
                </a:ln>
                <a:solidFill>
                  <a:schemeClr val="tx1"/>
                </a:solidFill>
                <a:effectLst/>
                <a:latin typeface="Arial" panose="020B0604020202020204" pitchFamily="34" charset="0"/>
              </a:rPr>
              <a:t>: To take advantage of these high-completion-rate channels, concentrate on improving SEO and social media engagement.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latin typeface="Arial" panose="020B0604020202020204" pitchFamily="34" charset="0"/>
              </a:rPr>
              <a:t>Analysis of Delivery: </a:t>
            </a:r>
            <a:br>
              <a:rPr kumimoji="0" lang="en-US" altLang="en-US" sz="1400" b="1" i="0" u="none" strike="noStrike" cap="none" normalizeH="0" baseline="0" dirty="0">
                <a:ln>
                  <a:noFill/>
                </a:ln>
                <a:solidFill>
                  <a:schemeClr val="tx1"/>
                </a:solidFill>
                <a:effectLst/>
                <a:latin typeface="Arial" panose="020B0604020202020204" pitchFamily="34" charset="0"/>
              </a:rPr>
            </a:br>
            <a:r>
              <a:rPr lang="en-US" sz="1400" b="1" i="0" dirty="0">
                <a:solidFill>
                  <a:srgbClr val="000000"/>
                </a:solidFill>
                <a:effectLst/>
                <a:latin typeface="Söhne"/>
              </a:rPr>
              <a:t>Routing and Scheduling</a:t>
            </a:r>
            <a:r>
              <a:rPr lang="en-US" sz="1400" b="0" i="0" dirty="0">
                <a:solidFill>
                  <a:srgbClr val="000000"/>
                </a:solidFill>
                <a:effectLst/>
                <a:latin typeface="Söhne"/>
              </a:rPr>
              <a:t>: Analyze the regions and times with longer delivery times to identify potential routing and scheduling optimizations.</a:t>
            </a:r>
            <a:br>
              <a:rPr lang="en-US" sz="1400" b="0" i="0" dirty="0">
                <a:solidFill>
                  <a:srgbClr val="000000"/>
                </a:solidFill>
                <a:effectLst/>
                <a:latin typeface="Söhne"/>
              </a:rPr>
            </a:br>
            <a:r>
              <a:rPr lang="en-US" sz="1400" b="1" i="0" dirty="0">
                <a:solidFill>
                  <a:srgbClr val="000000"/>
                </a:solidFill>
                <a:effectLst/>
                <a:latin typeface="Söhne"/>
              </a:rPr>
              <a:t>Staffing Levels</a:t>
            </a:r>
            <a:r>
              <a:rPr lang="en-US" sz="1400" b="0" i="0" dirty="0">
                <a:solidFill>
                  <a:srgbClr val="000000"/>
                </a:solidFill>
                <a:effectLst/>
                <a:latin typeface="Söhne"/>
              </a:rPr>
              <a:t>: Adjust staffing levels and delivery resource allocation based on the demand and performance metrics of different times of the day.</a:t>
            </a:r>
            <a:br>
              <a:rPr lang="en-US" sz="1400" b="0" i="0" dirty="0">
                <a:solidFill>
                  <a:srgbClr val="000000"/>
                </a:solidFill>
                <a:effectLst/>
                <a:latin typeface="Söhne"/>
              </a:rPr>
            </a:br>
            <a:r>
              <a:rPr lang="en-US" sz="1400" b="1" i="0" dirty="0">
                <a:solidFill>
                  <a:srgbClr val="000000"/>
                </a:solidFill>
                <a:effectLst/>
                <a:latin typeface="Söhne"/>
              </a:rPr>
              <a:t>Technology Utilization</a:t>
            </a:r>
            <a:r>
              <a:rPr lang="en-US" sz="1400" b="0" i="0" dirty="0">
                <a:solidFill>
                  <a:srgbClr val="000000"/>
                </a:solidFill>
                <a:effectLst/>
                <a:latin typeface="Söhne"/>
              </a:rPr>
              <a:t>: Implement or enhance the use of technology for route optimization, especially during peak traffic times or in regions with consistently longer delivery times.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2285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70A241-8BF4-C044-5712-7A03A678EFE1}"/>
              </a:ext>
            </a:extLst>
          </p:cNvPr>
          <p:cNvSpPr txBox="1"/>
          <p:nvPr/>
        </p:nvSpPr>
        <p:spPr>
          <a:xfrm>
            <a:off x="-513347" y="559735"/>
            <a:ext cx="12167282" cy="630750"/>
          </a:xfrm>
          <a:prstGeom prst="rect">
            <a:avLst/>
          </a:prstGeom>
          <a:noFill/>
        </p:spPr>
        <p:txBody>
          <a:bodyPr wrap="square">
            <a:spAutoFit/>
          </a:bodyPr>
          <a:lstStyle/>
          <a:p>
            <a:pPr marL="0" marR="0" algn="ctr">
              <a:lnSpc>
                <a:spcPct val="115000"/>
              </a:lnSpc>
              <a:spcBef>
                <a:spcPts val="0"/>
              </a:spcBef>
              <a:spcAft>
                <a:spcPts val="800"/>
              </a:spcAft>
            </a:pPr>
            <a:r>
              <a:rPr lang="en-US" sz="3200" kern="100" dirty="0">
                <a:effectLst/>
                <a:latin typeface="Aptos" panose="020B0004020202020204" pitchFamily="34" charset="0"/>
                <a:ea typeface="Aptos" panose="020B0004020202020204" pitchFamily="34" charset="0"/>
                <a:cs typeface="Times New Roman" panose="02020603050405020304" pitchFamily="18" charset="0"/>
              </a:rPr>
              <a:t>     Order level analysis</a:t>
            </a:r>
          </a:p>
        </p:txBody>
      </p:sp>
      <p:graphicFrame>
        <p:nvGraphicFramePr>
          <p:cNvPr id="4" name="Chart 3">
            <a:extLst>
              <a:ext uri="{FF2B5EF4-FFF2-40B4-BE49-F238E27FC236}">
                <a16:creationId xmlns:a16="http://schemas.microsoft.com/office/drawing/2014/main" id="{E09CA624-F6A1-BC3E-1DE3-268C65863CEB}"/>
              </a:ext>
            </a:extLst>
          </p:cNvPr>
          <p:cNvGraphicFramePr/>
          <p:nvPr>
            <p:extLst>
              <p:ext uri="{D42A27DB-BD31-4B8C-83A1-F6EECF244321}">
                <p14:modId xmlns:p14="http://schemas.microsoft.com/office/powerpoint/2010/main" val="3678823183"/>
              </p:ext>
            </p:extLst>
          </p:nvPr>
        </p:nvGraphicFramePr>
        <p:xfrm>
          <a:off x="765111" y="1190485"/>
          <a:ext cx="4973216" cy="27656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EC576970-9D26-767E-89FB-3913DBA1BDF0}"/>
              </a:ext>
            </a:extLst>
          </p:cNvPr>
          <p:cNvGraphicFramePr>
            <a:graphicFrameLocks/>
          </p:cNvGraphicFramePr>
          <p:nvPr>
            <p:extLst>
              <p:ext uri="{D42A27DB-BD31-4B8C-83A1-F6EECF244321}">
                <p14:modId xmlns:p14="http://schemas.microsoft.com/office/powerpoint/2010/main" val="1865472763"/>
              </p:ext>
            </p:extLst>
          </p:nvPr>
        </p:nvGraphicFramePr>
        <p:xfrm>
          <a:off x="5915608" y="2687216"/>
          <a:ext cx="5421795" cy="33393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566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42D9C8B4-F8BD-444E-A51E-772F8C6E93FD}"/>
              </a:ext>
            </a:extLst>
          </p:cNvPr>
          <p:cNvGraphicFramePr>
            <a:graphicFrameLocks/>
          </p:cNvGraphicFramePr>
          <p:nvPr>
            <p:extLst>
              <p:ext uri="{D42A27DB-BD31-4B8C-83A1-F6EECF244321}">
                <p14:modId xmlns:p14="http://schemas.microsoft.com/office/powerpoint/2010/main" val="2914790170"/>
              </p:ext>
            </p:extLst>
          </p:nvPr>
        </p:nvGraphicFramePr>
        <p:xfrm>
          <a:off x="1092595" y="653143"/>
          <a:ext cx="6941061" cy="25117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938B418F-FF5B-4BC8-C905-D50C24EDCD1C}"/>
              </a:ext>
            </a:extLst>
          </p:cNvPr>
          <p:cNvGraphicFramePr>
            <a:graphicFrameLocks/>
          </p:cNvGraphicFramePr>
          <p:nvPr>
            <p:extLst>
              <p:ext uri="{D42A27DB-BD31-4B8C-83A1-F6EECF244321}">
                <p14:modId xmlns:p14="http://schemas.microsoft.com/office/powerpoint/2010/main" val="3928095560"/>
              </p:ext>
            </p:extLst>
          </p:nvPr>
        </p:nvGraphicFramePr>
        <p:xfrm>
          <a:off x="1092595" y="3417818"/>
          <a:ext cx="7025037" cy="26592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Table 5">
            <a:extLst>
              <a:ext uri="{FF2B5EF4-FFF2-40B4-BE49-F238E27FC236}">
                <a16:creationId xmlns:a16="http://schemas.microsoft.com/office/drawing/2014/main" id="{C280B023-61A8-91A6-6296-2A9373C46A40}"/>
              </a:ext>
            </a:extLst>
          </p:cNvPr>
          <p:cNvGraphicFramePr>
            <a:graphicFrameLocks noGrp="1"/>
          </p:cNvGraphicFramePr>
          <p:nvPr>
            <p:extLst>
              <p:ext uri="{D42A27DB-BD31-4B8C-83A1-F6EECF244321}">
                <p14:modId xmlns:p14="http://schemas.microsoft.com/office/powerpoint/2010/main" val="3228016006"/>
              </p:ext>
            </p:extLst>
          </p:nvPr>
        </p:nvGraphicFramePr>
        <p:xfrm>
          <a:off x="8519859" y="895739"/>
          <a:ext cx="2686206" cy="4786605"/>
        </p:xfrm>
        <a:graphic>
          <a:graphicData uri="http://schemas.openxmlformats.org/drawingml/2006/table">
            <a:tbl>
              <a:tblPr firstRow="1" firstCol="1" bandRow="1">
                <a:tableStyleId>{5C22544A-7EE6-4342-B048-85BDC9FD1C3A}</a:tableStyleId>
              </a:tblPr>
              <a:tblGrid>
                <a:gridCol w="2686206">
                  <a:extLst>
                    <a:ext uri="{9D8B030D-6E8A-4147-A177-3AD203B41FA5}">
                      <a16:colId xmlns:a16="http://schemas.microsoft.com/office/drawing/2014/main" val="1719058272"/>
                    </a:ext>
                  </a:extLst>
                </a:gridCol>
              </a:tblGrid>
              <a:tr h="534949">
                <a:tc>
                  <a:txBody>
                    <a:bodyPr/>
                    <a:lstStyle/>
                    <a:p>
                      <a:pPr marL="0" marR="0" algn="ctr">
                        <a:lnSpc>
                          <a:spcPct val="107000"/>
                        </a:lnSpc>
                        <a:spcBef>
                          <a:spcPts val="0"/>
                        </a:spcBef>
                        <a:spcAft>
                          <a:spcPts val="0"/>
                        </a:spcAft>
                      </a:pPr>
                      <a:r>
                        <a:rPr lang="en-US" sz="1200" kern="0" dirty="0">
                          <a:solidFill>
                            <a:schemeClr val="tx1"/>
                          </a:solidFill>
                          <a:effectLst/>
                        </a:rPr>
                        <a:t>Top 10 Delivery Areas</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extLst>
                  <a:ext uri="{0D108BD9-81ED-4DB2-BD59-A6C34878D82A}">
                    <a16:rowId xmlns:a16="http://schemas.microsoft.com/office/drawing/2014/main" val="2612762969"/>
                  </a:ext>
                </a:extLst>
              </a:tr>
              <a:tr h="438259">
                <a:tc>
                  <a:txBody>
                    <a:bodyPr/>
                    <a:lstStyle/>
                    <a:p>
                      <a:pPr marL="0" marR="0" algn="ctr">
                        <a:lnSpc>
                          <a:spcPct val="107000"/>
                        </a:lnSpc>
                        <a:spcBef>
                          <a:spcPts val="0"/>
                        </a:spcBef>
                        <a:spcAft>
                          <a:spcPts val="0"/>
                        </a:spcAft>
                      </a:pPr>
                      <a:r>
                        <a:rPr lang="en-US" sz="1100" b="0" kern="0" dirty="0">
                          <a:solidFill>
                            <a:schemeClr val="tx1"/>
                          </a:solidFill>
                          <a:effectLst/>
                        </a:rPr>
                        <a:t>Bellandur, Green Glen</a:t>
                      </a:r>
                      <a:endParaRPr lang="en-US" sz="11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extLst>
                  <a:ext uri="{0D108BD9-81ED-4DB2-BD59-A6C34878D82A}">
                    <a16:rowId xmlns:a16="http://schemas.microsoft.com/office/drawing/2014/main" val="2406994702"/>
                  </a:ext>
                </a:extLst>
              </a:tr>
              <a:tr h="372792">
                <a:tc>
                  <a:txBody>
                    <a:bodyPr/>
                    <a:lstStyle/>
                    <a:p>
                      <a:pPr marL="0" marR="0" algn="ctr">
                        <a:lnSpc>
                          <a:spcPct val="107000"/>
                        </a:lnSpc>
                        <a:spcBef>
                          <a:spcPts val="0"/>
                        </a:spcBef>
                        <a:spcAft>
                          <a:spcPts val="0"/>
                        </a:spcAft>
                      </a:pPr>
                      <a:r>
                        <a:rPr lang="en-US" sz="1100" b="0" kern="0" dirty="0">
                          <a:solidFill>
                            <a:schemeClr val="tx1"/>
                          </a:solidFill>
                          <a:effectLst/>
                        </a:rPr>
                        <a:t>Bellandur, Sarjapur Road</a:t>
                      </a:r>
                      <a:endParaRPr lang="en-US" sz="11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extLst>
                  <a:ext uri="{0D108BD9-81ED-4DB2-BD59-A6C34878D82A}">
                    <a16:rowId xmlns:a16="http://schemas.microsoft.com/office/drawing/2014/main" val="2169494273"/>
                  </a:ext>
                </a:extLst>
              </a:tr>
              <a:tr h="438259">
                <a:tc>
                  <a:txBody>
                    <a:bodyPr/>
                    <a:lstStyle/>
                    <a:p>
                      <a:pPr marL="0" marR="0" algn="ctr">
                        <a:lnSpc>
                          <a:spcPct val="107000"/>
                        </a:lnSpc>
                        <a:spcBef>
                          <a:spcPts val="0"/>
                        </a:spcBef>
                        <a:spcAft>
                          <a:spcPts val="0"/>
                        </a:spcAft>
                      </a:pPr>
                      <a:r>
                        <a:rPr lang="en-US" sz="1100" b="0" kern="0" dirty="0" err="1">
                          <a:solidFill>
                            <a:schemeClr val="tx1"/>
                          </a:solidFill>
                          <a:effectLst/>
                        </a:rPr>
                        <a:t>Bomannahali</a:t>
                      </a:r>
                      <a:r>
                        <a:rPr lang="en-US" sz="1100" b="0" kern="0" dirty="0">
                          <a:solidFill>
                            <a:schemeClr val="tx1"/>
                          </a:solidFill>
                          <a:effectLst/>
                        </a:rPr>
                        <a:t> - </a:t>
                      </a:r>
                      <a:r>
                        <a:rPr lang="en-US" sz="1100" b="0" kern="0" dirty="0" err="1">
                          <a:solidFill>
                            <a:schemeClr val="tx1"/>
                          </a:solidFill>
                          <a:effectLst/>
                        </a:rPr>
                        <a:t>MicoLayout</a:t>
                      </a:r>
                      <a:endParaRPr lang="en-US" sz="11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extLst>
                  <a:ext uri="{0D108BD9-81ED-4DB2-BD59-A6C34878D82A}">
                    <a16:rowId xmlns:a16="http://schemas.microsoft.com/office/drawing/2014/main" val="22323669"/>
                  </a:ext>
                </a:extLst>
              </a:tr>
              <a:tr h="438259">
                <a:tc>
                  <a:txBody>
                    <a:bodyPr/>
                    <a:lstStyle/>
                    <a:p>
                      <a:pPr marL="0" marR="0" algn="ctr">
                        <a:lnSpc>
                          <a:spcPct val="107000"/>
                        </a:lnSpc>
                        <a:spcBef>
                          <a:spcPts val="0"/>
                        </a:spcBef>
                        <a:spcAft>
                          <a:spcPts val="0"/>
                        </a:spcAft>
                      </a:pPr>
                      <a:r>
                        <a:rPr lang="en-US" sz="1100" b="0" kern="0" dirty="0">
                          <a:solidFill>
                            <a:schemeClr val="tx1"/>
                          </a:solidFill>
                          <a:effectLst/>
                        </a:rPr>
                        <a:t>Bommanahalli</a:t>
                      </a:r>
                      <a:endParaRPr lang="en-US" sz="11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extLst>
                  <a:ext uri="{0D108BD9-81ED-4DB2-BD59-A6C34878D82A}">
                    <a16:rowId xmlns:a16="http://schemas.microsoft.com/office/drawing/2014/main" val="3709785106"/>
                  </a:ext>
                </a:extLst>
              </a:tr>
              <a:tr h="372792">
                <a:tc>
                  <a:txBody>
                    <a:bodyPr/>
                    <a:lstStyle/>
                    <a:p>
                      <a:pPr marL="0" marR="0" algn="ctr">
                        <a:lnSpc>
                          <a:spcPct val="107000"/>
                        </a:lnSpc>
                        <a:spcBef>
                          <a:spcPts val="0"/>
                        </a:spcBef>
                        <a:spcAft>
                          <a:spcPts val="0"/>
                        </a:spcAft>
                      </a:pPr>
                      <a:r>
                        <a:rPr lang="en-US" sz="1100" b="0" kern="0" dirty="0" err="1">
                          <a:solidFill>
                            <a:schemeClr val="tx1"/>
                          </a:solidFill>
                          <a:effectLst/>
                        </a:rPr>
                        <a:t>Harlur</a:t>
                      </a:r>
                      <a:endParaRPr lang="en-US" sz="11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extLst>
                  <a:ext uri="{0D108BD9-81ED-4DB2-BD59-A6C34878D82A}">
                    <a16:rowId xmlns:a16="http://schemas.microsoft.com/office/drawing/2014/main" val="3856325064"/>
                  </a:ext>
                </a:extLst>
              </a:tr>
              <a:tr h="438259">
                <a:tc>
                  <a:txBody>
                    <a:bodyPr/>
                    <a:lstStyle/>
                    <a:p>
                      <a:pPr marL="0" marR="0" algn="ctr">
                        <a:lnSpc>
                          <a:spcPct val="107000"/>
                        </a:lnSpc>
                        <a:spcBef>
                          <a:spcPts val="0"/>
                        </a:spcBef>
                        <a:spcAft>
                          <a:spcPts val="0"/>
                        </a:spcAft>
                      </a:pPr>
                      <a:r>
                        <a:rPr lang="en-US" sz="1100" b="0" kern="0" dirty="0">
                          <a:solidFill>
                            <a:schemeClr val="tx1"/>
                          </a:solidFill>
                          <a:effectLst/>
                        </a:rPr>
                        <a:t>HSR Layout</a:t>
                      </a:r>
                      <a:endParaRPr lang="en-US" sz="11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extLst>
                  <a:ext uri="{0D108BD9-81ED-4DB2-BD59-A6C34878D82A}">
                    <a16:rowId xmlns:a16="http://schemas.microsoft.com/office/drawing/2014/main" val="3701377776"/>
                  </a:ext>
                </a:extLst>
              </a:tr>
              <a:tr h="438259">
                <a:tc>
                  <a:txBody>
                    <a:bodyPr/>
                    <a:lstStyle/>
                    <a:p>
                      <a:pPr marL="0" marR="0" algn="ctr">
                        <a:lnSpc>
                          <a:spcPct val="107000"/>
                        </a:lnSpc>
                        <a:spcBef>
                          <a:spcPts val="0"/>
                        </a:spcBef>
                        <a:spcAft>
                          <a:spcPts val="0"/>
                        </a:spcAft>
                      </a:pPr>
                      <a:r>
                        <a:rPr lang="en-US" sz="1100" b="0" kern="0" dirty="0">
                          <a:solidFill>
                            <a:schemeClr val="tx1"/>
                          </a:solidFill>
                          <a:effectLst/>
                        </a:rPr>
                        <a:t>ITI Layout</a:t>
                      </a:r>
                      <a:endParaRPr lang="en-US" sz="11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extLst>
                  <a:ext uri="{0D108BD9-81ED-4DB2-BD59-A6C34878D82A}">
                    <a16:rowId xmlns:a16="http://schemas.microsoft.com/office/drawing/2014/main" val="1747826574"/>
                  </a:ext>
                </a:extLst>
              </a:tr>
              <a:tr h="438259">
                <a:tc>
                  <a:txBody>
                    <a:bodyPr/>
                    <a:lstStyle/>
                    <a:p>
                      <a:pPr marL="0" marR="0" algn="ctr">
                        <a:lnSpc>
                          <a:spcPct val="107000"/>
                        </a:lnSpc>
                        <a:spcBef>
                          <a:spcPts val="0"/>
                        </a:spcBef>
                        <a:spcAft>
                          <a:spcPts val="0"/>
                        </a:spcAft>
                      </a:pPr>
                      <a:r>
                        <a:rPr lang="en-US" sz="1100" b="0" kern="0" dirty="0">
                          <a:solidFill>
                            <a:schemeClr val="tx1"/>
                          </a:solidFill>
                          <a:effectLst/>
                        </a:rPr>
                        <a:t>Koramangala, </a:t>
                      </a:r>
                      <a:r>
                        <a:rPr lang="en-US" sz="1100" b="0" kern="0" dirty="0" err="1">
                          <a:solidFill>
                            <a:schemeClr val="tx1"/>
                          </a:solidFill>
                          <a:effectLst/>
                        </a:rPr>
                        <a:t>Ejipura</a:t>
                      </a:r>
                      <a:endParaRPr lang="en-US" sz="11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extLst>
                  <a:ext uri="{0D108BD9-81ED-4DB2-BD59-A6C34878D82A}">
                    <a16:rowId xmlns:a16="http://schemas.microsoft.com/office/drawing/2014/main" val="1067268470"/>
                  </a:ext>
                </a:extLst>
              </a:tr>
              <a:tr h="438259">
                <a:tc>
                  <a:txBody>
                    <a:bodyPr/>
                    <a:lstStyle/>
                    <a:p>
                      <a:pPr marL="0" marR="0" algn="ctr">
                        <a:lnSpc>
                          <a:spcPct val="107000"/>
                        </a:lnSpc>
                        <a:spcBef>
                          <a:spcPts val="0"/>
                        </a:spcBef>
                        <a:spcAft>
                          <a:spcPts val="0"/>
                        </a:spcAft>
                      </a:pPr>
                      <a:r>
                        <a:rPr lang="en-US" sz="1100" b="0" kern="0" dirty="0" err="1">
                          <a:solidFill>
                            <a:schemeClr val="tx1"/>
                          </a:solidFill>
                          <a:effectLst/>
                        </a:rPr>
                        <a:t>Kudlu</a:t>
                      </a:r>
                      <a:endParaRPr lang="en-US" sz="11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extLst>
                  <a:ext uri="{0D108BD9-81ED-4DB2-BD59-A6C34878D82A}">
                    <a16:rowId xmlns:a16="http://schemas.microsoft.com/office/drawing/2014/main" val="1504368101"/>
                  </a:ext>
                </a:extLst>
              </a:tr>
              <a:tr h="438259">
                <a:tc>
                  <a:txBody>
                    <a:bodyPr/>
                    <a:lstStyle/>
                    <a:p>
                      <a:pPr marL="0" marR="0" algn="ctr">
                        <a:lnSpc>
                          <a:spcPct val="107000"/>
                        </a:lnSpc>
                        <a:spcBef>
                          <a:spcPts val="0"/>
                        </a:spcBef>
                        <a:spcAft>
                          <a:spcPts val="0"/>
                        </a:spcAft>
                      </a:pPr>
                      <a:r>
                        <a:rPr lang="en-US" sz="1100" b="0" kern="0" dirty="0">
                          <a:solidFill>
                            <a:schemeClr val="tx1"/>
                          </a:solidFill>
                          <a:effectLst/>
                        </a:rPr>
                        <a:t>Manipal County</a:t>
                      </a:r>
                      <a:endParaRPr lang="en-US" sz="11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extLst>
                  <a:ext uri="{0D108BD9-81ED-4DB2-BD59-A6C34878D82A}">
                    <a16:rowId xmlns:a16="http://schemas.microsoft.com/office/drawing/2014/main" val="120233180"/>
                  </a:ext>
                </a:extLst>
              </a:tr>
            </a:tbl>
          </a:graphicData>
        </a:graphic>
      </p:graphicFrame>
    </p:spTree>
    <p:extLst>
      <p:ext uri="{BB962C8B-B14F-4D97-AF65-F5344CB8AC3E}">
        <p14:creationId xmlns:p14="http://schemas.microsoft.com/office/powerpoint/2010/main" val="219793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715DDAE-C772-A0B6-0170-868745E576BD}"/>
              </a:ext>
            </a:extLst>
          </p:cNvPr>
          <p:cNvSpPr>
            <a:spLocks noGrp="1"/>
          </p:cNvSpPr>
          <p:nvPr>
            <p:ph type="subTitle" idx="1"/>
          </p:nvPr>
        </p:nvSpPr>
        <p:spPr>
          <a:xfrm>
            <a:off x="931178" y="654341"/>
            <a:ext cx="10377182" cy="5494789"/>
          </a:xfrm>
        </p:spPr>
        <p:txBody>
          <a:bodyPr>
            <a:normAutofit/>
          </a:bodyPr>
          <a:lstStyle/>
          <a:p>
            <a:pPr marL="342900" indent="-342900" algn="l">
              <a:buClrTx/>
              <a:buFont typeface="Wingdings" panose="05000000000000000000" pitchFamily="2" charset="2"/>
              <a:buChar char="v"/>
            </a:pPr>
            <a:r>
              <a:rPr lang="en-US" sz="1600" b="0" i="0" dirty="0">
                <a:solidFill>
                  <a:srgbClr val="000000"/>
                </a:solidFill>
                <a:effectLst/>
                <a:latin typeface="Söhne"/>
              </a:rPr>
              <a:t>In the first chart we can see </a:t>
            </a:r>
            <a:r>
              <a:rPr lang="en-US" sz="1600" b="1" i="0" dirty="0">
                <a:solidFill>
                  <a:srgbClr val="000000"/>
                </a:solidFill>
                <a:effectLst/>
                <a:latin typeface="Söhne"/>
              </a:rPr>
              <a:t>Afternoon</a:t>
            </a:r>
            <a:r>
              <a:rPr lang="en-US" sz="1600" b="0" i="0" dirty="0">
                <a:solidFill>
                  <a:srgbClr val="000000"/>
                </a:solidFill>
                <a:effectLst/>
                <a:latin typeface="Söhne"/>
              </a:rPr>
              <a:t> slot has the highest number of orders, suggesting a peak in activity during these hours, possibly due to lunch orders or midday shopping habits.</a:t>
            </a:r>
          </a:p>
          <a:p>
            <a:pPr marL="342900" indent="-342900" algn="l">
              <a:buClrTx/>
              <a:buFont typeface="Wingdings" panose="05000000000000000000" pitchFamily="2" charset="2"/>
              <a:buChar char="v"/>
            </a:pPr>
            <a:endParaRPr lang="en-US" sz="1600" b="0" i="0" dirty="0">
              <a:solidFill>
                <a:srgbClr val="000000"/>
              </a:solidFill>
              <a:effectLst/>
              <a:latin typeface="Söhne"/>
            </a:endParaRPr>
          </a:p>
          <a:p>
            <a:pPr marL="342900" indent="-342900" algn="l">
              <a:buClrTx/>
              <a:buFont typeface="Wingdings" panose="05000000000000000000" pitchFamily="2" charset="2"/>
              <a:buChar char="v"/>
            </a:pPr>
            <a:r>
              <a:rPr lang="en-US" sz="1600" b="0" i="0" dirty="0">
                <a:solidFill>
                  <a:srgbClr val="000000"/>
                </a:solidFill>
                <a:effectLst/>
                <a:latin typeface="Söhne"/>
              </a:rPr>
              <a:t>In the chart 2 there's a noticeable increase in the average discount percentage as the months progress from January to September. This could indicate a strategic decision to offer more discounts throughout the year or a response to market dynamics.</a:t>
            </a:r>
          </a:p>
          <a:p>
            <a:pPr marL="342900" indent="-342900" algn="l">
              <a:buClrTx/>
              <a:buFont typeface="Wingdings" panose="05000000000000000000" pitchFamily="2" charset="2"/>
              <a:buChar char="v"/>
            </a:pPr>
            <a:endParaRPr lang="en-US" sz="1600" b="0" i="0" dirty="0">
              <a:solidFill>
                <a:srgbClr val="000000"/>
              </a:solidFill>
              <a:effectLst/>
              <a:latin typeface="Söhne"/>
            </a:endParaRPr>
          </a:p>
          <a:p>
            <a:pPr marL="342900" indent="-342900" algn="l">
              <a:buClrTx/>
              <a:buFont typeface="Wingdings" panose="05000000000000000000" pitchFamily="2" charset="2"/>
              <a:buChar char="v"/>
            </a:pPr>
            <a:r>
              <a:rPr lang="en-US" sz="1600" dirty="0">
                <a:solidFill>
                  <a:srgbClr val="000000"/>
                </a:solidFill>
                <a:latin typeface="Söhne"/>
              </a:rPr>
              <a:t>The Top 10 Delivery Area Table shows Highest order number</a:t>
            </a:r>
            <a:r>
              <a:rPr lang="en-US" sz="1600" dirty="0">
                <a:solidFill>
                  <a:schemeClr val="tx1"/>
                </a:solidFill>
                <a:latin typeface="Söhne"/>
              </a:rPr>
              <a:t>, </a:t>
            </a:r>
            <a:r>
              <a:rPr lang="en-US" sz="1600" b="0" i="0" dirty="0">
                <a:solidFill>
                  <a:schemeClr val="tx1"/>
                </a:solidFill>
                <a:effectLst/>
                <a:latin typeface="Söhne"/>
              </a:rPr>
              <a:t>highlighting them as important regions for focusing delivery logistics and marketing efforts.</a:t>
            </a:r>
          </a:p>
          <a:p>
            <a:pPr marL="342900" indent="-342900" algn="l">
              <a:buClrTx/>
              <a:buFont typeface="Wingdings" panose="05000000000000000000" pitchFamily="2" charset="2"/>
              <a:buChar char="v"/>
            </a:pPr>
            <a:endParaRPr lang="en-US" sz="1600" b="0" i="0" dirty="0">
              <a:solidFill>
                <a:schemeClr val="tx1"/>
              </a:solidFill>
              <a:effectLst/>
              <a:latin typeface="Söhne"/>
            </a:endParaRPr>
          </a:p>
          <a:p>
            <a:pPr marL="342900" indent="-342900" algn="l">
              <a:buClrTx/>
              <a:buFont typeface="Wingdings" panose="05000000000000000000" pitchFamily="2" charset="2"/>
              <a:buChar char="v"/>
            </a:pPr>
            <a:r>
              <a:rPr lang="en-US" sz="1600" b="0" i="0" dirty="0">
                <a:solidFill>
                  <a:schemeClr val="tx1"/>
                </a:solidFill>
                <a:effectLst/>
                <a:latin typeface="Söhne"/>
              </a:rPr>
              <a:t>In the Slot and month wise  delivery % There is a dip in May followed by a peak in June could be attributed to seasonal effects or promotional campaigns that temporarily affect delivery performance.</a:t>
            </a:r>
          </a:p>
          <a:p>
            <a:pPr marL="342900" indent="-342900" algn="l">
              <a:buClrTx/>
              <a:buFont typeface="Wingdings" panose="05000000000000000000" pitchFamily="2" charset="2"/>
              <a:buChar char="v"/>
            </a:pPr>
            <a:endParaRPr lang="en-US" sz="1600" b="0" i="0" dirty="0">
              <a:solidFill>
                <a:schemeClr val="tx1"/>
              </a:solidFill>
              <a:effectLst/>
              <a:latin typeface="Söhne"/>
            </a:endParaRPr>
          </a:p>
          <a:p>
            <a:pPr marL="342900" indent="-342900" algn="l">
              <a:buClr>
                <a:schemeClr val="tx1"/>
              </a:buClr>
              <a:buFont typeface="Wingdings" panose="05000000000000000000" pitchFamily="2" charset="2"/>
              <a:buChar char="v"/>
            </a:pPr>
            <a:r>
              <a:rPr lang="en-US" sz="1600" b="0" i="0" dirty="0">
                <a:solidFill>
                  <a:schemeClr val="tx1"/>
                </a:solidFill>
                <a:effectLst/>
                <a:latin typeface="Söhne"/>
              </a:rPr>
              <a:t>There is a significant increase in the average discount percentages from January to September across all time slots. This suggests a strategic increase in promotional activities over time. The "Afternoon" slot consistently shows one of the highest discount percentages, peaking in August at 20.49%, which indicates targeted promotions during this time slot</a:t>
            </a:r>
            <a:endParaRPr lang="en-US" sz="1600" dirty="0">
              <a:solidFill>
                <a:schemeClr val="tx1"/>
              </a:solidFill>
            </a:endParaRPr>
          </a:p>
          <a:p>
            <a:pPr marL="342900" indent="-342900" algn="l">
              <a:buClr>
                <a:schemeClr val="tx1"/>
              </a:buClr>
              <a:buFont typeface="Wingdings" panose="05000000000000000000" pitchFamily="2" charset="2"/>
              <a:buChar char="v"/>
            </a:pPr>
            <a:endParaRPr lang="en-US" sz="1600" dirty="0">
              <a:solidFill>
                <a:schemeClr val="tx1"/>
              </a:solidFill>
            </a:endParaRPr>
          </a:p>
        </p:txBody>
      </p:sp>
    </p:spTree>
    <p:extLst>
      <p:ext uri="{BB962C8B-B14F-4D97-AF65-F5344CB8AC3E}">
        <p14:creationId xmlns:p14="http://schemas.microsoft.com/office/powerpoint/2010/main" val="108046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688EC-7CE3-D822-B158-FBBE52CA1722}"/>
              </a:ext>
            </a:extLst>
          </p:cNvPr>
          <p:cNvSpPr>
            <a:spLocks noGrp="1"/>
          </p:cNvSpPr>
          <p:nvPr>
            <p:ph type="title"/>
          </p:nvPr>
        </p:nvSpPr>
        <p:spPr>
          <a:xfrm>
            <a:off x="838200" y="681038"/>
            <a:ext cx="10515600" cy="543756"/>
          </a:xfrm>
        </p:spPr>
        <p:txBody>
          <a:bodyPr>
            <a:normAutofit/>
          </a:bodyPr>
          <a:lstStyle/>
          <a:p>
            <a:pPr algn="ctr"/>
            <a:r>
              <a:rPr lang="en-US" sz="3200" dirty="0"/>
              <a:t>Completion Rate Analysis</a:t>
            </a:r>
          </a:p>
        </p:txBody>
      </p:sp>
      <p:graphicFrame>
        <p:nvGraphicFramePr>
          <p:cNvPr id="4" name="Chart 3">
            <a:extLst>
              <a:ext uri="{FF2B5EF4-FFF2-40B4-BE49-F238E27FC236}">
                <a16:creationId xmlns:a16="http://schemas.microsoft.com/office/drawing/2014/main" id="{6CC5E8B4-16C6-7561-2B2C-053B090EF51F}"/>
              </a:ext>
            </a:extLst>
          </p:cNvPr>
          <p:cNvGraphicFramePr>
            <a:graphicFrameLocks/>
          </p:cNvGraphicFramePr>
          <p:nvPr>
            <p:extLst>
              <p:ext uri="{D42A27DB-BD31-4B8C-83A1-F6EECF244321}">
                <p14:modId xmlns:p14="http://schemas.microsoft.com/office/powerpoint/2010/main" val="3205936721"/>
              </p:ext>
            </p:extLst>
          </p:nvPr>
        </p:nvGraphicFramePr>
        <p:xfrm>
          <a:off x="691196" y="1150149"/>
          <a:ext cx="5952200" cy="22042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F8435BF-6080-FB66-1C54-53468A1F7E9F}"/>
              </a:ext>
            </a:extLst>
          </p:cNvPr>
          <p:cNvGraphicFramePr>
            <a:graphicFrameLocks/>
          </p:cNvGraphicFramePr>
          <p:nvPr>
            <p:extLst>
              <p:ext uri="{D42A27DB-BD31-4B8C-83A1-F6EECF244321}">
                <p14:modId xmlns:p14="http://schemas.microsoft.com/office/powerpoint/2010/main" val="3184748421"/>
              </p:ext>
            </p:extLst>
          </p:nvPr>
        </p:nvGraphicFramePr>
        <p:xfrm>
          <a:off x="6727214" y="1224794"/>
          <a:ext cx="4626586" cy="51099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08A4CDA5-9EAD-F65B-80BE-9B98FBEDA987}"/>
              </a:ext>
            </a:extLst>
          </p:cNvPr>
          <p:cNvGraphicFramePr>
            <a:graphicFrameLocks/>
          </p:cNvGraphicFramePr>
          <p:nvPr>
            <p:extLst>
              <p:ext uri="{D42A27DB-BD31-4B8C-83A1-F6EECF244321}">
                <p14:modId xmlns:p14="http://schemas.microsoft.com/office/powerpoint/2010/main" val="3322786947"/>
              </p:ext>
            </p:extLst>
          </p:nvPr>
        </p:nvGraphicFramePr>
        <p:xfrm>
          <a:off x="691195" y="3429000"/>
          <a:ext cx="5952201" cy="290576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9413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C665-070E-FA7A-527D-948028503327}"/>
              </a:ext>
            </a:extLst>
          </p:cNvPr>
          <p:cNvSpPr>
            <a:spLocks noGrp="1"/>
          </p:cNvSpPr>
          <p:nvPr>
            <p:ph type="title"/>
          </p:nvPr>
        </p:nvSpPr>
        <p:spPr>
          <a:xfrm>
            <a:off x="838200" y="681038"/>
            <a:ext cx="10515600" cy="577311"/>
          </a:xfrm>
        </p:spPr>
        <p:txBody>
          <a:bodyPr>
            <a:normAutofit/>
          </a:bodyPr>
          <a:lstStyle/>
          <a:p>
            <a:pPr algn="ctr"/>
            <a:r>
              <a:rPr lang="en-US" sz="3200" dirty="0"/>
              <a:t>Customer Level Analysis</a:t>
            </a:r>
          </a:p>
        </p:txBody>
      </p:sp>
      <p:graphicFrame>
        <p:nvGraphicFramePr>
          <p:cNvPr id="3" name="Chart 2">
            <a:extLst>
              <a:ext uri="{FF2B5EF4-FFF2-40B4-BE49-F238E27FC236}">
                <a16:creationId xmlns:a16="http://schemas.microsoft.com/office/drawing/2014/main" id="{AFDE26F3-3A19-E987-C444-E89CB854FABD}"/>
              </a:ext>
            </a:extLst>
          </p:cNvPr>
          <p:cNvGraphicFramePr>
            <a:graphicFrameLocks/>
          </p:cNvGraphicFramePr>
          <p:nvPr>
            <p:extLst>
              <p:ext uri="{D42A27DB-BD31-4B8C-83A1-F6EECF244321}">
                <p14:modId xmlns:p14="http://schemas.microsoft.com/office/powerpoint/2010/main" val="3736065839"/>
              </p:ext>
            </p:extLst>
          </p:nvPr>
        </p:nvGraphicFramePr>
        <p:xfrm>
          <a:off x="725668" y="1258349"/>
          <a:ext cx="4842400" cy="25586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A15EDAD-7647-A5FD-7ABE-D71EBA7A60C2}"/>
              </a:ext>
            </a:extLst>
          </p:cNvPr>
          <p:cNvGraphicFramePr>
            <a:graphicFrameLocks/>
          </p:cNvGraphicFramePr>
          <p:nvPr>
            <p:extLst>
              <p:ext uri="{D42A27DB-BD31-4B8C-83A1-F6EECF244321}">
                <p14:modId xmlns:p14="http://schemas.microsoft.com/office/powerpoint/2010/main" val="519738705"/>
              </p:ext>
            </p:extLst>
          </p:nvPr>
        </p:nvGraphicFramePr>
        <p:xfrm>
          <a:off x="5729682" y="1311440"/>
          <a:ext cx="5306857" cy="250555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1C1C5756-BDE2-8D9B-CAE4-A89245F1D39D}"/>
              </a:ext>
            </a:extLst>
          </p:cNvPr>
          <p:cNvGraphicFramePr>
            <a:graphicFrameLocks/>
          </p:cNvGraphicFramePr>
          <p:nvPr>
            <p:extLst>
              <p:ext uri="{D42A27DB-BD31-4B8C-83A1-F6EECF244321}">
                <p14:modId xmlns:p14="http://schemas.microsoft.com/office/powerpoint/2010/main" val="1383469748"/>
              </p:ext>
            </p:extLst>
          </p:nvPr>
        </p:nvGraphicFramePr>
        <p:xfrm>
          <a:off x="682302" y="3870082"/>
          <a:ext cx="4885766" cy="243843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13DC05CA-471D-0DDA-FB0A-E3904DB65D35}"/>
              </a:ext>
            </a:extLst>
          </p:cNvPr>
          <p:cNvGraphicFramePr>
            <a:graphicFrameLocks/>
          </p:cNvGraphicFramePr>
          <p:nvPr>
            <p:extLst>
              <p:ext uri="{D42A27DB-BD31-4B8C-83A1-F6EECF244321}">
                <p14:modId xmlns:p14="http://schemas.microsoft.com/office/powerpoint/2010/main" val="2816799289"/>
              </p:ext>
            </p:extLst>
          </p:nvPr>
        </p:nvGraphicFramePr>
        <p:xfrm>
          <a:off x="5729682" y="3870082"/>
          <a:ext cx="5385732" cy="243843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836519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FE990B-5F3D-34DE-9485-7E85067250D7}"/>
              </a:ext>
            </a:extLst>
          </p:cNvPr>
          <p:cNvSpPr>
            <a:spLocks noGrp="1"/>
          </p:cNvSpPr>
          <p:nvPr>
            <p:ph idx="1"/>
          </p:nvPr>
        </p:nvSpPr>
        <p:spPr>
          <a:xfrm>
            <a:off x="838200" y="763398"/>
            <a:ext cx="10515600" cy="5413565"/>
          </a:xfrm>
        </p:spPr>
        <p:txBody>
          <a:bodyPr>
            <a:normAutofit fontScale="55000" lnSpcReduction="20000"/>
          </a:bodyPr>
          <a:lstStyle/>
          <a:p>
            <a:pPr algn="l">
              <a:buClr>
                <a:schemeClr val="tx1"/>
              </a:buClr>
              <a:buFont typeface="Wingdings" panose="05000000000000000000" pitchFamily="2" charset="2"/>
              <a:buChar char="v"/>
            </a:pPr>
            <a:r>
              <a:rPr lang="en-US" b="1" i="0" dirty="0">
                <a:solidFill>
                  <a:srgbClr val="000000"/>
                </a:solidFill>
                <a:effectLst/>
                <a:latin typeface="Söhne"/>
              </a:rPr>
              <a:t>Source Completion Rate (Line Chart)</a:t>
            </a:r>
            <a:endParaRPr lang="en-US" b="0" i="0" dirty="0">
              <a:solidFill>
                <a:srgbClr val="000000"/>
              </a:solidFill>
              <a:effectLst/>
              <a:latin typeface="Söhne"/>
            </a:endParaRPr>
          </a:p>
          <a:p>
            <a:pPr lvl="1" algn="l">
              <a:buClr>
                <a:schemeClr val="tx1"/>
              </a:buClr>
              <a:buFont typeface="Wingdings" panose="05000000000000000000" pitchFamily="2" charset="2"/>
              <a:buChar char="v"/>
            </a:pPr>
            <a:r>
              <a:rPr lang="en-US" b="0" i="0" dirty="0">
                <a:solidFill>
                  <a:srgbClr val="000000"/>
                </a:solidFill>
                <a:effectLst/>
                <a:latin typeface="Söhne"/>
              </a:rPr>
              <a:t>This chart shows the completion rates by customer source. It ranges from around 99.3% to 99.55%. Organic sources have the highest completion rate, followed by Snapchat. Instagram and Offline Campaign sources have lower rates compared to others.</a:t>
            </a:r>
          </a:p>
          <a:p>
            <a:pPr algn="l">
              <a:buClr>
                <a:schemeClr val="tx1"/>
              </a:buClr>
              <a:buFont typeface="Wingdings" panose="05000000000000000000" pitchFamily="2" charset="2"/>
              <a:buChar char="v"/>
            </a:pPr>
            <a:r>
              <a:rPr lang="en-US" b="1" i="0" dirty="0">
                <a:solidFill>
                  <a:srgbClr val="000000"/>
                </a:solidFill>
                <a:effectLst/>
                <a:latin typeface="Söhne"/>
              </a:rPr>
              <a:t>Acquisition Month (Bar Chart)</a:t>
            </a:r>
            <a:endParaRPr lang="en-US" b="0" i="0" dirty="0">
              <a:solidFill>
                <a:srgbClr val="000000"/>
              </a:solidFill>
              <a:effectLst/>
              <a:latin typeface="Söhne"/>
            </a:endParaRPr>
          </a:p>
          <a:p>
            <a:pPr lvl="1" algn="l">
              <a:buClr>
                <a:schemeClr val="tx1"/>
              </a:buClr>
              <a:buFont typeface="Wingdings" panose="05000000000000000000" pitchFamily="2" charset="2"/>
              <a:buChar char="v"/>
            </a:pPr>
            <a:r>
              <a:rPr lang="en-US" b="0" i="0" dirty="0">
                <a:solidFill>
                  <a:srgbClr val="000000"/>
                </a:solidFill>
                <a:effectLst/>
                <a:latin typeface="Söhne"/>
              </a:rPr>
              <a:t>The bar chart shows the number of acquisitions by month, from January to September. There is a clear downward trend in acquisitions as the year progresses, with the highest in January (398.85) and the lowest in September (288.80).</a:t>
            </a:r>
          </a:p>
          <a:p>
            <a:pPr algn="l">
              <a:buClr>
                <a:schemeClr val="tx1"/>
              </a:buClr>
              <a:buFont typeface="Wingdings" panose="05000000000000000000" pitchFamily="2" charset="2"/>
              <a:buChar char="v"/>
            </a:pPr>
            <a:r>
              <a:rPr lang="en-US" b="1" i="0" dirty="0">
                <a:solidFill>
                  <a:srgbClr val="000000"/>
                </a:solidFill>
                <a:effectLst/>
                <a:latin typeface="Söhne"/>
              </a:rPr>
              <a:t>Source Avg. LTV (Lifetime Value) (Bar Chart)</a:t>
            </a:r>
            <a:endParaRPr lang="en-US" b="0" i="0" dirty="0">
              <a:solidFill>
                <a:srgbClr val="000000"/>
              </a:solidFill>
              <a:effectLst/>
              <a:latin typeface="Söhne"/>
            </a:endParaRPr>
          </a:p>
          <a:p>
            <a:pPr lvl="1" algn="l">
              <a:buClr>
                <a:schemeClr val="tx1"/>
              </a:buClr>
              <a:buFont typeface="Wingdings" panose="05000000000000000000" pitchFamily="2" charset="2"/>
              <a:buChar char="v"/>
            </a:pPr>
            <a:r>
              <a:rPr lang="en-US" b="0" i="0" dirty="0">
                <a:solidFill>
                  <a:srgbClr val="000000"/>
                </a:solidFill>
                <a:effectLst/>
                <a:latin typeface="Söhne"/>
              </a:rPr>
              <a:t>This chart illustrates the average lifetime value of customers acquired from different sources. Organic sources lead to the highest LTV, well above 380, while Instagram is notably lower than the others.</a:t>
            </a:r>
          </a:p>
          <a:p>
            <a:pPr algn="l">
              <a:buClr>
                <a:schemeClr val="tx1"/>
              </a:buClr>
              <a:buFont typeface="Wingdings" panose="05000000000000000000" pitchFamily="2" charset="2"/>
              <a:buChar char="v"/>
            </a:pPr>
            <a:r>
              <a:rPr lang="en-US" b="1" i="0" dirty="0">
                <a:solidFill>
                  <a:srgbClr val="000000"/>
                </a:solidFill>
                <a:effectLst/>
                <a:latin typeface="Söhne"/>
              </a:rPr>
              <a:t>Source Avg. Revenue (Bar Chart)</a:t>
            </a:r>
            <a:endParaRPr lang="en-US" b="0" i="0" dirty="0">
              <a:solidFill>
                <a:srgbClr val="000000"/>
              </a:solidFill>
              <a:effectLst/>
              <a:latin typeface="Söhne"/>
            </a:endParaRPr>
          </a:p>
          <a:p>
            <a:pPr lvl="1" algn="l">
              <a:buClr>
                <a:schemeClr val="tx1"/>
              </a:buClr>
              <a:buFont typeface="Wingdings" panose="05000000000000000000" pitchFamily="2" charset="2"/>
              <a:buChar char="v"/>
            </a:pPr>
            <a:r>
              <a:rPr lang="en-US" b="0" i="0" dirty="0">
                <a:solidFill>
                  <a:srgbClr val="000000"/>
                </a:solidFill>
                <a:effectLst/>
                <a:latin typeface="Söhne"/>
              </a:rPr>
              <a:t>The average revenue generated from each source is depicted in this bar chart. Snapchat is at the top with 364, while Instagram is again at the lower end with 323. Other sources are relatively close to each other.</a:t>
            </a:r>
          </a:p>
          <a:p>
            <a:pPr algn="l">
              <a:buClr>
                <a:schemeClr val="tx1"/>
              </a:buClr>
              <a:buFont typeface="Wingdings" panose="05000000000000000000" pitchFamily="2" charset="2"/>
              <a:buChar char="v"/>
            </a:pPr>
            <a:r>
              <a:rPr lang="en-US" b="1" i="0" dirty="0">
                <a:solidFill>
                  <a:srgbClr val="000000"/>
                </a:solidFill>
                <a:effectLst/>
                <a:latin typeface="Söhne"/>
              </a:rPr>
              <a:t>Monthly Avg. Revenue (Line Chart)</a:t>
            </a:r>
            <a:endParaRPr lang="en-US" b="0" i="0" dirty="0">
              <a:solidFill>
                <a:srgbClr val="000000"/>
              </a:solidFill>
              <a:effectLst/>
              <a:latin typeface="Söhne"/>
            </a:endParaRPr>
          </a:p>
          <a:p>
            <a:pPr lvl="1" algn="l">
              <a:buClr>
                <a:schemeClr val="tx1"/>
              </a:buClr>
              <a:buFont typeface="Wingdings" panose="05000000000000000000" pitchFamily="2" charset="2"/>
              <a:buChar char="v"/>
            </a:pPr>
            <a:r>
              <a:rPr lang="en-US" b="0" i="0" dirty="0">
                <a:solidFill>
                  <a:srgbClr val="000000"/>
                </a:solidFill>
                <a:effectLst/>
                <a:latin typeface="Söhne"/>
              </a:rPr>
              <a:t>This chart is not fully visible in the provided image, but it suggests the average monthly revenue, following a similar downward trend to the acquisition chart.</a:t>
            </a:r>
          </a:p>
          <a:p>
            <a:pPr algn="l">
              <a:buClr>
                <a:schemeClr val="tx1"/>
              </a:buClr>
              <a:buFont typeface="Wingdings" panose="05000000000000000000" pitchFamily="2" charset="2"/>
              <a:buChar char="v"/>
            </a:pPr>
            <a:r>
              <a:rPr lang="en-US" b="1" i="0" dirty="0">
                <a:solidFill>
                  <a:srgbClr val="000000"/>
                </a:solidFill>
                <a:effectLst/>
                <a:latin typeface="Söhne"/>
              </a:rPr>
              <a:t>Slot wise Rating (Bar Chart)</a:t>
            </a:r>
            <a:endParaRPr lang="en-US" b="0" i="0" dirty="0">
              <a:solidFill>
                <a:srgbClr val="000000"/>
              </a:solidFill>
              <a:effectLst/>
              <a:latin typeface="Söhne"/>
            </a:endParaRPr>
          </a:p>
          <a:p>
            <a:pPr lvl="1" algn="l">
              <a:buClr>
                <a:schemeClr val="tx1"/>
              </a:buClr>
              <a:buFont typeface="Wingdings" panose="05000000000000000000" pitchFamily="2" charset="2"/>
              <a:buChar char="v"/>
            </a:pPr>
            <a:r>
              <a:rPr lang="en-US" b="0" i="0" dirty="0">
                <a:solidFill>
                  <a:srgbClr val="000000"/>
                </a:solidFill>
                <a:effectLst/>
                <a:latin typeface="Söhne"/>
              </a:rPr>
              <a:t>Another partially visible chart, presumably showing ratings given in different time slots. The full context is not available, but it indicates a higher rating for the Afternoon slot.</a:t>
            </a:r>
          </a:p>
          <a:p>
            <a:pPr algn="l">
              <a:buClr>
                <a:schemeClr val="tx1"/>
              </a:buClr>
              <a:buFont typeface="Wingdings" panose="05000000000000000000" pitchFamily="2" charset="2"/>
              <a:buChar char="v"/>
            </a:pPr>
            <a:r>
              <a:rPr lang="en-US" b="1" i="0" dirty="0">
                <a:solidFill>
                  <a:srgbClr val="000000"/>
                </a:solidFill>
                <a:effectLst/>
                <a:latin typeface="Söhne"/>
              </a:rPr>
              <a:t>No. of Products wise Rating (Bar Chart)</a:t>
            </a:r>
            <a:endParaRPr lang="en-US" b="0" i="0" dirty="0">
              <a:solidFill>
                <a:srgbClr val="000000"/>
              </a:solidFill>
              <a:effectLst/>
              <a:latin typeface="Söhne"/>
            </a:endParaRPr>
          </a:p>
          <a:p>
            <a:pPr lvl="1" algn="l">
              <a:buClr>
                <a:schemeClr val="tx1"/>
              </a:buClr>
              <a:buFont typeface="Wingdings" panose="05000000000000000000" pitchFamily="2" charset="2"/>
              <a:buChar char="v"/>
            </a:pPr>
            <a:r>
              <a:rPr lang="en-US" b="0" i="0" dirty="0">
                <a:solidFill>
                  <a:srgbClr val="000000"/>
                </a:solidFill>
                <a:effectLst/>
                <a:latin typeface="Söhne"/>
              </a:rPr>
              <a:t>This chart displays product ratings based on the number of products. The full details are not visible, but it suggests a general high satisfaction level with some variability.</a:t>
            </a:r>
          </a:p>
        </p:txBody>
      </p:sp>
    </p:spTree>
    <p:extLst>
      <p:ext uri="{BB962C8B-B14F-4D97-AF65-F5344CB8AC3E}">
        <p14:creationId xmlns:p14="http://schemas.microsoft.com/office/powerpoint/2010/main" val="2340399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D9E6815F-9770-F0B1-86D5-B4071E941280}"/>
              </a:ext>
            </a:extLst>
          </p:cNvPr>
          <p:cNvGraphicFramePr>
            <a:graphicFrameLocks/>
          </p:cNvGraphicFramePr>
          <p:nvPr>
            <p:extLst>
              <p:ext uri="{D42A27DB-BD31-4B8C-83A1-F6EECF244321}">
                <p14:modId xmlns:p14="http://schemas.microsoft.com/office/powerpoint/2010/main" val="4161287638"/>
              </p:ext>
            </p:extLst>
          </p:nvPr>
        </p:nvGraphicFramePr>
        <p:xfrm>
          <a:off x="630232" y="574774"/>
          <a:ext cx="4941795" cy="27555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D5890459-DF46-1667-96DE-34BECBD939C0}"/>
              </a:ext>
            </a:extLst>
          </p:cNvPr>
          <p:cNvGraphicFramePr>
            <a:graphicFrameLocks/>
          </p:cNvGraphicFramePr>
          <p:nvPr>
            <p:extLst>
              <p:ext uri="{D42A27DB-BD31-4B8C-83A1-F6EECF244321}">
                <p14:modId xmlns:p14="http://schemas.microsoft.com/office/powerpoint/2010/main" val="1336810601"/>
              </p:ext>
            </p:extLst>
          </p:nvPr>
        </p:nvGraphicFramePr>
        <p:xfrm>
          <a:off x="1084070" y="3429000"/>
          <a:ext cx="4034118"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956F94EF-4783-4995-0C1F-3E6729323CFF}"/>
              </a:ext>
            </a:extLst>
          </p:cNvPr>
          <p:cNvGraphicFramePr>
            <a:graphicFrameLocks/>
          </p:cNvGraphicFramePr>
          <p:nvPr>
            <p:extLst>
              <p:ext uri="{D42A27DB-BD31-4B8C-83A1-F6EECF244321}">
                <p14:modId xmlns:p14="http://schemas.microsoft.com/office/powerpoint/2010/main" val="800829224"/>
              </p:ext>
            </p:extLst>
          </p:nvPr>
        </p:nvGraphicFramePr>
        <p:xfrm>
          <a:off x="5654180" y="574774"/>
          <a:ext cx="5981350" cy="551563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9164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1CEDC-18BE-8A9E-2574-873D45E7FA4F}"/>
              </a:ext>
            </a:extLst>
          </p:cNvPr>
          <p:cNvSpPr>
            <a:spLocks noGrp="1"/>
          </p:cNvSpPr>
          <p:nvPr>
            <p:ph idx="1"/>
          </p:nvPr>
        </p:nvSpPr>
        <p:spPr>
          <a:xfrm>
            <a:off x="838200" y="713064"/>
            <a:ext cx="10515600" cy="5463899"/>
          </a:xfrm>
        </p:spPr>
        <p:txBody>
          <a:bodyPr>
            <a:normAutofit/>
          </a:bodyPr>
          <a:lstStyle/>
          <a:p>
            <a:pPr algn="l">
              <a:buClr>
                <a:schemeClr val="tx1"/>
              </a:buClr>
              <a:buFont typeface="Wingdings" panose="05000000000000000000" pitchFamily="2" charset="2"/>
              <a:buChar char="v"/>
            </a:pPr>
            <a:r>
              <a:rPr lang="en-US" sz="1600" b="1" i="0" dirty="0">
                <a:solidFill>
                  <a:srgbClr val="000000"/>
                </a:solidFill>
                <a:effectLst/>
                <a:latin typeface="Söhne"/>
              </a:rPr>
              <a:t>Monthly Avg. Revenue</a:t>
            </a:r>
            <a:r>
              <a:rPr lang="en-US" sz="1600" b="0" i="0" dirty="0">
                <a:solidFill>
                  <a:srgbClr val="000000"/>
                </a:solidFill>
                <a:effectLst/>
                <a:latin typeface="Söhne"/>
              </a:rPr>
              <a:t>: There is a gradual decline in monthly average revenue from January to September.</a:t>
            </a:r>
          </a:p>
          <a:p>
            <a:pPr algn="l">
              <a:buClr>
                <a:schemeClr val="tx1"/>
              </a:buClr>
              <a:buFont typeface="Wingdings" panose="05000000000000000000" pitchFamily="2" charset="2"/>
              <a:buChar char="v"/>
            </a:pPr>
            <a:r>
              <a:rPr lang="en-US" sz="1600" b="1" i="0" dirty="0">
                <a:solidFill>
                  <a:srgbClr val="000000"/>
                </a:solidFill>
                <a:effectLst/>
                <a:latin typeface="Söhne"/>
              </a:rPr>
              <a:t>Slot wise Rating</a:t>
            </a:r>
            <a:r>
              <a:rPr lang="en-US" sz="1600" b="0" i="0" dirty="0">
                <a:solidFill>
                  <a:srgbClr val="000000"/>
                </a:solidFill>
                <a:effectLst/>
                <a:latin typeface="Söhne"/>
              </a:rPr>
              <a:t>: Customer satisfaction peaks in the afternoon and is lowest in the morning, according to the ratings provided.</a:t>
            </a:r>
          </a:p>
          <a:p>
            <a:pPr algn="l">
              <a:buClr>
                <a:schemeClr val="tx1"/>
              </a:buClr>
              <a:buFont typeface="Wingdings" panose="05000000000000000000" pitchFamily="2" charset="2"/>
              <a:buChar char="v"/>
            </a:pPr>
            <a:r>
              <a:rPr lang="en-US" sz="1600" b="1" i="0" dirty="0">
                <a:solidFill>
                  <a:srgbClr val="000000"/>
                </a:solidFill>
                <a:effectLst/>
                <a:latin typeface="Söhne"/>
              </a:rPr>
              <a:t>No. of Products wise Rating</a:t>
            </a:r>
            <a:r>
              <a:rPr lang="en-US" sz="1600" b="0" i="0" dirty="0">
                <a:solidFill>
                  <a:srgbClr val="000000"/>
                </a:solidFill>
                <a:effectLst/>
                <a:latin typeface="Söhne"/>
              </a:rPr>
              <a:t>: Ratings for individual products vary widely, with some products achieving near-perfect scores while others fall closer to a 4.6 rating.</a:t>
            </a:r>
          </a:p>
        </p:txBody>
      </p:sp>
    </p:spTree>
    <p:extLst>
      <p:ext uri="{BB962C8B-B14F-4D97-AF65-F5344CB8AC3E}">
        <p14:creationId xmlns:p14="http://schemas.microsoft.com/office/powerpoint/2010/main" val="1076756565"/>
      </p:ext>
    </p:extLst>
  </p:cSld>
  <p:clrMapOvr>
    <a:masterClrMapping/>
  </p:clrMapOvr>
</p:sld>
</file>

<file path=ppt/theme/theme1.xml><?xml version="1.0" encoding="utf-8"?>
<a:theme xmlns:a="http://schemas.openxmlformats.org/drawingml/2006/main" name="Luminous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109</TotalTime>
  <Words>1071</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Avenir Next LT Pro</vt:lpstr>
      <vt:lpstr>Sabon Next LT</vt:lpstr>
      <vt:lpstr>Söhne</vt:lpstr>
      <vt:lpstr>Wingdings</vt:lpstr>
      <vt:lpstr>LuminousVTI</vt:lpstr>
      <vt:lpstr>PowerPoint Presentation</vt:lpstr>
      <vt:lpstr>PowerPoint Presentation</vt:lpstr>
      <vt:lpstr>PowerPoint Presentation</vt:lpstr>
      <vt:lpstr>PowerPoint Presentation</vt:lpstr>
      <vt:lpstr>Completion Rate Analysis</vt:lpstr>
      <vt:lpstr>Customer Level Analysis</vt:lpstr>
      <vt:lpstr>PowerPoint Presentation</vt:lpstr>
      <vt:lpstr>PowerPoint Presentation</vt:lpstr>
      <vt:lpstr>PowerPoint Presentation</vt:lpstr>
      <vt:lpstr>Delivery Analysis</vt:lpstr>
      <vt:lpstr>PowerPoint Presentation</vt:lpstr>
      <vt:lpstr>Summary and Suggestion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Namrata Dey</dc:creator>
  <cp:lastModifiedBy>Namrata Dey</cp:lastModifiedBy>
  <cp:revision>4</cp:revision>
  <dcterms:created xsi:type="dcterms:W3CDTF">2024-03-03T20:33:32Z</dcterms:created>
  <dcterms:modified xsi:type="dcterms:W3CDTF">2024-03-03T22:22:50Z</dcterms:modified>
</cp:coreProperties>
</file>