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7C6-1894-0BF5-D956-8EDAE83C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1A437-B8AA-CE41-723C-3DA33592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7037-F2FB-5DD7-9034-3A09B14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6B77-0E23-D85F-FDCB-1754520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E332-E884-A77F-A7F2-2920B12A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45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283-3D27-40F2-B173-FEBA7DC9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2E56-014A-B241-E796-9F88C717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B08D-1DE3-33F2-5A87-582105F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333C-E1F4-474A-AA2C-55C27A2D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A92B-6CBD-3B88-E284-B8514C91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079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7BAED-D915-9903-118B-A0329D27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FF753-8D2E-0176-067D-3764EFC1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1202-5EBE-CBF6-59DE-318E45E2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088D-6BA2-EF6F-F3B7-B769F582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A7C3-9CAC-CB0F-DDCB-BCB9D99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55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453E-42A9-3834-D7F7-9B614AD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021F-4DF2-B75A-AB74-3E568F9C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387-27F7-0E55-A166-0F96A40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2EBC-E874-68A2-75EB-1AD243B0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E927-9F07-C0E3-53A7-CD7E416D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91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9E4-DD59-FDBD-4724-E5A82C41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87FB-AEAF-9AE8-D14E-DB44A4B4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D2EE-027F-7323-4F96-4A524314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2FD7-1DD8-46C2-FC31-53FD4986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57FC-D124-077A-29F9-8C33571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00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B6F4-DD1B-6F0B-ECDC-569B519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128F-4DAB-D5F0-BB21-EA2F8969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BCF7-0261-3FE0-8596-846F6E1FE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02539-18D8-5530-6C1B-2B3CBA5F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E71D-0303-38A1-CAA0-904CDAD3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F832-4BE7-D4CB-78EE-909F7956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34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3D17-9E94-8E00-15B4-23E0484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C97D-DF24-7D6B-D704-0242CF7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39FB1-B9CC-F29F-AE2B-79A79E5E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A8BD8-E217-B58E-C798-267639FAA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843ED-AE53-39A1-E60E-CD32A8BC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5363A-C968-1CDE-E59C-95385E65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A1FC8-6DAA-7EB2-7EAD-E3B0E26A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2175-CD69-CD2C-FE5D-12A8D76E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92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B49B-2F2A-D2A6-1120-EF52137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F5CED-81A1-7F57-DAE1-A683A273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4214-E331-F159-64E3-EC4001A2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381F2-5AD1-E835-926A-4B3DFC7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22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7A313-C84D-1C48-A2EB-34ECE019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36111-36FC-4C79-F682-3D9AC368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4EBF-3E96-C2D0-FDD6-657F6C57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56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CECF-AF0B-2512-5C90-D23E4906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DE5F-622F-1D89-17C5-85F4A8FC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7B86-871C-5300-2B09-E76140BCF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D5DC-985C-8BA6-0391-FB18E64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0C0C-F2E3-3FA0-6447-CCF6F8E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E1AE-62FD-BFBB-F869-5429B727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45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2E2F-6F09-D24D-A433-F3340BEB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AF051-AA60-B6AF-0627-116D5A39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F581-B1CB-85D8-D683-C387CC2F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B512-8D74-E190-B9FD-A914B179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56BB-20E0-FBD7-FAA7-BF46AFDF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327F6-3D29-70E9-D871-7170067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8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2C5C-E24B-32C1-3400-F0097E9D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634D-F69D-1AA6-E4CA-9478B184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5A76-3149-A8C6-B213-F70FCBFCC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D2AE3-743F-DA40-B657-76C6E14B0257}" type="datetimeFigureOut">
              <a:rPr lang="en-SE" smtClean="0"/>
              <a:t>2024-12-03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B458-0A1B-9B84-D0CC-D09B7181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15EE-4542-4F8C-9262-F003E732D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670F0-B289-9D49-B443-17EEFA27D9A5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359DA-CC7D-4F0E-183B-E473C88B36D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386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CF5-340B-52E0-7AD1-2470FDAE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Why Choose Complete Case Analysis?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F08A-4A1C-695C-9C4A-B6E98571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1800" b="1" dirty="0"/>
              <a:t>Guarantees Data Integrity</a:t>
            </a:r>
            <a:r>
              <a:rPr lang="en-GB" sz="1800" dirty="0"/>
              <a:t>: </a:t>
            </a:r>
            <a:r>
              <a:rPr lang="en-GB" sz="1800" dirty="0">
                <a:solidFill>
                  <a:srgbClr val="3F3F3F"/>
                </a:solidFill>
                <a:effectLst/>
                <a:latin typeface="Helvetica" pitchFamily="2" charset="0"/>
              </a:rPr>
              <a:t>in a risk prediction setting, our target population is the population with the complete set of features observed. It is the population in which eventually our model will be implemented.</a:t>
            </a:r>
          </a:p>
          <a:p>
            <a:r>
              <a:rPr lang="en-GB" sz="1800" b="1" dirty="0"/>
              <a:t>Avoids Assumptions</a:t>
            </a:r>
            <a:r>
              <a:rPr lang="en-GB" sz="1800" dirty="0"/>
              <a:t>: Does not depend on assumptions about why data is missing.</a:t>
            </a:r>
          </a:p>
          <a:p>
            <a:r>
              <a:rPr lang="en-GB" sz="1800" b="1" dirty="0"/>
              <a:t>Preserves True Variance</a:t>
            </a:r>
            <a:r>
              <a:rPr lang="en-GB" sz="1800" dirty="0"/>
              <a:t>: Imputed data mimics existing patterns without adding new variability, risking the reinforcement of trends.</a:t>
            </a:r>
          </a:p>
          <a:p>
            <a:r>
              <a:rPr lang="en-GB" sz="1800" b="1" dirty="0"/>
              <a:t>Less than 5% </a:t>
            </a:r>
            <a:r>
              <a:rPr lang="en-GB" sz="1800" dirty="0"/>
              <a:t>of the data was missing.</a:t>
            </a:r>
          </a:p>
          <a:p>
            <a:pPr marL="0" indent="0">
              <a:buNone/>
            </a:pPr>
            <a:endParaRPr lang="en-SE" sz="1800" b="1" dirty="0"/>
          </a:p>
        </p:txBody>
      </p:sp>
    </p:spTree>
    <p:extLst>
      <p:ext uri="{BB962C8B-B14F-4D97-AF65-F5344CB8AC3E}">
        <p14:creationId xmlns:p14="http://schemas.microsoft.com/office/powerpoint/2010/main" val="420667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F4F3-0421-E3F3-177E-27E38889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55"/>
            <a:ext cx="10515600" cy="581932"/>
          </a:xfrm>
        </p:spPr>
        <p:txBody>
          <a:bodyPr>
            <a:normAutofit fontScale="90000"/>
          </a:bodyPr>
          <a:lstStyle/>
          <a:p>
            <a:r>
              <a:rPr lang="en-SE" dirty="0"/>
              <a:t>Right Censoring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A83B5-EC9C-8DFA-3E36-B9EA249D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862113"/>
            <a:ext cx="8318500" cy="876300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225DE85-95D9-99D7-6C2F-BA138A10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55566"/>
            <a:ext cx="7315200" cy="158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BC018-1DE2-F08D-02FC-28B0EF3730C9}"/>
              </a:ext>
            </a:extLst>
          </p:cNvPr>
          <p:cNvSpPr txBox="1"/>
          <p:nvPr/>
        </p:nvSpPr>
        <p:spPr>
          <a:xfrm>
            <a:off x="620485" y="3570507"/>
            <a:ext cx="11168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Yes, the outcome is treated as a binary variable (Yes/No) for each time horizon, such as 2 years or 5 years.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 participant's person-time is censored before reaching the 5-year mark (e.g., censored at 3 years), they are considered censored for the 5-year outcome. This means they contribute to the analysis up until the point of censoring (3 years), but their status after 3 years is unknown.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5-year outcome, such a participant would be excluded from contributing either a "Yes" or "No" beyond their censoring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ensures the integrity of the survival analysis by only including data up to the point where it is observed or can be validly interpreted.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9742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F38-5821-5EBC-38B9-36B2290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3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Harrell's C Statistic</a:t>
            </a:r>
            <a:endParaRPr lang="en-SE" dirty="0"/>
          </a:p>
        </p:txBody>
      </p:sp>
      <p:pic>
        <p:nvPicPr>
          <p:cNvPr id="4" name="Content Placeholder 3" descr="A paper with text and images&#10;&#10;Description automatically generated">
            <a:extLst>
              <a:ext uri="{FF2B5EF4-FFF2-40B4-BE49-F238E27FC236}">
                <a16:creationId xmlns:a16="http://schemas.microsoft.com/office/drawing/2014/main" id="{FD1850A5-463A-A3F1-9D2D-5E78D772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147" y="838201"/>
            <a:ext cx="5602339" cy="57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7E34-E46E-6040-8BCD-555FBA46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PH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8643-4CFF-BCE6-DB7D-01438EF1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1. Schoenfeld Residuals Test: </a:t>
            </a:r>
            <a:r>
              <a:rPr lang="en-GB" dirty="0"/>
              <a:t>Tests whether the Schoenfeld residuals are independent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to Use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After fitting a Cox model, check for a significant correlation between residuals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Tool</a:t>
            </a:r>
            <a:r>
              <a:rPr lang="en-GB" dirty="0"/>
              <a:t>: </a:t>
            </a:r>
            <a:r>
              <a:rPr lang="en-GB" dirty="0" err="1"/>
              <a:t>cox.zph</a:t>
            </a:r>
            <a:r>
              <a:rPr lang="en-GB" dirty="0"/>
              <a:t>() function in R (from the survival package).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Interpretation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 &gt; 0.05</a:t>
            </a:r>
            <a:r>
              <a:rPr lang="en-GB" dirty="0"/>
              <a:t>: No evidence of a violation of the PH assumption.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 ≤ 0.05</a:t>
            </a:r>
            <a:r>
              <a:rPr lang="en-GB" dirty="0"/>
              <a:t>: Suggests the PH assumption may be violated for the corresponding covariate.</a:t>
            </a:r>
          </a:p>
          <a:p>
            <a:pPr marL="0" indent="0">
              <a:buNone/>
            </a:pPr>
            <a:r>
              <a:rPr lang="en-GB" b="1" dirty="0"/>
              <a:t>2. Graphical Methods: Schoenfeld Residual Plots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Plot Schoenfeld residuals against time for each covariate.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residuals show no clear trend over time, the PH assumption 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3172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4B4-5B40-55CF-A1C2-6C111073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Baseline Hazard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E8CA-C732-679E-A042-E0023D9E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Nelson-Aalen estimator</a:t>
            </a:r>
            <a:r>
              <a:rPr lang="en-GB" dirty="0"/>
              <a:t> was used to estimate the baseline hazard, as it aligns with the non-parametric nature of the Cox model and is the standard approach for deriving the baseline survival probability.</a:t>
            </a:r>
          </a:p>
          <a:p>
            <a:pPr marL="0" indent="0">
              <a:buNone/>
            </a:pPr>
            <a:r>
              <a:rPr lang="en-GB" dirty="0"/>
              <a:t>Alternative and difference:</a:t>
            </a:r>
          </a:p>
          <a:p>
            <a:pPr marL="0" indent="0">
              <a:buNone/>
            </a:pPr>
            <a:r>
              <a:rPr lang="en-GB" b="1" dirty="0"/>
              <a:t>Kaplan-Meier Estimator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Estimates the </a:t>
            </a:r>
            <a:r>
              <a:rPr lang="en-GB" b="1" dirty="0"/>
              <a:t>survival function</a:t>
            </a:r>
            <a:r>
              <a:rPr lang="en-GB" dirty="0"/>
              <a:t>, which represents the probability of surviving past time 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Focuses on the survival probability directly rather than the hazard.</a:t>
            </a:r>
          </a:p>
          <a:p>
            <a:pPr marL="0" indent="0">
              <a:buNone/>
            </a:pPr>
            <a:r>
              <a:rPr lang="en-GB" b="1" dirty="0"/>
              <a:t>Nelson-Aalen Estimator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Estimates the </a:t>
            </a:r>
            <a:r>
              <a:rPr lang="en-GB" b="1" dirty="0"/>
              <a:t>cumulative hazard function</a:t>
            </a:r>
            <a:r>
              <a:rPr lang="en-GB" dirty="0"/>
              <a:t> H(t), which represents the accumulated risk of experiencing the event up to time 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Focuses on </a:t>
            </a:r>
            <a:r>
              <a:rPr lang="en-GB" dirty="0" err="1"/>
              <a:t>modeling</a:t>
            </a:r>
            <a:r>
              <a:rPr lang="en-GB" dirty="0"/>
              <a:t> the cumulative hazard as a step function.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2266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Helvetica</vt:lpstr>
      <vt:lpstr>Office Theme</vt:lpstr>
      <vt:lpstr>Why Choose Complete Case Analysis?</vt:lpstr>
      <vt:lpstr>Right Censoring</vt:lpstr>
      <vt:lpstr>Harrell's C Statistic</vt:lpstr>
      <vt:lpstr>PH Assumption</vt:lpstr>
      <vt:lpstr>Baseline Hazard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Ndey Isatou Jobe</dc:creator>
  <cp:lastModifiedBy>Ndey Isatou Jobe</cp:lastModifiedBy>
  <cp:revision>3</cp:revision>
  <dcterms:created xsi:type="dcterms:W3CDTF">2024-12-04T00:03:48Z</dcterms:created>
  <dcterms:modified xsi:type="dcterms:W3CDTF">2024-12-04T02:47:22Z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d70f45-c407-47bb-9e68-e4c05c5dab1d_Enabled">
    <vt:lpwstr>true</vt:lpwstr>
  </property>
  <property fmtid="{D5CDD505-2E9C-101B-9397-08002B2CF9AE}" pid="3" name="MSIP_Label_41d70f45-c407-47bb-9e68-e4c05c5dab1d_SetDate">
    <vt:lpwstr>2024-12-04T02:47:22Z</vt:lpwstr>
  </property>
  <property fmtid="{D5CDD505-2E9C-101B-9397-08002B2CF9AE}" pid="4" name="MSIP_Label_41d70f45-c407-47bb-9e68-e4c05c5dab1d_Method">
    <vt:lpwstr>Standard</vt:lpwstr>
  </property>
  <property fmtid="{D5CDD505-2E9C-101B-9397-08002B2CF9AE}" pid="5" name="MSIP_Label_41d70f45-c407-47bb-9e68-e4c05c5dab1d_Name">
    <vt:lpwstr>41d70f45-c407-47bb-9e68-e4c05c5dab1d</vt:lpwstr>
  </property>
  <property fmtid="{D5CDD505-2E9C-101B-9397-08002B2CF9AE}" pid="6" name="MSIP_Label_41d70f45-c407-47bb-9e68-e4c05c5dab1d_SiteId">
    <vt:lpwstr>706c5db9-5278-483b-b622-70084f823a12</vt:lpwstr>
  </property>
  <property fmtid="{D5CDD505-2E9C-101B-9397-08002B2CF9AE}" pid="7" name="MSIP_Label_41d70f45-c407-47bb-9e68-e4c05c5dab1d_ActionId">
    <vt:lpwstr>f41853cd-3146-44a8-93c1-4c72ee3c14ba</vt:lpwstr>
  </property>
  <property fmtid="{D5CDD505-2E9C-101B-9397-08002B2CF9AE}" pid="8" name="MSIP_Label_41d70f45-c407-47bb-9e68-e4c05c5dab1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