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79" r:id="rId7"/>
    <p:sldId id="258" r:id="rId8"/>
    <p:sldId id="259" r:id="rId9"/>
    <p:sldId id="260" r:id="rId10"/>
    <p:sldId id="265" r:id="rId11"/>
    <p:sldId id="277" r:id="rId12"/>
    <p:sldId id="278" r:id="rId13"/>
    <p:sldId id="261" r:id="rId14"/>
    <p:sldId id="262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 hidden="1"/>
          <p:cNvSpPr/>
          <p:nvPr/>
        </p:nvSpPr>
        <p:spPr>
          <a:xfrm>
            <a:off x="0" y="0"/>
            <a:ext cx="10077120" cy="7557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70560" y="76680"/>
            <a:ext cx="9933120" cy="737568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  <a:effectLst>
            <a:outerShdw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0"/>
            <a:ext cx="10077120" cy="7557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71640" y="76680"/>
            <a:ext cx="9933120" cy="737424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  <a:effectLst>
            <a:outerShdw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69120" y="1597680"/>
            <a:ext cx="9942120" cy="1680840"/>
          </a:xfrm>
          <a:prstGeom prst="rect">
            <a:avLst/>
          </a:prstGeom>
          <a:solidFill>
            <a:srgbClr val="D34817"/>
          </a:solidFill>
          <a:ln w="19080">
            <a:noFill/>
          </a:ln>
          <a:effectLst>
            <a:outerShdw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69120" y="1539720"/>
            <a:ext cx="9942120" cy="129960"/>
          </a:xfrm>
          <a:prstGeom prst="rect">
            <a:avLst/>
          </a:prstGeom>
          <a:solidFill>
            <a:srgbClr val="E5B1AB"/>
          </a:solidFill>
          <a:ln w="19080">
            <a:noFill/>
          </a:ln>
          <a:effectLst>
            <a:outerShdw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69120" y="3281040"/>
            <a:ext cx="9942120" cy="118800"/>
          </a:xfrm>
          <a:prstGeom prst="rect">
            <a:avLst/>
          </a:prstGeom>
          <a:solidFill>
            <a:srgbClr val="918485"/>
          </a:solidFill>
          <a:ln w="19080">
            <a:noFill/>
          </a:ln>
          <a:effectLst>
            <a:outerShdw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0077120" cy="7557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70560" y="76680"/>
            <a:ext cx="9933120" cy="737568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  <a:effectLst>
            <a:outerShdw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12000" y="3673440"/>
            <a:ext cx="7053120" cy="1928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  <a:buNone/>
            </a:pPr>
            <a:r>
              <a:rPr lang="fr-FR" sz="2600" b="0" strike="noStrike" spc="-1">
                <a:solidFill>
                  <a:srgbClr val="696464"/>
                </a:solidFill>
                <a:latin typeface="Perpetua"/>
                <a:ea typeface="DejaVu Sans" panose="020B0603030804020204"/>
              </a:rPr>
              <a:t>Enseignantes  : </a:t>
            </a:r>
            <a:endParaRPr lang="fr-FR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  <a:buNone/>
            </a:pPr>
            <a:r>
              <a:rPr lang="fr-FR" sz="2600" b="0" strike="noStrike" spc="-1">
                <a:solidFill>
                  <a:srgbClr val="696464"/>
                </a:solidFill>
                <a:latin typeface="Perpetua"/>
                <a:ea typeface="Noto Sans CJK SC Regular"/>
              </a:rPr>
              <a:t>Naima Halouani &amp; Hounaida Moalla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56000" y="1557000"/>
            <a:ext cx="8565120" cy="1617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rgbClr val="FFFFFF"/>
                </a:solidFill>
                <a:latin typeface="Franklin Gothic Book"/>
                <a:ea typeface="DejaVu Sans" panose="020B0603030804020204"/>
              </a:rPr>
              <a:t>Chapitre </a:t>
            </a:r>
            <a:r>
              <a:rPr lang="en-US" altLang="fr-FR" sz="4000" b="0" strike="noStrike" spc="-1">
                <a:solidFill>
                  <a:srgbClr val="FFFFFF"/>
                </a:solidFill>
                <a:latin typeface="Franklin Gothic Book"/>
                <a:ea typeface="DejaVu Sans" panose="020B0603030804020204"/>
              </a:rPr>
              <a:t>VI</a:t>
            </a:r>
            <a:r>
              <a:rPr lang="fr-FR" sz="4000" b="0" strike="noStrike" spc="-1">
                <a:solidFill>
                  <a:srgbClr val="FFFFFF"/>
                </a:solidFill>
                <a:latin typeface="Franklin Gothic Book"/>
                <a:ea typeface="DejaVu Sans" panose="020B0603030804020204"/>
              </a:rPr>
              <a:t>I : </a:t>
            </a:r>
            <a:r>
              <a:rPr lang="en-US" altLang="fr-FR" sz="4000" b="0" strike="noStrike" spc="-1">
                <a:solidFill>
                  <a:srgbClr val="FFFFFF"/>
                </a:solidFill>
                <a:latin typeface="Franklin Gothic Book"/>
                <a:ea typeface="DejaVu Sans" panose="020B0603030804020204"/>
              </a:rPr>
              <a:t>Les sessions dans</a:t>
            </a:r>
            <a:r>
              <a:rPr lang="fr-FR" sz="4000" b="0" strike="noStrike" spc="-1">
                <a:solidFill>
                  <a:srgbClr val="FFFFFF"/>
                </a:solidFill>
                <a:latin typeface="Franklin Gothic Book"/>
                <a:ea typeface="DejaVu Sans" panose="020B0603030804020204"/>
              </a:rPr>
              <a:t> Django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71360" y="-159120"/>
            <a:ext cx="3333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339120" y="8640"/>
            <a:ext cx="3333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507240" y="176400"/>
            <a:ext cx="3333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66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42360" y="4821480"/>
            <a:ext cx="2191680" cy="252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Etapes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236" name="Line 1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Line 10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CustomShape 15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39" name="CustomShape 17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6E52742-84C8-4CFB-AC1E-90792A6AFC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10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40" name="CustomShape 56"/>
          <p:cNvSpPr/>
          <p:nvPr/>
        </p:nvSpPr>
        <p:spPr>
          <a:xfrm>
            <a:off x="432000" y="144000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0" strike="noStrike" spc="-1">
                <a:latin typeface="Arial"/>
              </a:rPr>
              <a:t>3</a:t>
            </a:r>
          </a:p>
        </p:txBody>
      </p:sp>
      <p:sp>
        <p:nvSpPr>
          <p:cNvPr id="242" name="Text Box 241"/>
          <p:cNvSpPr txBox="1"/>
          <p:nvPr/>
        </p:nvSpPr>
        <p:spPr>
          <a:xfrm>
            <a:off x="1151890" y="1403350"/>
            <a:ext cx="8694420" cy="49593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1800" b="0" strike="noStrike" spc="-1">
                <a:latin typeface="Arial"/>
              </a:rPr>
              <a:t>Dans </a:t>
            </a:r>
            <a:r>
              <a:rPr lang="en-US" altLang="fr-FR" sz="1800" b="0" strike="noStrike" spc="-1">
                <a:latin typeface="Arial"/>
              </a:rPr>
              <a:t>le </a:t>
            </a:r>
            <a:r>
              <a:rPr lang="fr-FR" sz="1800" b="0" strike="noStrike" spc="-1">
                <a:latin typeface="Arial"/>
              </a:rPr>
              <a:t>template, accéder au nom d'utilisateur stocké dans la session 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8485" y="2339340"/>
            <a:ext cx="9387205" cy="3741420"/>
            <a:chOff x="911" y="3684"/>
            <a:chExt cx="14783" cy="5892"/>
          </a:xfrm>
        </p:grpSpPr>
        <p:grpSp>
          <p:nvGrpSpPr>
            <p:cNvPr id="243" name="Group 2"/>
            <p:cNvGrpSpPr/>
            <p:nvPr/>
          </p:nvGrpSpPr>
          <p:grpSpPr>
            <a:xfrm>
              <a:off x="911" y="5675"/>
              <a:ext cx="14169" cy="2321"/>
              <a:chOff x="578520" y="4752000"/>
              <a:chExt cx="8997480" cy="1473835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578520" y="4752000"/>
                <a:ext cx="8997480" cy="1473835"/>
                <a:chOff x="578520" y="4752000"/>
                <a:chExt cx="8997480" cy="1473835"/>
              </a:xfrm>
            </p:grpSpPr>
            <p:sp>
              <p:nvSpPr>
                <p:cNvPr id="245" name="CustomShape 58"/>
                <p:cNvSpPr/>
                <p:nvPr/>
              </p:nvSpPr>
              <p:spPr>
                <a:xfrm>
                  <a:off x="578520" y="4752000"/>
                  <a:ext cx="8997480" cy="1473835"/>
                </a:xfrm>
                <a:prstGeom prst="rect">
                  <a:avLst/>
                </a:prstGeom>
                <a:solidFill>
                  <a:srgbClr val="EEEEEE"/>
                </a:solidFill>
                <a:ln w="0">
                  <a:solidFill>
                    <a:srgbClr val="000000"/>
                  </a:solidFill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fr-FR" sz="1800" b="1" strike="noStrike" spc="-1">
                      <a:solidFill>
                        <a:srgbClr val="000000"/>
                      </a:solidFill>
                      <a:latin typeface="Courier New"/>
                      <a:ea typeface="Courier New"/>
                    </a:rPr>
                    <a:t>{% if request.session.username %}</a:t>
                  </a: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fr-FR" sz="1800" b="0" strike="noStrike" spc="-1">
                      <a:solidFill>
                        <a:srgbClr val="000000"/>
                      </a:solidFill>
                      <a:latin typeface="Courier New"/>
                      <a:ea typeface="Courier New"/>
                    </a:rPr>
                    <a:t>    &lt;p&gt;Bienvenue, {{ request.session.username }}!&lt;/p&gt;</a:t>
                  </a: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fr-FR" sz="1800" b="0" strike="noStrike" spc="-1">
                      <a:solidFill>
                        <a:srgbClr val="000000"/>
                      </a:solidFill>
                      <a:latin typeface="Courier New"/>
                      <a:ea typeface="Courier New"/>
                    </a:rPr>
                    <a:t>{% else %}</a:t>
                  </a: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fr-FR" sz="1800" b="0" strike="noStrike" spc="-1">
                      <a:solidFill>
                        <a:srgbClr val="000000"/>
                      </a:solidFill>
                      <a:latin typeface="Courier New"/>
                      <a:ea typeface="Courier New"/>
                    </a:rPr>
                    <a:t>    &lt;p&gt;Bienvenue, visiteur!&lt;/p&gt;</a:t>
                  </a: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fr-FR" sz="1800" b="0" strike="noStrike" spc="-1">
                      <a:solidFill>
                        <a:srgbClr val="000000"/>
                      </a:solidFill>
                      <a:latin typeface="Courier New"/>
                      <a:ea typeface="Courier New"/>
                    </a:rPr>
                    <a:t>{% endif %}</a:t>
                  </a:r>
                </a:p>
              </p:txBody>
            </p:sp>
            <p:sp>
              <p:nvSpPr>
                <p:cNvPr id="246" name="CustomShape 59"/>
                <p:cNvSpPr/>
                <p:nvPr/>
              </p:nvSpPr>
              <p:spPr>
                <a:xfrm>
                  <a:off x="7580665" y="4798990"/>
                  <a:ext cx="1981835" cy="396240"/>
                </a:xfrm>
                <a:prstGeom prst="rect">
                  <a:avLst/>
                </a:prstGeom>
                <a:solidFill>
                  <a:srgbClr val="CCCCCC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square" lIns="90000" tIns="45000" rIns="90000" bIns="45000" anchor="t">
                  <a:spAutoFit/>
                </a:bodyPr>
                <a:lstStyle/>
                <a:p>
                  <a:pPr algn="just">
                    <a:lnSpc>
                      <a:spcPct val="100000"/>
                    </a:lnSpc>
                    <a:buNone/>
                  </a:pPr>
                  <a:r>
                    <a:rPr lang="en-US" altLang="fr-FR" sz="2000" b="1" strike="noStrike" spc="-1">
                      <a:solidFill>
                        <a:srgbClr val="000000"/>
                      </a:solidFill>
                      <a:latin typeface="Arial"/>
                      <a:ea typeface="DejaVu Sans" panose="020B0603030804020204"/>
                    </a:rPr>
                    <a:t>acceuil</a:t>
                  </a:r>
                  <a:r>
                    <a:rPr lang="fr-FR" sz="2000" b="1" strike="noStrike" spc="-1">
                      <a:solidFill>
                        <a:srgbClr val="000000"/>
                      </a:solidFill>
                      <a:latin typeface="Arial"/>
                      <a:ea typeface="DejaVu Sans" panose="020B0603030804020204"/>
                    </a:rPr>
                    <a:t>.</a:t>
                  </a:r>
                  <a:r>
                    <a:rPr lang="en-US" altLang="fr-FR" sz="2000" b="1" strike="noStrike" spc="-1">
                      <a:solidFill>
                        <a:srgbClr val="000000"/>
                      </a:solidFill>
                      <a:latin typeface="Arial"/>
                      <a:ea typeface="DejaVu Sans" panose="020B0603030804020204"/>
                    </a:rPr>
                    <a:t>html</a:t>
                  </a:r>
                </a:p>
              </p:txBody>
            </p:sp>
          </p:grpSp>
        </p:grpSp>
        <p:sp>
          <p:nvSpPr>
            <p:cNvPr id="2" name="Text Box 1"/>
            <p:cNvSpPr txBox="1"/>
            <p:nvPr/>
          </p:nvSpPr>
          <p:spPr>
            <a:xfrm>
              <a:off x="2721" y="3684"/>
              <a:ext cx="5789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/>
                <a:t>vérifier si le nom d'utilisateur est stocké dans la session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4308" y="4672"/>
              <a:ext cx="1072" cy="11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 Box 3"/>
            <p:cNvSpPr txBox="1"/>
            <p:nvPr/>
          </p:nvSpPr>
          <p:spPr>
            <a:xfrm>
              <a:off x="10962" y="8287"/>
              <a:ext cx="4733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/>
                <a:t>message de bienvenue personnalisé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9298" y="6632"/>
              <a:ext cx="1814" cy="18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5"/>
            <p:cNvSpPr txBox="1"/>
            <p:nvPr/>
          </p:nvSpPr>
          <p:spPr>
            <a:xfrm>
              <a:off x="4875" y="8560"/>
              <a:ext cx="4347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/>
                <a:t>message de bienvenue générique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082" y="7489"/>
              <a:ext cx="907" cy="12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Etapes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11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52" name="CustomShape 26"/>
          <p:cNvSpPr/>
          <p:nvPr/>
        </p:nvSpPr>
        <p:spPr>
          <a:xfrm>
            <a:off x="648000" y="169200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4</a:t>
            </a:r>
          </a:p>
        </p:txBody>
      </p:sp>
      <p:sp>
        <p:nvSpPr>
          <p:cNvPr id="253" name="CustomShape 27"/>
          <p:cNvSpPr/>
          <p:nvPr/>
        </p:nvSpPr>
        <p:spPr>
          <a:xfrm>
            <a:off x="1511935" y="1619885"/>
            <a:ext cx="7093585" cy="1012190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>
              <a:buNone/>
            </a:pPr>
            <a:r>
              <a:rPr lang="fr-FR" sz="2000" b="0" strike="noStrike" spc="-1">
                <a:latin typeface="Arial"/>
                <a:ea typeface="DejaVu Sans" panose="020B0603030804020204"/>
              </a:rPr>
              <a:t>Si vous souhaitez définir une durée de vie de session spécifique, vous pouvez définir la variable SESSION_COOKIE_AGE dans </a:t>
            </a:r>
            <a:r>
              <a:rPr lang="en-US" altLang="fr-FR" sz="2000" b="0" strike="noStrike" spc="-1">
                <a:latin typeface="Arial"/>
                <a:ea typeface="DejaVu Sans" panose="020B0603030804020204"/>
              </a:rPr>
              <a:t>le</a:t>
            </a:r>
            <a:r>
              <a:rPr lang="fr-FR" sz="2000" b="0" strike="noStrike" spc="-1">
                <a:latin typeface="Arial"/>
                <a:ea typeface="DejaVu Sans" panose="020B0603030804020204"/>
              </a:rPr>
              <a:t>fichier </a:t>
            </a:r>
            <a:r>
              <a:rPr lang="fr-FR" sz="2000" b="1" strike="noStrike" spc="-1">
                <a:latin typeface="Arial"/>
                <a:ea typeface="DejaVu Sans" panose="020B0603030804020204"/>
              </a:rPr>
              <a:t>settings.py</a:t>
            </a:r>
            <a:r>
              <a:rPr lang="fr-FR" sz="2000" b="0" strike="noStrike" spc="-1">
                <a:latin typeface="Arial"/>
                <a:ea typeface="DejaVu Sans" panose="020B0603030804020204"/>
              </a:rPr>
              <a:t>.</a:t>
            </a:r>
          </a:p>
        </p:txBody>
      </p:sp>
      <p:sp>
        <p:nvSpPr>
          <p:cNvPr id="254" name="CustomShape 45"/>
          <p:cNvSpPr/>
          <p:nvPr/>
        </p:nvSpPr>
        <p:spPr>
          <a:xfrm>
            <a:off x="573685" y="2985020"/>
            <a:ext cx="8997480" cy="91948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SESSION_COOKIE_AGE = 3600</a:t>
            </a:r>
            <a:r>
              <a:rPr lang="en-US" spc="-1">
                <a:latin typeface="Arial"/>
                <a:ea typeface="DejaVu Sans" panose="020B0603030804020204"/>
                <a:sym typeface="+mn-ea"/>
              </a:rPr>
              <a:t>   # 1 heure</a:t>
            </a:r>
          </a:p>
        </p:txBody>
      </p:sp>
      <p:sp>
        <p:nvSpPr>
          <p:cNvPr id="255" name="CustomShape 46"/>
          <p:cNvSpPr/>
          <p:nvPr/>
        </p:nvSpPr>
        <p:spPr>
          <a:xfrm>
            <a:off x="7731760" y="2999105"/>
            <a:ext cx="1903095" cy="39624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lvl="0" algn="dist">
              <a:lnSpc>
                <a:spcPct val="100000"/>
              </a:lnSpc>
              <a:buNone/>
            </a:pPr>
            <a:r>
              <a:rPr lang="fr-FR" sz="2000" b="1" spc="-1">
                <a:latin typeface="Arial"/>
                <a:ea typeface="DejaVu Sans" panose="020B0603030804020204"/>
                <a:sym typeface="+mn-ea"/>
              </a:rPr>
              <a:t>settings</a:t>
            </a: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.py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12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52" name="CustomShape 26"/>
          <p:cNvSpPr/>
          <p:nvPr/>
        </p:nvSpPr>
        <p:spPr>
          <a:xfrm>
            <a:off x="217470" y="2911835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1</a:t>
            </a:r>
          </a:p>
        </p:txBody>
      </p:sp>
      <p:sp>
        <p:nvSpPr>
          <p:cNvPr id="253" name="CustomShape 27"/>
          <p:cNvSpPr/>
          <p:nvPr/>
        </p:nvSpPr>
        <p:spPr>
          <a:xfrm>
            <a:off x="788670" y="2839720"/>
            <a:ext cx="8952230" cy="1319530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SESSION_COOKIE_SECURE : </a:t>
            </a:r>
            <a:r>
              <a:rPr sz="2000" strike="noStrike" spc="-1">
                <a:latin typeface="Arial"/>
                <a:ea typeface="DejaVu Sans" panose="020B0603030804020204"/>
              </a:rPr>
              <a:t>Cette option force l'utilisation de HTTPS pour les cookies de session. </a:t>
            </a:r>
          </a:p>
          <a:p>
            <a:pPr algn="just">
              <a:buNone/>
            </a:pPr>
            <a:r>
              <a:rPr lang="en-US" sz="2000" strike="noStrike" spc="-1">
                <a:latin typeface="Arial"/>
                <a:ea typeface="DejaVu Sans" panose="020B0603030804020204"/>
              </a:rPr>
              <a:t>=&gt; </a:t>
            </a:r>
            <a:r>
              <a:rPr sz="2000" strike="noStrike" spc="-1">
                <a:latin typeface="Arial"/>
                <a:ea typeface="DejaVu Sans" panose="020B0603030804020204"/>
              </a:rPr>
              <a:t>Si </a:t>
            </a:r>
            <a:r>
              <a:rPr lang="en-US" sz="2000" strike="noStrike" spc="-1">
                <a:latin typeface="Arial"/>
                <a:ea typeface="DejaVu Sans" panose="020B0603030804020204"/>
              </a:rPr>
              <a:t>l’</a:t>
            </a:r>
            <a:r>
              <a:rPr sz="2000" strike="noStrike" spc="-1">
                <a:latin typeface="Arial"/>
                <a:ea typeface="DejaVu Sans" panose="020B0603030804020204"/>
              </a:rPr>
              <a:t>application utilise HTTPS, vous devez activer cette option pour garantir la sécurité des sessions.</a:t>
            </a:r>
          </a:p>
        </p:txBody>
      </p:sp>
      <p:sp>
        <p:nvSpPr>
          <p:cNvPr id="254" name="CustomShape 45"/>
          <p:cNvSpPr/>
          <p:nvPr/>
        </p:nvSpPr>
        <p:spPr>
          <a:xfrm>
            <a:off x="650520" y="4889385"/>
            <a:ext cx="8997480" cy="91948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SESSION_COOKIE_SECURE = True</a:t>
            </a:r>
          </a:p>
        </p:txBody>
      </p:sp>
      <p:sp>
        <p:nvSpPr>
          <p:cNvPr id="255" name="CustomShape 46"/>
          <p:cNvSpPr/>
          <p:nvPr/>
        </p:nvSpPr>
        <p:spPr>
          <a:xfrm>
            <a:off x="7731760" y="4936490"/>
            <a:ext cx="1903095" cy="39624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lvl="0" algn="dist">
              <a:lnSpc>
                <a:spcPct val="100000"/>
              </a:lnSpc>
              <a:buNone/>
            </a:pPr>
            <a:r>
              <a:rPr lang="fr-FR" sz="2000" b="1" spc="-1">
                <a:latin typeface="Arial"/>
                <a:ea typeface="DejaVu Sans" panose="020B0603030804020204"/>
                <a:sym typeface="+mn-ea"/>
              </a:rPr>
              <a:t>settings</a:t>
            </a: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.py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5310" y="1403350"/>
            <a:ext cx="88487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Pour la configuration de la sécurité des sessions dans une application Django, toutes les commandes qui suivent seront ajoutées au fichier </a:t>
            </a:r>
            <a:r>
              <a:rPr lang="en-US" b="1"/>
              <a:t>setting.py</a:t>
            </a:r>
            <a:r>
              <a:rPr lang="en-US"/>
              <a:t>.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7397115" y="457200"/>
            <a:ext cx="2565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ym typeface="+mn-ea"/>
              </a:rPr>
              <a:t>Variables de base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13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52" name="CustomShape 26"/>
          <p:cNvSpPr/>
          <p:nvPr/>
        </p:nvSpPr>
        <p:spPr>
          <a:xfrm>
            <a:off x="217470" y="111796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2</a:t>
            </a:r>
          </a:p>
        </p:txBody>
      </p:sp>
      <p:sp>
        <p:nvSpPr>
          <p:cNvPr id="253" name="CustomShape 27"/>
          <p:cNvSpPr/>
          <p:nvPr/>
        </p:nvSpPr>
        <p:spPr>
          <a:xfrm>
            <a:off x="788670" y="1045845"/>
            <a:ext cx="8952230" cy="1627505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SESSION_COOKIE_HTTPONLY : </a:t>
            </a:r>
            <a:r>
              <a:rPr sz="2000" strike="noStrike" spc="-1">
                <a:latin typeface="Arial"/>
                <a:ea typeface="DejaVu Sans" panose="020B0603030804020204"/>
              </a:rPr>
              <a:t>Cette option empêche l'accès aux cookies de session via JavaScript. </a:t>
            </a:r>
          </a:p>
          <a:p>
            <a:pPr algn="just">
              <a:buNone/>
            </a:pPr>
            <a:r>
              <a:rPr lang="en-US" sz="2000" strike="noStrike" spc="-1">
                <a:latin typeface="Arial"/>
                <a:ea typeface="DejaVu Sans" panose="020B0603030804020204"/>
              </a:rPr>
              <a:t>=&gt; </a:t>
            </a:r>
            <a:r>
              <a:rPr sz="2000" strike="noStrike" spc="-1">
                <a:latin typeface="Arial"/>
                <a:ea typeface="DejaVu Sans" panose="020B0603030804020204"/>
              </a:rPr>
              <a:t>Si </a:t>
            </a:r>
            <a:r>
              <a:rPr lang="en-US" sz="2000" strike="noStrike" spc="-1">
                <a:latin typeface="Arial"/>
                <a:ea typeface="DejaVu Sans" panose="020B0603030804020204"/>
              </a:rPr>
              <a:t>l’</a:t>
            </a:r>
            <a:r>
              <a:rPr sz="2000" strike="noStrike" spc="-1">
                <a:latin typeface="Arial"/>
                <a:ea typeface="DejaVu Sans" panose="020B0603030804020204"/>
              </a:rPr>
              <a:t>application n'a pas besoin d'accéder aux cookies de session via JavaScript, vous devez activer cette option pour améliorer la sécurité des sessions.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0240" y="2880360"/>
            <a:ext cx="8996680" cy="919480"/>
            <a:chOff x="1024" y="4875"/>
            <a:chExt cx="14168" cy="1448"/>
          </a:xfrm>
        </p:grpSpPr>
        <p:sp>
          <p:nvSpPr>
            <p:cNvPr id="254" name="CustomShape 45"/>
            <p:cNvSpPr/>
            <p:nvPr/>
          </p:nvSpPr>
          <p:spPr>
            <a:xfrm>
              <a:off x="1024" y="4875"/>
              <a:ext cx="14169" cy="1448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SESSION_COOKIE_HTTPONLY = True</a:t>
              </a:r>
            </a:p>
          </p:txBody>
        </p:sp>
        <p:sp>
          <p:nvSpPr>
            <p:cNvPr id="255" name="CustomShape 46"/>
            <p:cNvSpPr/>
            <p:nvPr/>
          </p:nvSpPr>
          <p:spPr>
            <a:xfrm>
              <a:off x="12176" y="4949"/>
              <a:ext cx="2997" cy="624"/>
            </a:xfrm>
            <a:prstGeom prst="rect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lvl="0" algn="dist">
                <a:lnSpc>
                  <a:spcPct val="100000"/>
                </a:lnSpc>
                <a:buNone/>
              </a:pPr>
              <a:r>
                <a:rPr lang="fr-FR" sz="2000" b="1" spc="-1">
                  <a:latin typeface="Arial"/>
                  <a:ea typeface="DejaVu Sans" panose="020B0603030804020204"/>
                  <a:sym typeface="+mn-ea"/>
                </a:rPr>
                <a:t>settings</a:t>
              </a:r>
              <a:r>
                <a:rPr lang="fr-FR" sz="2000" b="1" strike="noStrike" spc="-1">
                  <a:solidFill>
                    <a:srgbClr val="000000"/>
                  </a:solidFill>
                  <a:latin typeface="Arial"/>
                  <a:ea typeface="DejaVu Sans" panose="020B0603030804020204"/>
                </a:rPr>
                <a:t>.py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4" name="CustomShape 26"/>
          <p:cNvSpPr/>
          <p:nvPr/>
        </p:nvSpPr>
        <p:spPr>
          <a:xfrm>
            <a:off x="200960" y="454569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3</a:t>
            </a:r>
          </a:p>
        </p:txBody>
      </p:sp>
      <p:sp>
        <p:nvSpPr>
          <p:cNvPr id="5" name="CustomShape 27"/>
          <p:cNvSpPr/>
          <p:nvPr/>
        </p:nvSpPr>
        <p:spPr>
          <a:xfrm>
            <a:off x="772160" y="4473575"/>
            <a:ext cx="8952230" cy="1319530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CSRF_COOKIE_SECURE :</a:t>
            </a:r>
            <a:r>
              <a:rPr sz="2000" strike="noStrike" spc="-1">
                <a:latin typeface="Arial"/>
                <a:ea typeface="DejaVu Sans" panose="020B0603030804020204"/>
              </a:rPr>
              <a:t> Cette option force l'utilisation de HTTPS pour les cookies CSRF. </a:t>
            </a:r>
          </a:p>
          <a:p>
            <a:pPr algn="just">
              <a:buNone/>
            </a:pPr>
            <a:r>
              <a:rPr lang="en-US" sz="2000" strike="noStrike" spc="-1">
                <a:latin typeface="Arial"/>
                <a:ea typeface="DejaVu Sans" panose="020B0603030804020204"/>
              </a:rPr>
              <a:t>=&gt; </a:t>
            </a:r>
            <a:r>
              <a:rPr sz="2000" strike="noStrike" spc="-1">
                <a:latin typeface="Arial"/>
                <a:ea typeface="DejaVu Sans" panose="020B0603030804020204"/>
              </a:rPr>
              <a:t>Si </a:t>
            </a:r>
            <a:r>
              <a:rPr lang="en-US" sz="2000" strike="noStrike" spc="-1">
                <a:latin typeface="Arial"/>
                <a:ea typeface="DejaVu Sans" panose="020B0603030804020204"/>
              </a:rPr>
              <a:t>l’</a:t>
            </a:r>
            <a:r>
              <a:rPr sz="2000" strike="noStrike" spc="-1">
                <a:latin typeface="Arial"/>
                <a:ea typeface="DejaVu Sans" panose="020B0603030804020204"/>
              </a:rPr>
              <a:t>application utilise HTTPS, vous devez activer cette option pour garantir la sécurité CSRF.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3730" y="5949315"/>
            <a:ext cx="8997315" cy="919480"/>
            <a:chOff x="1024" y="4875"/>
            <a:chExt cx="14169" cy="1448"/>
          </a:xfrm>
        </p:grpSpPr>
        <p:sp>
          <p:nvSpPr>
            <p:cNvPr id="7" name="CustomShape 45"/>
            <p:cNvSpPr/>
            <p:nvPr/>
          </p:nvSpPr>
          <p:spPr>
            <a:xfrm>
              <a:off x="1024" y="4875"/>
              <a:ext cx="14169" cy="1448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CSRF_COOKIE_SECURE = True</a:t>
              </a:r>
            </a:p>
          </p:txBody>
        </p:sp>
        <p:sp>
          <p:nvSpPr>
            <p:cNvPr id="8" name="CustomShape 46"/>
            <p:cNvSpPr/>
            <p:nvPr/>
          </p:nvSpPr>
          <p:spPr>
            <a:xfrm>
              <a:off x="12176" y="4949"/>
              <a:ext cx="2997" cy="624"/>
            </a:xfrm>
            <a:prstGeom prst="rect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lvl="0" algn="dist">
                <a:lnSpc>
                  <a:spcPct val="100000"/>
                </a:lnSpc>
                <a:buNone/>
              </a:pPr>
              <a:r>
                <a:rPr lang="fr-FR" sz="2000" b="1" spc="-1">
                  <a:latin typeface="Arial"/>
                  <a:ea typeface="DejaVu Sans" panose="020B0603030804020204"/>
                  <a:sym typeface="+mn-ea"/>
                </a:rPr>
                <a:t>settings</a:t>
              </a:r>
              <a:r>
                <a:rPr lang="fr-FR" sz="2000" b="1" strike="noStrike" spc="-1">
                  <a:solidFill>
                    <a:srgbClr val="000000"/>
                  </a:solidFill>
                  <a:latin typeface="Arial"/>
                  <a:ea typeface="DejaVu Sans" panose="020B0603030804020204"/>
                </a:rPr>
                <a:t>.py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7397115" y="457200"/>
            <a:ext cx="2565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ym typeface="+mn-ea"/>
              </a:rPr>
              <a:t>Variables de base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14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52" name="CustomShape 26"/>
          <p:cNvSpPr/>
          <p:nvPr/>
        </p:nvSpPr>
        <p:spPr>
          <a:xfrm>
            <a:off x="217470" y="111796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4</a:t>
            </a:r>
          </a:p>
        </p:txBody>
      </p:sp>
      <p:sp>
        <p:nvSpPr>
          <p:cNvPr id="253" name="CustomShape 27"/>
          <p:cNvSpPr/>
          <p:nvPr/>
        </p:nvSpPr>
        <p:spPr>
          <a:xfrm>
            <a:off x="788670" y="1045845"/>
            <a:ext cx="8952230" cy="1627505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CSRF_COOKIE_HTTPONLY :</a:t>
            </a:r>
            <a:r>
              <a:rPr sz="2000" strike="noStrike" spc="-1">
                <a:latin typeface="Arial"/>
                <a:ea typeface="DejaVu Sans" panose="020B0603030804020204"/>
              </a:rPr>
              <a:t> Cette option empêche l'accès aux cookies CSRF via JavaScript. </a:t>
            </a:r>
            <a:r>
              <a:rPr lang="en-US" sz="2000" strike="noStrike" spc="-1">
                <a:latin typeface="Arial"/>
                <a:ea typeface="DejaVu Sans" panose="020B0603030804020204"/>
              </a:rPr>
              <a:t> </a:t>
            </a:r>
            <a:endParaRPr sz="2000" strike="noStrike" spc="-1">
              <a:latin typeface="Arial"/>
              <a:ea typeface="DejaVu Sans" panose="020B0603030804020204"/>
            </a:endParaRPr>
          </a:p>
          <a:p>
            <a:pPr algn="just">
              <a:buNone/>
            </a:pPr>
            <a:r>
              <a:rPr lang="en-US" sz="2000" strike="noStrike" spc="-1">
                <a:latin typeface="Arial"/>
                <a:ea typeface="DejaVu Sans" panose="020B0603030804020204"/>
              </a:rPr>
              <a:t>=&gt; </a:t>
            </a:r>
            <a:r>
              <a:rPr sz="2000" strike="noStrike" spc="-1">
                <a:latin typeface="Arial"/>
                <a:ea typeface="DejaVu Sans" panose="020B0603030804020204"/>
              </a:rPr>
              <a:t>Si </a:t>
            </a:r>
            <a:r>
              <a:rPr lang="en-US" sz="2000" strike="noStrike" spc="-1">
                <a:latin typeface="Arial"/>
                <a:ea typeface="DejaVu Sans" panose="020B0603030804020204"/>
              </a:rPr>
              <a:t>l’</a:t>
            </a:r>
            <a:r>
              <a:rPr sz="2000" strike="noStrike" spc="-1">
                <a:latin typeface="Arial"/>
                <a:ea typeface="DejaVu Sans" panose="020B0603030804020204"/>
              </a:rPr>
              <a:t>application n'a pas besoin d'accéder aux cookies CSRF via JavaScript, vous devez activer cette option pour améliorer la sécurité CSRF.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0240" y="2880360"/>
            <a:ext cx="8997315" cy="919480"/>
            <a:chOff x="1024" y="4875"/>
            <a:chExt cx="14169" cy="1448"/>
          </a:xfrm>
        </p:grpSpPr>
        <p:sp>
          <p:nvSpPr>
            <p:cNvPr id="254" name="CustomShape 45"/>
            <p:cNvSpPr/>
            <p:nvPr/>
          </p:nvSpPr>
          <p:spPr>
            <a:xfrm>
              <a:off x="1024" y="4875"/>
              <a:ext cx="14169" cy="1448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CSRF_COOKIE_HTTPONLY = True</a:t>
              </a:r>
            </a:p>
          </p:txBody>
        </p:sp>
        <p:sp>
          <p:nvSpPr>
            <p:cNvPr id="255" name="CustomShape 46"/>
            <p:cNvSpPr/>
            <p:nvPr/>
          </p:nvSpPr>
          <p:spPr>
            <a:xfrm>
              <a:off x="12176" y="4949"/>
              <a:ext cx="2997" cy="624"/>
            </a:xfrm>
            <a:prstGeom prst="rect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lvl="0" algn="dist">
                <a:lnSpc>
                  <a:spcPct val="100000"/>
                </a:lnSpc>
                <a:buNone/>
              </a:pPr>
              <a:r>
                <a:rPr lang="fr-FR" sz="2000" b="1" spc="-1">
                  <a:latin typeface="Arial"/>
                  <a:ea typeface="DejaVu Sans" panose="020B0603030804020204"/>
                  <a:sym typeface="+mn-ea"/>
                </a:rPr>
                <a:t>settings</a:t>
              </a:r>
              <a:r>
                <a:rPr lang="fr-FR" sz="2000" b="1" strike="noStrike" spc="-1">
                  <a:solidFill>
                    <a:srgbClr val="000000"/>
                  </a:solidFill>
                  <a:latin typeface="Arial"/>
                  <a:ea typeface="DejaVu Sans" panose="020B0603030804020204"/>
                </a:rPr>
                <a:t>.py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4" name="CustomShape 26"/>
          <p:cNvSpPr/>
          <p:nvPr/>
        </p:nvSpPr>
        <p:spPr>
          <a:xfrm>
            <a:off x="200960" y="454569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5</a:t>
            </a:r>
          </a:p>
        </p:txBody>
      </p:sp>
      <p:sp>
        <p:nvSpPr>
          <p:cNvPr id="5" name="CustomShape 27"/>
          <p:cNvSpPr/>
          <p:nvPr/>
        </p:nvSpPr>
        <p:spPr>
          <a:xfrm>
            <a:off x="772160" y="4473575"/>
            <a:ext cx="8952230" cy="1319530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CSRF_USE_SESSIONS : </a:t>
            </a:r>
            <a:r>
              <a:rPr sz="2000" strike="noStrike" spc="-1">
                <a:latin typeface="Arial"/>
                <a:ea typeface="DejaVu Sans" panose="020B0603030804020204"/>
              </a:rPr>
              <a:t>Cette option force l'utilisation de sessions pour stocker le jeton CSRF. </a:t>
            </a:r>
          </a:p>
          <a:p>
            <a:pPr algn="just">
              <a:buNone/>
            </a:pPr>
            <a:r>
              <a:rPr lang="en-US" sz="2000" strike="noStrike" spc="-1">
                <a:latin typeface="Arial"/>
                <a:ea typeface="DejaVu Sans" panose="020B0603030804020204"/>
              </a:rPr>
              <a:t>=&gt; </a:t>
            </a:r>
            <a:r>
              <a:rPr sz="2000" strike="noStrike" spc="-1">
                <a:latin typeface="Arial"/>
                <a:ea typeface="DejaVu Sans" panose="020B0603030804020204"/>
              </a:rPr>
              <a:t>Si vous activez cette option, vous n'aurez pas besoin de stocker le jeton CSRF dans un cookie.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3730" y="5949315"/>
            <a:ext cx="8997315" cy="919480"/>
            <a:chOff x="1024" y="4875"/>
            <a:chExt cx="14169" cy="1448"/>
          </a:xfrm>
        </p:grpSpPr>
        <p:sp>
          <p:nvSpPr>
            <p:cNvPr id="7" name="CustomShape 45"/>
            <p:cNvSpPr/>
            <p:nvPr/>
          </p:nvSpPr>
          <p:spPr>
            <a:xfrm>
              <a:off x="1024" y="4875"/>
              <a:ext cx="14169" cy="1448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CSRF_USE_SESSIONS = True</a:t>
              </a:r>
            </a:p>
          </p:txBody>
        </p:sp>
        <p:sp>
          <p:nvSpPr>
            <p:cNvPr id="8" name="CustomShape 46"/>
            <p:cNvSpPr/>
            <p:nvPr/>
          </p:nvSpPr>
          <p:spPr>
            <a:xfrm>
              <a:off x="12176" y="4949"/>
              <a:ext cx="2997" cy="624"/>
            </a:xfrm>
            <a:prstGeom prst="rect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lvl="0" algn="dist">
                <a:lnSpc>
                  <a:spcPct val="100000"/>
                </a:lnSpc>
                <a:buNone/>
              </a:pPr>
              <a:r>
                <a:rPr lang="fr-FR" sz="2000" b="1" spc="-1">
                  <a:latin typeface="Arial"/>
                  <a:ea typeface="DejaVu Sans" panose="020B0603030804020204"/>
                  <a:sym typeface="+mn-ea"/>
                </a:rPr>
                <a:t>settings</a:t>
              </a:r>
              <a:r>
                <a:rPr lang="fr-FR" sz="2000" b="1" strike="noStrike" spc="-1">
                  <a:solidFill>
                    <a:srgbClr val="000000"/>
                  </a:solidFill>
                  <a:latin typeface="Arial"/>
                  <a:ea typeface="DejaVu Sans" panose="020B0603030804020204"/>
                </a:rPr>
                <a:t>.py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7397115" y="457200"/>
            <a:ext cx="2565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ym typeface="+mn-ea"/>
              </a:rPr>
              <a:t>Variables de base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15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52" name="CustomShape 26"/>
          <p:cNvSpPr/>
          <p:nvPr/>
        </p:nvSpPr>
        <p:spPr>
          <a:xfrm>
            <a:off x="217470" y="1620245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6</a:t>
            </a:r>
          </a:p>
        </p:txBody>
      </p:sp>
      <p:sp>
        <p:nvSpPr>
          <p:cNvPr id="253" name="CustomShape 27"/>
          <p:cNvSpPr/>
          <p:nvPr/>
        </p:nvSpPr>
        <p:spPr>
          <a:xfrm>
            <a:off x="788670" y="1548130"/>
            <a:ext cx="8952230" cy="1319530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SESSION_COOKIE_NAME : </a:t>
            </a:r>
            <a:r>
              <a:rPr sz="2000" strike="noStrike" spc="-1">
                <a:latin typeface="Arial"/>
                <a:ea typeface="DejaVu Sans" panose="020B0603030804020204"/>
              </a:rPr>
              <a:t>Cette option vous permet de définir le nom du cookie de session. </a:t>
            </a:r>
          </a:p>
          <a:p>
            <a:pPr algn="just">
              <a:buNone/>
            </a:pPr>
            <a:r>
              <a:rPr lang="en-US" sz="2000" strike="noStrike" spc="-1">
                <a:latin typeface="Arial"/>
                <a:ea typeface="DejaVu Sans" panose="020B0603030804020204"/>
              </a:rPr>
              <a:t>=&gt; </a:t>
            </a:r>
            <a:r>
              <a:rPr sz="2000" strike="noStrike" spc="-1">
                <a:latin typeface="Arial"/>
                <a:ea typeface="DejaVu Sans" panose="020B0603030804020204"/>
              </a:rPr>
              <a:t>Si vous ne définissez pas cette option, le nom par défaut du cookie de session est </a:t>
            </a:r>
            <a:r>
              <a:rPr sz="2000" b="1" strike="noStrike" spc="-1">
                <a:latin typeface="Arial"/>
                <a:ea typeface="DejaVu Sans" panose="020B0603030804020204"/>
              </a:rPr>
              <a:t>sessionid</a:t>
            </a:r>
            <a:r>
              <a:rPr sz="2000" strike="noStrike" spc="-1">
                <a:latin typeface="Arial"/>
                <a:ea typeface="DejaVu Sans" panose="020B0603030804020204"/>
              </a:rPr>
              <a:t>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0240" y="3167380"/>
            <a:ext cx="8997315" cy="919480"/>
            <a:chOff x="1024" y="4875"/>
            <a:chExt cx="14169" cy="1448"/>
          </a:xfrm>
        </p:grpSpPr>
        <p:sp>
          <p:nvSpPr>
            <p:cNvPr id="254" name="CustomShape 45"/>
            <p:cNvSpPr/>
            <p:nvPr/>
          </p:nvSpPr>
          <p:spPr>
            <a:xfrm>
              <a:off x="1024" y="4875"/>
              <a:ext cx="14169" cy="1448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SESSION_COOKIE_NAME = 'mon-cookie-de-session'</a:t>
              </a:r>
            </a:p>
          </p:txBody>
        </p:sp>
        <p:sp>
          <p:nvSpPr>
            <p:cNvPr id="255" name="CustomShape 46"/>
            <p:cNvSpPr/>
            <p:nvPr/>
          </p:nvSpPr>
          <p:spPr>
            <a:xfrm>
              <a:off x="12176" y="4949"/>
              <a:ext cx="2997" cy="624"/>
            </a:xfrm>
            <a:prstGeom prst="rect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lvl="0" algn="dist">
                <a:lnSpc>
                  <a:spcPct val="100000"/>
                </a:lnSpc>
                <a:buNone/>
              </a:pPr>
              <a:r>
                <a:rPr lang="fr-FR" sz="2000" b="1" spc="-1">
                  <a:latin typeface="Arial"/>
                  <a:ea typeface="DejaVu Sans" panose="020B0603030804020204"/>
                  <a:sym typeface="+mn-ea"/>
                </a:rPr>
                <a:t>settings</a:t>
              </a:r>
              <a:r>
                <a:rPr lang="fr-FR" sz="2000" b="1" strike="noStrike" spc="-1">
                  <a:solidFill>
                    <a:srgbClr val="000000"/>
                  </a:solidFill>
                  <a:latin typeface="Arial"/>
                  <a:ea typeface="DejaVu Sans" panose="020B0603030804020204"/>
                </a:rPr>
                <a:t>.py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7397115" y="457200"/>
            <a:ext cx="2565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ym typeface="+mn-ea"/>
              </a:rPr>
              <a:t>Variables de base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16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" name="CustomShape 26"/>
          <p:cNvSpPr/>
          <p:nvPr/>
        </p:nvSpPr>
        <p:spPr>
          <a:xfrm>
            <a:off x="200960" y="1460225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7</a:t>
            </a:r>
          </a:p>
        </p:txBody>
      </p:sp>
      <p:sp>
        <p:nvSpPr>
          <p:cNvPr id="9" name="CustomShape 27"/>
          <p:cNvSpPr/>
          <p:nvPr/>
        </p:nvSpPr>
        <p:spPr>
          <a:xfrm>
            <a:off x="772160" y="1388110"/>
            <a:ext cx="8952230" cy="1012190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SECRET_KEY :</a:t>
            </a:r>
            <a:r>
              <a:rPr sz="2000" strike="noStrike" spc="-1">
                <a:latin typeface="Arial"/>
                <a:ea typeface="DejaVu Sans" panose="020B0603030804020204"/>
              </a:rPr>
              <a:t> La clé secrète est utilisée pour signer les cookies de session, les jetons CSRF, etc. </a:t>
            </a:r>
          </a:p>
          <a:p>
            <a:pPr algn="just">
              <a:buNone/>
            </a:pPr>
            <a:r>
              <a:rPr lang="en-US" sz="2000" strike="noStrike" spc="-1">
                <a:latin typeface="Arial"/>
                <a:ea typeface="DejaVu Sans" panose="020B0603030804020204"/>
              </a:rPr>
              <a:t>=&gt; </a:t>
            </a:r>
            <a:r>
              <a:rPr sz="2000" strike="noStrike" spc="-1">
                <a:latin typeface="Arial"/>
                <a:ea typeface="DejaVu Sans" panose="020B0603030804020204"/>
              </a:rPr>
              <a:t>Il est important de générer une clé secrète forte et complexe.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30" y="4298950"/>
            <a:ext cx="8997315" cy="1196340"/>
            <a:chOff x="1024" y="4875"/>
            <a:chExt cx="14169" cy="1884"/>
          </a:xfrm>
        </p:grpSpPr>
        <p:sp>
          <p:nvSpPr>
            <p:cNvPr id="11" name="CustomShape 45"/>
            <p:cNvSpPr/>
            <p:nvPr/>
          </p:nvSpPr>
          <p:spPr>
            <a:xfrm>
              <a:off x="1024" y="4875"/>
              <a:ext cx="14169" cy="1884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import os</a:t>
              </a:r>
            </a:p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SECRET_KEY = os.environ.get(</a:t>
              </a:r>
              <a:r>
                <a:rPr b="1" spc="-1">
                  <a:latin typeface="Arial"/>
                  <a:ea typeface="DejaVu Sans" panose="020B0603030804020204"/>
                  <a:sym typeface="+mn-ea"/>
                </a:rPr>
                <a:t>'DJANGO_SECRET_KEY'</a:t>
              </a:r>
              <a:r>
                <a:rPr spc="-1">
                  <a:latin typeface="Arial"/>
                  <a:ea typeface="DejaVu Sans" panose="020B0603030804020204"/>
                  <a:sym typeface="+mn-ea"/>
                </a:rPr>
                <a:t>, '1$wze!ax8@q+3-%a%f08b1%c+g7z(#*q0_xdx7&amp;gh!f^u=!)d')</a:t>
              </a:r>
            </a:p>
          </p:txBody>
        </p:sp>
        <p:sp>
          <p:nvSpPr>
            <p:cNvPr id="12" name="CustomShape 46"/>
            <p:cNvSpPr/>
            <p:nvPr/>
          </p:nvSpPr>
          <p:spPr>
            <a:xfrm>
              <a:off x="12176" y="4949"/>
              <a:ext cx="2997" cy="624"/>
            </a:xfrm>
            <a:prstGeom prst="rect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lvl="0" algn="dist">
                <a:lnSpc>
                  <a:spcPct val="100000"/>
                </a:lnSpc>
                <a:buNone/>
              </a:pPr>
              <a:r>
                <a:rPr lang="fr-FR" sz="2000" b="1" spc="-1">
                  <a:latin typeface="Arial"/>
                  <a:ea typeface="DejaVu Sans" panose="020B0603030804020204"/>
                  <a:sym typeface="+mn-ea"/>
                </a:rPr>
                <a:t>settings</a:t>
              </a:r>
              <a:r>
                <a:rPr lang="fr-FR" sz="2000" b="1" strike="noStrike" spc="-1">
                  <a:solidFill>
                    <a:srgbClr val="000000"/>
                  </a:solidFill>
                  <a:latin typeface="Arial"/>
                  <a:ea typeface="DejaVu Sans" panose="020B0603030804020204"/>
                </a:rPr>
                <a:t>.py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2836545" y="3041650"/>
            <a:ext cx="3413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variable d'environnement pour stocker la clé secrète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51325" y="3693160"/>
            <a:ext cx="860425" cy="1238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47700" y="5795010"/>
            <a:ext cx="892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NB : </a:t>
            </a:r>
            <a:r>
              <a:rPr lang="en-US"/>
              <a:t>Si cette variable n’est pas définie, Django lui attribut une valeur par défaut.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438265" y="457200"/>
            <a:ext cx="3667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ym typeface="+mn-ea"/>
              </a:rPr>
              <a:t>Variables supplémentaires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17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" name="CustomShape 26"/>
          <p:cNvSpPr/>
          <p:nvPr/>
        </p:nvSpPr>
        <p:spPr>
          <a:xfrm>
            <a:off x="200960" y="1460225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8</a:t>
            </a:r>
          </a:p>
        </p:txBody>
      </p:sp>
      <p:sp>
        <p:nvSpPr>
          <p:cNvPr id="9" name="CustomShape 27"/>
          <p:cNvSpPr/>
          <p:nvPr/>
        </p:nvSpPr>
        <p:spPr>
          <a:xfrm>
            <a:off x="772160" y="1388110"/>
            <a:ext cx="8952230" cy="1627505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X_FRAME_OPTIONS :</a:t>
            </a:r>
            <a:r>
              <a:rPr sz="2000" strike="noStrike" spc="-1">
                <a:latin typeface="Arial"/>
                <a:ea typeface="DejaVu Sans" panose="020B0603030804020204"/>
              </a:rPr>
              <a:t> Cette option empêche les attaques de clickjacking en empêchant les sites tiers d'afficher votre application dans un cadre (frame) ou un iframe. </a:t>
            </a:r>
          </a:p>
          <a:p>
            <a:pPr algn="just">
              <a:buNone/>
            </a:pPr>
            <a:r>
              <a:rPr lang="en-US" sz="2000" strike="noStrike" spc="-1">
                <a:latin typeface="Arial"/>
                <a:ea typeface="DejaVu Sans" panose="020B0603030804020204"/>
              </a:rPr>
              <a:t>=&gt; </a:t>
            </a:r>
            <a:r>
              <a:rPr sz="2000" strike="noStrike" spc="-1">
                <a:latin typeface="Arial"/>
                <a:ea typeface="DejaVu Sans" panose="020B0603030804020204"/>
              </a:rPr>
              <a:t>La valeur recommandée est DENY, qui interdit complètement l'affichage dans un cadre.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30" y="4298950"/>
            <a:ext cx="8997315" cy="919480"/>
            <a:chOff x="1024" y="4875"/>
            <a:chExt cx="14169" cy="1448"/>
          </a:xfrm>
        </p:grpSpPr>
        <p:sp>
          <p:nvSpPr>
            <p:cNvPr id="11" name="CustomShape 45"/>
            <p:cNvSpPr/>
            <p:nvPr/>
          </p:nvSpPr>
          <p:spPr>
            <a:xfrm>
              <a:off x="1024" y="4875"/>
              <a:ext cx="14169" cy="1448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X_FRAME_OPTIONS = 'DENY'</a:t>
              </a:r>
            </a:p>
          </p:txBody>
        </p:sp>
        <p:sp>
          <p:nvSpPr>
            <p:cNvPr id="12" name="CustomShape 46"/>
            <p:cNvSpPr/>
            <p:nvPr/>
          </p:nvSpPr>
          <p:spPr>
            <a:xfrm>
              <a:off x="12176" y="4949"/>
              <a:ext cx="2997" cy="624"/>
            </a:xfrm>
            <a:prstGeom prst="rect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lvl="0" algn="dist">
                <a:lnSpc>
                  <a:spcPct val="100000"/>
                </a:lnSpc>
                <a:buNone/>
              </a:pPr>
              <a:r>
                <a:rPr lang="fr-FR" sz="2000" b="1" spc="-1">
                  <a:latin typeface="Arial"/>
                  <a:ea typeface="DejaVu Sans" panose="020B0603030804020204"/>
                  <a:sym typeface="+mn-ea"/>
                </a:rPr>
                <a:t>settings</a:t>
              </a:r>
              <a:r>
                <a:rPr lang="fr-FR" sz="2000" b="1" strike="noStrike" spc="-1">
                  <a:solidFill>
                    <a:srgbClr val="000000"/>
                  </a:solidFill>
                  <a:latin typeface="Arial"/>
                  <a:ea typeface="DejaVu Sans" panose="020B0603030804020204"/>
                </a:rPr>
                <a:t>.py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6438265" y="457200"/>
            <a:ext cx="3667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ym typeface="+mn-ea"/>
              </a:rPr>
              <a:t>Variables supplémentaires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18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" name="CustomShape 26"/>
          <p:cNvSpPr/>
          <p:nvPr/>
        </p:nvSpPr>
        <p:spPr>
          <a:xfrm>
            <a:off x="200960" y="1460225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9</a:t>
            </a:r>
          </a:p>
        </p:txBody>
      </p:sp>
      <p:sp>
        <p:nvSpPr>
          <p:cNvPr id="9" name="CustomShape 27"/>
          <p:cNvSpPr/>
          <p:nvPr/>
        </p:nvSpPr>
        <p:spPr>
          <a:xfrm>
            <a:off x="772160" y="1388110"/>
            <a:ext cx="8952230" cy="1319530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SECURE_CONTENT_TYPE_NOSNIFF : </a:t>
            </a:r>
            <a:r>
              <a:rPr sz="2000" strike="noStrike" spc="-1">
                <a:latin typeface="Arial"/>
                <a:ea typeface="DejaVu Sans" panose="020B0603030804020204"/>
              </a:rPr>
              <a:t>Cette option empêche les navigateurs de tenter de deviner le type de contenu (MIME) en cas d'absence d'en-tête de type de contenu. </a:t>
            </a:r>
          </a:p>
          <a:p>
            <a:pPr algn="just">
              <a:buNone/>
            </a:pPr>
            <a:r>
              <a:rPr lang="en-US" sz="2000" strike="noStrike" spc="-1">
                <a:latin typeface="Arial"/>
                <a:ea typeface="DejaVu Sans" panose="020B0603030804020204"/>
              </a:rPr>
              <a:t>=&gt; </a:t>
            </a:r>
            <a:r>
              <a:rPr sz="2000" strike="noStrike" spc="-1">
                <a:latin typeface="Arial"/>
                <a:ea typeface="DejaVu Sans" panose="020B0603030804020204"/>
              </a:rPr>
              <a:t>Cela peut aider à prévenir les attaques XSS.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30" y="4298950"/>
            <a:ext cx="8997315" cy="919480"/>
            <a:chOff x="1024" y="4875"/>
            <a:chExt cx="14169" cy="1448"/>
          </a:xfrm>
        </p:grpSpPr>
        <p:sp>
          <p:nvSpPr>
            <p:cNvPr id="11" name="CustomShape 45"/>
            <p:cNvSpPr/>
            <p:nvPr/>
          </p:nvSpPr>
          <p:spPr>
            <a:xfrm>
              <a:off x="1024" y="4875"/>
              <a:ext cx="14169" cy="1448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SECURE_CONTENT_TYPE_NOSNIFF = True</a:t>
              </a:r>
            </a:p>
          </p:txBody>
        </p:sp>
        <p:sp>
          <p:nvSpPr>
            <p:cNvPr id="12" name="CustomShape 46"/>
            <p:cNvSpPr/>
            <p:nvPr/>
          </p:nvSpPr>
          <p:spPr>
            <a:xfrm>
              <a:off x="12176" y="4949"/>
              <a:ext cx="2997" cy="624"/>
            </a:xfrm>
            <a:prstGeom prst="rect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lvl="0" algn="dist">
                <a:lnSpc>
                  <a:spcPct val="100000"/>
                </a:lnSpc>
                <a:buNone/>
              </a:pPr>
              <a:r>
                <a:rPr lang="fr-FR" sz="2000" b="1" spc="-1">
                  <a:latin typeface="Arial"/>
                  <a:ea typeface="DejaVu Sans" panose="020B0603030804020204"/>
                  <a:sym typeface="+mn-ea"/>
                </a:rPr>
                <a:t>settings</a:t>
              </a:r>
              <a:r>
                <a:rPr lang="fr-FR" sz="2000" b="1" strike="noStrike" spc="-1">
                  <a:solidFill>
                    <a:srgbClr val="000000"/>
                  </a:solidFill>
                  <a:latin typeface="Arial"/>
                  <a:ea typeface="DejaVu Sans" panose="020B0603030804020204"/>
                </a:rPr>
                <a:t>.py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6438265" y="457200"/>
            <a:ext cx="3667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ym typeface="+mn-ea"/>
              </a:rPr>
              <a:t>Variables supplémentaires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19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" name="CustomShape 26"/>
          <p:cNvSpPr/>
          <p:nvPr/>
        </p:nvSpPr>
        <p:spPr>
          <a:xfrm>
            <a:off x="200960" y="1460225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10</a:t>
            </a:r>
          </a:p>
        </p:txBody>
      </p:sp>
      <p:sp>
        <p:nvSpPr>
          <p:cNvPr id="9" name="CustomShape 27"/>
          <p:cNvSpPr/>
          <p:nvPr/>
        </p:nvSpPr>
        <p:spPr>
          <a:xfrm>
            <a:off x="772160" y="1388110"/>
            <a:ext cx="8952230" cy="704215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sz="2000" b="1" strike="noStrike" spc="-1">
                <a:solidFill>
                  <a:srgbClr val="C00000"/>
                </a:solidFill>
                <a:latin typeface="Arial"/>
                <a:ea typeface="DejaVu Sans" panose="020B0603030804020204"/>
              </a:rPr>
              <a:t>SECURE_BROWSER_XSS_FILTER :</a:t>
            </a:r>
            <a:r>
              <a:rPr sz="2000" strike="noStrike" spc="-1">
                <a:latin typeface="Arial"/>
                <a:ea typeface="DejaVu Sans" panose="020B0603030804020204"/>
              </a:rPr>
              <a:t> Cette option active le filtre XSS intégré du navigateur pour aider à prévenir les attaques XSS.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30" y="3007360"/>
            <a:ext cx="8997315" cy="919480"/>
            <a:chOff x="1024" y="4875"/>
            <a:chExt cx="14169" cy="1448"/>
          </a:xfrm>
        </p:grpSpPr>
        <p:sp>
          <p:nvSpPr>
            <p:cNvPr id="11" name="CustomShape 45"/>
            <p:cNvSpPr/>
            <p:nvPr/>
          </p:nvSpPr>
          <p:spPr>
            <a:xfrm>
              <a:off x="1024" y="4875"/>
              <a:ext cx="14169" cy="1448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endParaRPr spc="-1">
                <a:latin typeface="Arial"/>
                <a:ea typeface="DejaVu Sans" panose="020B0603030804020204"/>
                <a:sym typeface="+mn-ea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spc="-1">
                  <a:latin typeface="Arial"/>
                  <a:ea typeface="DejaVu Sans" panose="020B0603030804020204"/>
                  <a:sym typeface="+mn-ea"/>
                </a:rPr>
                <a:t>SECURE_BROWSER_XSS_FILTER = True</a:t>
              </a:r>
            </a:p>
          </p:txBody>
        </p:sp>
        <p:sp>
          <p:nvSpPr>
            <p:cNvPr id="12" name="CustomShape 46"/>
            <p:cNvSpPr/>
            <p:nvPr/>
          </p:nvSpPr>
          <p:spPr>
            <a:xfrm>
              <a:off x="12176" y="4949"/>
              <a:ext cx="2997" cy="624"/>
            </a:xfrm>
            <a:prstGeom prst="rect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lvl="0" algn="dist">
                <a:lnSpc>
                  <a:spcPct val="100000"/>
                </a:lnSpc>
                <a:buNone/>
              </a:pPr>
              <a:r>
                <a:rPr lang="fr-FR" sz="2000" b="1" spc="-1">
                  <a:latin typeface="Arial"/>
                  <a:ea typeface="DejaVu Sans" panose="020B0603030804020204"/>
                  <a:sym typeface="+mn-ea"/>
                </a:rPr>
                <a:t>settings</a:t>
              </a:r>
              <a:r>
                <a:rPr lang="fr-FR" sz="2000" b="1" strike="noStrike" spc="-1">
                  <a:solidFill>
                    <a:srgbClr val="000000"/>
                  </a:solidFill>
                  <a:latin typeface="Arial"/>
                  <a:ea typeface="DejaVu Sans" panose="020B0603030804020204"/>
                </a:rPr>
                <a:t>.py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6438265" y="457200"/>
            <a:ext cx="3667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ym typeface="+mn-ea"/>
              </a:rPr>
              <a:t>Variables supplémentaires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30555" y="5573395"/>
            <a:ext cx="89877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NB : ces options de sécurité ne sont que quelques-unes des nombreuses options que vous pouvez configurer pour garantir la sécurité d’une application Django.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Introduction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68" name="Line 2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9" name="Line 3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D29991C-507B-4B6C-B259-17BD8801D00E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2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2088000" y="1872000"/>
            <a:ext cx="7593480" cy="706432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buNone/>
            </a:pP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Les sessions sont utilisées pour </a:t>
            </a:r>
            <a:r>
              <a:rPr lang="fr-FR" sz="2000" b="0" u="sng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stocker un </a:t>
            </a:r>
            <a:r>
              <a:rPr lang="fr-FR" sz="2000" u="sng" spc="-1" dirty="0" err="1">
                <a:solidFill>
                  <a:srgbClr val="0C3C26"/>
                </a:solidFill>
                <a:latin typeface="Roboto;Corbel"/>
                <a:ea typeface="DejaVu Sans" panose="020B0603030804020204"/>
              </a:rPr>
              <a:t>context</a:t>
            </a:r>
            <a:r>
              <a:rPr lang="fr-FR" sz="2000" u="sng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 : </a:t>
            </a:r>
            <a:r>
              <a:rPr lang="fr-FR" sz="2000" b="0" u="sng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des données </a:t>
            </a: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utilisateur </a:t>
            </a:r>
            <a:r>
              <a:rPr lang="fr-FR" sz="2000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liées à chaque visite sur le site web</a:t>
            </a: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.</a:t>
            </a:r>
          </a:p>
        </p:txBody>
      </p:sp>
      <p:sp>
        <p:nvSpPr>
          <p:cNvPr id="174" name="CustomShape 8"/>
          <p:cNvSpPr/>
          <p:nvPr/>
        </p:nvSpPr>
        <p:spPr>
          <a:xfrm>
            <a:off x="216360" y="1226160"/>
            <a:ext cx="2805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400" b="1" strike="noStrike" spc="-1">
                <a:solidFill>
                  <a:srgbClr val="800000"/>
                </a:solidFill>
                <a:latin typeface="Arial"/>
                <a:ea typeface="DejaVu Sans" panose="020B0603030804020204"/>
              </a:rPr>
              <a:t>Utilité :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C651BA3B-605E-451D-98FF-EDCF8AC470E3}"/>
              </a:ext>
            </a:extLst>
          </p:cNvPr>
          <p:cNvSpPr/>
          <p:nvPr/>
        </p:nvSpPr>
        <p:spPr>
          <a:xfrm>
            <a:off x="506192" y="2935264"/>
            <a:ext cx="9064767" cy="1321985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buNone/>
            </a:pP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Les sessions permettent donc: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Savoir à tout moment quel utilisateur est à l’origine d’une requête http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fr-FR" sz="2000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Protéger les pages d’un accès indésirable par une personne qui n’est pas authentifiée</a:t>
            </a:r>
            <a:endParaRPr lang="fr-FR" sz="2000" b="0" strike="noStrike" spc="-1" dirty="0">
              <a:solidFill>
                <a:srgbClr val="0C3C26"/>
              </a:solidFill>
              <a:latin typeface="Roboto;Corbel"/>
              <a:ea typeface="DejaVu Sans" panose="020B0603030804020204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6702543-A4C4-4127-B1C5-39C1615D0A28}"/>
              </a:ext>
            </a:extLst>
          </p:cNvPr>
          <p:cNvSpPr/>
          <p:nvPr/>
        </p:nvSpPr>
        <p:spPr>
          <a:xfrm>
            <a:off x="500938" y="4703753"/>
            <a:ext cx="9180541" cy="1880536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Django enregistre toutes les données de la session dans un cookie et les sauvegarde dans la base de données et attribue un « identifiant de session » aux données enregistrées dans la base; </a:t>
            </a:r>
          </a:p>
          <a:p>
            <a:pPr algn="just">
              <a:lnSpc>
                <a:spcPct val="150000"/>
              </a:lnSpc>
              <a:buNone/>
            </a:pP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C’est seulement cet identifiant qui est sauvegardé dans le cookie côté client.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20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38265" y="457200"/>
            <a:ext cx="3667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b="1">
                <a:sym typeface="+mn-ea"/>
              </a:rPr>
              <a:t>Exemple complet</a:t>
            </a:r>
          </a:p>
        </p:txBody>
      </p:sp>
      <p:sp>
        <p:nvSpPr>
          <p:cNvPr id="5" name="CustomShape 45"/>
          <p:cNvSpPr/>
          <p:nvPr/>
        </p:nvSpPr>
        <p:spPr>
          <a:xfrm>
            <a:off x="503555" y="1403350"/>
            <a:ext cx="8997315" cy="507492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import os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# Sécurité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SECRET_KEY = 'votre_clé_secrète'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DEBUG = False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ALLOWED_HOSTS = ['votre_nom_de_domaine.com']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# Sessions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SESSION_COOKIE_SECURE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SESSION_COOKIE_HTTPONLY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CSRF_COOKIE_SECURE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CSRF_COOKIE_HTTPONLY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CSRF_USE_SESSIONS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SESSION_COOKIE_NAME = 'mon-cookie-de-session'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>
                <a:latin typeface="Arial"/>
                <a:ea typeface="DejaVu Sans" panose="020B0603030804020204"/>
                <a:sym typeface="+mn-ea"/>
              </a:rPr>
              <a:t>#...</a:t>
            </a:r>
          </a:p>
        </p:txBody>
      </p:sp>
      <p:sp>
        <p:nvSpPr>
          <p:cNvPr id="6" name="CustomShape 46"/>
          <p:cNvSpPr/>
          <p:nvPr/>
        </p:nvSpPr>
        <p:spPr>
          <a:xfrm>
            <a:off x="7585075" y="1450340"/>
            <a:ext cx="1903095" cy="39624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lvl="0" algn="dist">
              <a:lnSpc>
                <a:spcPct val="100000"/>
              </a:lnSpc>
              <a:buNone/>
            </a:pPr>
            <a:r>
              <a:rPr lang="fr-FR" sz="2000" b="1" spc="-1">
                <a:latin typeface="Arial"/>
                <a:ea typeface="DejaVu Sans" panose="020B0603030804020204"/>
                <a:sym typeface="+mn-ea"/>
              </a:rPr>
              <a:t>settings</a:t>
            </a: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.py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21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38265" y="457200"/>
            <a:ext cx="3667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b="1">
                <a:sym typeface="+mn-ea"/>
              </a:rPr>
              <a:t>Exemple complet</a:t>
            </a:r>
          </a:p>
        </p:txBody>
      </p:sp>
      <p:sp>
        <p:nvSpPr>
          <p:cNvPr id="5" name="CustomShape 45"/>
          <p:cNvSpPr/>
          <p:nvPr/>
        </p:nvSpPr>
        <p:spPr>
          <a:xfrm>
            <a:off x="503555" y="972820"/>
            <a:ext cx="8997315" cy="6182995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1">
                <a:latin typeface="Arial"/>
                <a:ea typeface="DejaVu Sans" panose="020B0603030804020204"/>
                <a:sym typeface="+mn-ea"/>
              </a:rPr>
              <a:t>#...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# Autres options de sécurité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X_FRAME_OPTIONS = 'DENY'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SECURE_CONTENT_TYPE_NOSNIFF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SECURE_BROWSER_XSS_FILTER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SECURE_SSL_REDIRECT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SECURE_HSTS_SECONDS = 31536000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SECURE_HSTS_INCLUDE_SUBDOMAINS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SECURE_HSTS_PRELOAD = True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SECURE_REFERRER_POLICY = 'same-origin'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# Applications installées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INSTALLED_APPS = [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'django.contrib.admin',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'django.contrib.auth',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'django.contrib.contenttypes',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'django.contrib.sessions',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'django.contrib.messages',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'django.contrib.staticfiles',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# ...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]</a:t>
            </a:r>
          </a:p>
          <a:p>
            <a:pPr>
              <a:lnSpc>
                <a:spcPct val="100000"/>
              </a:lnSpc>
              <a:buNone/>
            </a:pPr>
            <a:r>
              <a:rPr lang="en-US" spc="-1">
                <a:latin typeface="Arial"/>
                <a:ea typeface="DejaVu Sans" panose="020B0603030804020204"/>
                <a:sym typeface="+mn-ea"/>
              </a:rPr>
              <a:t>#...</a:t>
            </a:r>
          </a:p>
        </p:txBody>
      </p:sp>
      <p:sp>
        <p:nvSpPr>
          <p:cNvPr id="6" name="CustomShape 46"/>
          <p:cNvSpPr/>
          <p:nvPr/>
        </p:nvSpPr>
        <p:spPr>
          <a:xfrm>
            <a:off x="7585075" y="1019810"/>
            <a:ext cx="1903095" cy="39624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lvl="0" algn="dist">
              <a:lnSpc>
                <a:spcPct val="100000"/>
              </a:lnSpc>
              <a:buNone/>
            </a:pPr>
            <a:r>
              <a:rPr lang="fr-FR" sz="2000" b="1" spc="-1">
                <a:latin typeface="Arial"/>
                <a:ea typeface="DejaVu Sans" panose="020B0603030804020204"/>
                <a:sym typeface="+mn-ea"/>
              </a:rPr>
              <a:t>settings</a:t>
            </a: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.py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3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Sécurité de session</a:t>
            </a:r>
          </a:p>
        </p:txBody>
      </p:sp>
      <p:sp>
        <p:nvSpPr>
          <p:cNvPr id="248" name="Line 6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Line 7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A561C1A-E1D6-4842-AC37-D662DC6E95A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22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38265" y="457200"/>
            <a:ext cx="3667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b="1">
                <a:sym typeface="+mn-ea"/>
              </a:rPr>
              <a:t>Exemple complet</a:t>
            </a:r>
          </a:p>
        </p:txBody>
      </p:sp>
      <p:sp>
        <p:nvSpPr>
          <p:cNvPr id="5" name="CustomShape 45"/>
          <p:cNvSpPr/>
          <p:nvPr/>
        </p:nvSpPr>
        <p:spPr>
          <a:xfrm>
            <a:off x="503555" y="972820"/>
            <a:ext cx="8997315" cy="6459855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1">
                <a:latin typeface="Arial"/>
                <a:ea typeface="DejaVu Sans" panose="020B0603030804020204"/>
                <a:sym typeface="+mn-ea"/>
              </a:rPr>
              <a:t>#...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# Middlewares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MIDDLEWARE = [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'django.middleware.security.SecurityMiddleware',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'django.contrib.sessions.middleware.SessionMiddleware',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'django.middleware.common.CommonMiddleware',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'django.middleware.csrf.CsrfViewMiddleware',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'django.contrib.auth.middleware.AuthenticationMiddleware',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'django.contrib.messages.middleware.MessageMiddleware',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'django.middleware.clickjacking.XFrameOptionsMiddleware',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]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# Autres options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TIME_ZONE = 'UTC'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STATIC_URL = '/static/'</a:t>
            </a:r>
          </a:p>
          <a:p>
            <a:pPr>
              <a:lnSpc>
                <a:spcPct val="100000"/>
              </a:lnSpc>
              <a:buNone/>
            </a:pPr>
            <a:endParaRPr spc="-1">
              <a:latin typeface="Arial"/>
              <a:ea typeface="DejaVu Sans" panose="020B0603030804020204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# Clé secrète locale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try: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from .local_settings import *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except ImportError:</a:t>
            </a:r>
          </a:p>
          <a:p>
            <a:pPr>
              <a:lnSpc>
                <a:spcPct val="100000"/>
              </a:lnSpc>
              <a:buNone/>
            </a:pPr>
            <a:r>
              <a:rPr spc="-1">
                <a:latin typeface="Arial"/>
                <a:ea typeface="DejaVu Sans" panose="020B0603030804020204"/>
                <a:sym typeface="+mn-ea"/>
              </a:rPr>
              <a:t>    pass</a:t>
            </a:r>
          </a:p>
        </p:txBody>
      </p:sp>
      <p:sp>
        <p:nvSpPr>
          <p:cNvPr id="6" name="CustomShape 46"/>
          <p:cNvSpPr/>
          <p:nvPr/>
        </p:nvSpPr>
        <p:spPr>
          <a:xfrm>
            <a:off x="7585075" y="1450340"/>
            <a:ext cx="1903095" cy="39624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lvl="0" algn="dist">
              <a:lnSpc>
                <a:spcPct val="100000"/>
              </a:lnSpc>
              <a:buNone/>
            </a:pPr>
            <a:r>
              <a:rPr lang="fr-FR" sz="2000" b="1" spc="-1">
                <a:latin typeface="Arial"/>
                <a:ea typeface="DejaVu Sans" panose="020B0603030804020204"/>
                <a:sym typeface="+mn-ea"/>
              </a:rPr>
              <a:t>settings</a:t>
            </a: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.py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Introduction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68" name="Line 2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9" name="Line 3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D29991C-507B-4B6C-B259-17BD8801D00E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3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216360" y="1226160"/>
            <a:ext cx="774468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strike="noStrike" spc="-1" dirty="0">
                <a:solidFill>
                  <a:srgbClr val="800000"/>
                </a:solidFill>
                <a:latin typeface="Arial"/>
                <a:ea typeface="DejaVu Sans" panose="020B0603030804020204"/>
              </a:rPr>
              <a:t>Apports de cette technique % aux cookies habituelles: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C651BA3B-605E-451D-98FF-EDCF8AC470E3}"/>
              </a:ext>
            </a:extLst>
          </p:cNvPr>
          <p:cNvSpPr/>
          <p:nvPr/>
        </p:nvSpPr>
        <p:spPr>
          <a:xfrm>
            <a:off x="367560" y="2053211"/>
            <a:ext cx="7593480" cy="1014209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Plus grande capacité de stockage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Sécurité des données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Moins de </a:t>
            </a:r>
            <a:r>
              <a:rPr lang="fr-FR" sz="2000" b="0" strike="noStrike" spc="-1" dirty="0" err="1">
                <a:solidFill>
                  <a:srgbClr val="0C3C26"/>
                </a:solidFill>
                <a:latin typeface="Roboto;Corbel"/>
                <a:ea typeface="DejaVu Sans" panose="020B0603030804020204"/>
              </a:rPr>
              <a:t>traffic</a:t>
            </a: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 réseau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67F87A63-47CE-4D77-ACD6-9BB56D6FBBFE}"/>
              </a:ext>
            </a:extLst>
          </p:cNvPr>
          <p:cNvSpPr/>
          <p:nvPr/>
        </p:nvSpPr>
        <p:spPr>
          <a:xfrm>
            <a:off x="291960" y="3506933"/>
            <a:ext cx="774468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strike="noStrike" spc="-1" dirty="0">
                <a:solidFill>
                  <a:srgbClr val="800000"/>
                </a:solidFill>
                <a:latin typeface="Arial"/>
                <a:ea typeface="DejaVu Sans" panose="020B0603030804020204"/>
              </a:rPr>
              <a:t>Inconvénient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38AC875B-B69B-4E1C-8B2F-F5ABFA6E80EC}"/>
              </a:ext>
            </a:extLst>
          </p:cNvPr>
          <p:cNvSpPr/>
          <p:nvPr/>
        </p:nvSpPr>
        <p:spPr>
          <a:xfrm>
            <a:off x="390476" y="3993140"/>
            <a:ext cx="9180484" cy="1629762"/>
          </a:xfrm>
          <a:prstGeom prst="rect">
            <a:avLst/>
          </a:prstGeom>
          <a:solidFill>
            <a:srgbClr val="FFCC9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</a:rPr>
              <a:t>Si la base de données n’est pas nettoyée régulièrement des sessions inactives, sa taille risque d’exploser.</a:t>
            </a:r>
          </a:p>
          <a:p>
            <a:pPr algn="just"/>
            <a:r>
              <a:rPr lang="fr-FR" sz="2000" spc="-1" dirty="0">
                <a:solidFill>
                  <a:srgbClr val="0C3C26"/>
                </a:solidFill>
                <a:latin typeface="Roboto;Corbel"/>
                <a:ea typeface="DejaVu Sans" panose="020B0603030804020204"/>
                <a:sym typeface="Wingdings" panose="05000000000000000000" pitchFamily="2" charset="2"/>
              </a:rPr>
              <a:t> solutions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fr-FR" sz="2000" b="0" strike="noStrike" spc="-1" dirty="0">
                <a:solidFill>
                  <a:srgbClr val="0C3C26"/>
                </a:solidFill>
                <a:latin typeface="Roboto;Corbel"/>
                <a:ea typeface="DejaVu Sans" panose="020B0603030804020204"/>
                <a:sym typeface="Wingdings" panose="05000000000000000000" pitchFamily="2" charset="2"/>
              </a:rPr>
              <a:t>Offrir une page de déconnexion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fr-FR" sz="2000" spc="-1" dirty="0">
                <a:solidFill>
                  <a:srgbClr val="0C3C26"/>
                </a:solidFill>
                <a:latin typeface="Roboto;Corbel"/>
                <a:ea typeface="DejaVu Sans" panose="020B0603030804020204"/>
                <a:sym typeface="Wingdings" panose="05000000000000000000" pitchFamily="2" charset="2"/>
              </a:rPr>
              <a:t>Lancer régulièrement la commande : </a:t>
            </a:r>
            <a:r>
              <a:rPr lang="fr-FR" sz="2000" b="1" spc="-1" dirty="0" err="1">
                <a:solidFill>
                  <a:srgbClr val="FF0000"/>
                </a:solidFill>
                <a:latin typeface="Roboto;Corbel"/>
                <a:ea typeface="DejaVu Sans" panose="020B0603030804020204"/>
                <a:sym typeface="Wingdings" panose="05000000000000000000" pitchFamily="2" charset="2"/>
              </a:rPr>
              <a:t>django</a:t>
            </a:r>
            <a:r>
              <a:rPr lang="fr-FR" sz="2000" b="1" spc="-1" dirty="0">
                <a:solidFill>
                  <a:srgbClr val="FF0000"/>
                </a:solidFill>
                <a:latin typeface="Roboto;Corbel"/>
                <a:ea typeface="DejaVu Sans" panose="020B0603030804020204"/>
                <a:sym typeface="Wingdings" panose="05000000000000000000" pitchFamily="2" charset="2"/>
              </a:rPr>
              <a:t>-admin </a:t>
            </a:r>
            <a:r>
              <a:rPr lang="fr-FR" sz="2000" b="1" spc="-1" dirty="0" err="1">
                <a:solidFill>
                  <a:srgbClr val="FF0000"/>
                </a:solidFill>
                <a:latin typeface="Roboto;Corbel"/>
                <a:ea typeface="DejaVu Sans" panose="020B0603030804020204"/>
                <a:sym typeface="Wingdings" panose="05000000000000000000" pitchFamily="2" charset="2"/>
              </a:rPr>
              <a:t>cleanup</a:t>
            </a:r>
            <a:endParaRPr lang="fr-FR" sz="2000" b="1" strike="noStrike" spc="-1" dirty="0">
              <a:solidFill>
                <a:srgbClr val="FF0000"/>
              </a:solidFill>
              <a:latin typeface="Roboto;Corbel"/>
              <a:ea typeface="DejaVu Sans" panose="020B0603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060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0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Introduction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77" name="Line 13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8" name="Line 14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9" name="CustomShape 11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BEE7E08-54A5-465C-BAE4-518A23B5590B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4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181" name="CustomShape 20"/>
          <p:cNvSpPr/>
          <p:nvPr/>
        </p:nvSpPr>
        <p:spPr>
          <a:xfrm>
            <a:off x="216535" y="1226185"/>
            <a:ext cx="462407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2400" b="1" strike="noStrike" spc="-1">
                <a:solidFill>
                  <a:srgbClr val="800000"/>
                </a:solidFill>
                <a:latin typeface="Arial"/>
                <a:ea typeface="DejaVu Sans" panose="020B0603030804020204"/>
              </a:rPr>
              <a:t>Principe :</a:t>
            </a:r>
          </a:p>
        </p:txBody>
      </p:sp>
      <p:sp>
        <p:nvSpPr>
          <p:cNvPr id="182" name="Text Box 181"/>
          <p:cNvSpPr txBox="1"/>
          <p:nvPr/>
        </p:nvSpPr>
        <p:spPr>
          <a:xfrm>
            <a:off x="1139825" y="5005705"/>
            <a:ext cx="8796020" cy="172847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buNone/>
            </a:pPr>
            <a:r>
              <a:rPr lang="fr-FR" sz="2000" b="1" strike="noStrike" spc="-1">
                <a:solidFill>
                  <a:srgbClr val="C00000"/>
                </a:solidFill>
                <a:latin typeface="Arial"/>
              </a:rPr>
              <a:t>Accéder aux données de session :</a:t>
            </a:r>
            <a:r>
              <a:rPr lang="fr-FR" sz="2000" strike="noStrike" spc="-1">
                <a:latin typeface="Arial"/>
              </a:rPr>
              <a:t> pour accéder aux données de session, vous pouvez utiliser la même méthode request.session. </a:t>
            </a:r>
          </a:p>
          <a:p>
            <a:pPr algn="just">
              <a:buNone/>
            </a:pPr>
            <a:r>
              <a:rPr lang="en-US" altLang="fr-FR" sz="2000" strike="noStrike" spc="-1">
                <a:latin typeface="Arial"/>
              </a:rPr>
              <a:t>=&gt; </a:t>
            </a:r>
            <a:r>
              <a:rPr lang="en-US" altLang="fr-FR" sz="2000" b="1" strike="noStrike" spc="-1">
                <a:latin typeface="Arial"/>
              </a:rPr>
              <a:t>E</a:t>
            </a:r>
            <a:r>
              <a:rPr lang="fr-FR" sz="2000" b="1" strike="noStrike" spc="-1">
                <a:latin typeface="Arial"/>
              </a:rPr>
              <a:t>xemple</a:t>
            </a:r>
            <a:r>
              <a:rPr lang="en-US" altLang="fr-FR" sz="2000" b="1" strike="noStrike" spc="-1">
                <a:latin typeface="Arial"/>
              </a:rPr>
              <a:t>:</a:t>
            </a:r>
            <a:r>
              <a:rPr lang="fr-FR" sz="2000" strike="noStrike" spc="-1">
                <a:latin typeface="Arial"/>
              </a:rPr>
              <a:t> username = request.session.get('username', '') qui renvoie la valeur stockée dans la session pour la clé username, ou une chaîne vide si la clé n'existe pas.</a:t>
            </a:r>
          </a:p>
        </p:txBody>
      </p:sp>
      <p:sp>
        <p:nvSpPr>
          <p:cNvPr id="183" name="CustomShape 18"/>
          <p:cNvSpPr/>
          <p:nvPr/>
        </p:nvSpPr>
        <p:spPr>
          <a:xfrm>
            <a:off x="360980" y="169200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4" name="Text Box 183"/>
          <p:cNvSpPr txBox="1"/>
          <p:nvPr/>
        </p:nvSpPr>
        <p:spPr>
          <a:xfrm>
            <a:off x="1119505" y="1711325"/>
            <a:ext cx="8816340" cy="14192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buNone/>
            </a:pPr>
            <a:r>
              <a:rPr lang="fr-FR" sz="2000" b="1" strike="noStrike" spc="-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/>
              </a:rPr>
              <a:t>Activer les sessions :</a:t>
            </a:r>
            <a:r>
              <a:rPr lang="fr-FR" sz="2000" strike="noStrike" spc="-1">
                <a:latin typeface="Arial"/>
              </a:rPr>
              <a:t> pour activer les sessions dans votre application Django, vous devez ajouter le middleware </a:t>
            </a:r>
            <a:r>
              <a:rPr lang="fr-FR" sz="2000" b="1" strike="noStrike" spc="-1">
                <a:latin typeface="Arial"/>
              </a:rPr>
              <a:t>django.contrib.sessions.middleware.SessionMiddleware</a:t>
            </a:r>
            <a:r>
              <a:rPr lang="fr-FR" sz="2000" strike="noStrike" spc="-1">
                <a:latin typeface="Arial"/>
              </a:rPr>
              <a:t> à votre fichier </a:t>
            </a:r>
            <a:r>
              <a:rPr lang="fr-FR" sz="2000" b="1" strike="noStrike" spc="-1">
                <a:latin typeface="Arial"/>
              </a:rPr>
              <a:t>settings.py</a:t>
            </a:r>
            <a:r>
              <a:rPr lang="fr-FR" sz="2000" strike="noStrike" spc="-1">
                <a:latin typeface="Arial"/>
              </a:rPr>
              <a:t>.</a:t>
            </a:r>
          </a:p>
        </p:txBody>
      </p:sp>
      <p:sp>
        <p:nvSpPr>
          <p:cNvPr id="185" name="CustomShape 19"/>
          <p:cNvSpPr/>
          <p:nvPr/>
        </p:nvSpPr>
        <p:spPr>
          <a:xfrm>
            <a:off x="360980" y="313445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6" name="Text Box 185"/>
          <p:cNvSpPr txBox="1"/>
          <p:nvPr/>
        </p:nvSpPr>
        <p:spPr>
          <a:xfrm>
            <a:off x="1141095" y="3203575"/>
            <a:ext cx="8770620" cy="159575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buNone/>
            </a:pPr>
            <a:r>
              <a:rPr lang="fr-FR" sz="2000" b="1" strike="noStrike" spc="-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/>
              </a:rPr>
              <a:t>Stocker des données de session : </a:t>
            </a:r>
            <a:r>
              <a:rPr lang="fr-FR" sz="2000" strike="noStrike" spc="-1">
                <a:latin typeface="Arial"/>
              </a:rPr>
              <a:t>pour stocker des données de session, vous pouvez utiliser la méthode request.session dans votre vue Django. </a:t>
            </a:r>
          </a:p>
          <a:p>
            <a:pPr algn="just">
              <a:buNone/>
            </a:pPr>
            <a:r>
              <a:rPr lang="en-US" altLang="fr-FR" sz="2000" strike="noStrike" spc="-1">
                <a:latin typeface="Arial"/>
              </a:rPr>
              <a:t>=&gt; </a:t>
            </a:r>
            <a:r>
              <a:rPr lang="en-US" altLang="fr-FR" sz="2000" b="1" strike="noStrike" spc="-1">
                <a:latin typeface="Arial"/>
              </a:rPr>
              <a:t>E</a:t>
            </a:r>
            <a:r>
              <a:rPr lang="fr-FR" sz="2000" b="1" strike="noStrike" spc="-1">
                <a:latin typeface="Arial"/>
              </a:rPr>
              <a:t>xemple</a:t>
            </a:r>
            <a:r>
              <a:rPr lang="en-US" altLang="fr-FR" sz="2000" b="1" strike="noStrike" spc="-1">
                <a:latin typeface="Arial"/>
              </a:rPr>
              <a:t>: </a:t>
            </a:r>
            <a:r>
              <a:rPr lang="fr-FR" sz="2000" strike="noStrike" spc="-1">
                <a:latin typeface="Arial"/>
              </a:rPr>
              <a:t>request.session['username'] = 'john'</a:t>
            </a:r>
            <a:r>
              <a:rPr lang="en-US" altLang="fr-FR" sz="2000" strike="noStrike" spc="-1">
                <a:latin typeface="Arial"/>
              </a:rPr>
              <a:t> </a:t>
            </a:r>
            <a:r>
              <a:rPr lang="fr-FR" sz="2000" b="0" strike="noStrike" spc="-1">
                <a:latin typeface="Arial"/>
              </a:rPr>
              <a:t>pour gérer différents niveaux de trafic.</a:t>
            </a:r>
          </a:p>
        </p:txBody>
      </p:sp>
      <p:sp>
        <p:nvSpPr>
          <p:cNvPr id="187" name="CustomShape 28"/>
          <p:cNvSpPr/>
          <p:nvPr/>
        </p:nvSpPr>
        <p:spPr>
          <a:xfrm>
            <a:off x="360980" y="493347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29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Introduction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89" name="Line 15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Line 16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1" name="CustomShape 30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2" name="CustomShape 31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6EBA072-A9F5-49B1-9B81-CBD0D7D18AFF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5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194" name="CustomShape 35"/>
          <p:cNvSpPr/>
          <p:nvPr/>
        </p:nvSpPr>
        <p:spPr>
          <a:xfrm>
            <a:off x="360980" y="1333225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5" name="Text Box 194"/>
          <p:cNvSpPr txBox="1"/>
          <p:nvPr/>
        </p:nvSpPr>
        <p:spPr>
          <a:xfrm>
            <a:off x="1200785" y="1369060"/>
            <a:ext cx="8735060" cy="255206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buNone/>
            </a:pPr>
            <a:r>
              <a:rPr lang="fr-FR" sz="2000" b="1" strike="noStrike" spc="-1">
                <a:solidFill>
                  <a:srgbClr val="C00000"/>
                </a:solidFill>
                <a:latin typeface="Arial"/>
                <a:ea typeface="Noto Sans CJK SC" panose="020B0500000000000000" charset="-122"/>
              </a:rPr>
              <a:t>Définir la durée de vie de la session :</a:t>
            </a:r>
            <a:r>
              <a:rPr lang="fr-FR" sz="2000" strike="noStrike" spc="-1">
                <a:latin typeface="Arial"/>
                <a:ea typeface="Noto Sans CJK SC" panose="020B0500000000000000" charset="-122"/>
              </a:rPr>
              <a:t> par défaut, les sessions Django expirent lorsque l'utilisateur ferme le navigateur. </a:t>
            </a:r>
          </a:p>
          <a:p>
            <a:pPr algn="just">
              <a:buNone/>
            </a:pPr>
            <a:r>
              <a:rPr lang="en-US" altLang="fr-FR" sz="2000" strike="noStrike" spc="-1">
                <a:latin typeface="Arial"/>
                <a:ea typeface="Noto Sans CJK SC" panose="020B0500000000000000" charset="-122"/>
              </a:rPr>
              <a:t>=&gt; </a:t>
            </a:r>
            <a:r>
              <a:rPr lang="fr-FR" sz="2000" strike="noStrike" spc="-1">
                <a:latin typeface="Arial"/>
                <a:ea typeface="Noto Sans CJK SC" panose="020B0500000000000000" charset="-122"/>
              </a:rPr>
              <a:t>Vous pouvez définir la durée de vie de la session en configurant la variable SESSION_COOKIE_AGE dans votre fichier settings.py. </a:t>
            </a:r>
          </a:p>
          <a:p>
            <a:pPr algn="just">
              <a:buNone/>
            </a:pPr>
            <a:r>
              <a:rPr lang="en-US" altLang="fr-FR" sz="2000" b="1" strike="noStrike" spc="-1">
                <a:latin typeface="Arial"/>
                <a:ea typeface="Noto Sans CJK SC" panose="020B0500000000000000" charset="-122"/>
              </a:rPr>
              <a:t>E</a:t>
            </a:r>
            <a:r>
              <a:rPr lang="fr-FR" sz="2000" b="1" strike="noStrike" spc="-1">
                <a:latin typeface="Arial"/>
                <a:ea typeface="Noto Sans CJK SC" panose="020B0500000000000000" charset="-122"/>
              </a:rPr>
              <a:t>xemple</a:t>
            </a:r>
            <a:r>
              <a:rPr lang="en-US" altLang="fr-FR" sz="2000" b="1" strike="noStrike" spc="-1">
                <a:latin typeface="Arial"/>
                <a:ea typeface="Noto Sans CJK SC" panose="020B0500000000000000" charset="-122"/>
              </a:rPr>
              <a:t>:</a:t>
            </a:r>
            <a:r>
              <a:rPr lang="fr-FR" sz="2000" strike="noStrike" spc="-1">
                <a:latin typeface="Arial"/>
                <a:ea typeface="Noto Sans CJK SC" panose="020B0500000000000000" charset="-122"/>
              </a:rPr>
              <a:t> SESSION_COOKIE_AGE = 86400 définira la durée de vie de la session à un jour.</a:t>
            </a:r>
          </a:p>
        </p:txBody>
      </p:sp>
      <p:sp>
        <p:nvSpPr>
          <p:cNvPr id="196" name="CustomShape 65"/>
          <p:cNvSpPr/>
          <p:nvPr/>
        </p:nvSpPr>
        <p:spPr>
          <a:xfrm>
            <a:off x="360980" y="413902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7" name="Text Box 196"/>
          <p:cNvSpPr txBox="1"/>
          <p:nvPr/>
        </p:nvSpPr>
        <p:spPr>
          <a:xfrm>
            <a:off x="1222375" y="4224655"/>
            <a:ext cx="8689340" cy="26003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buNone/>
            </a:pPr>
            <a:r>
              <a:rPr lang="fr-FR" sz="2000" b="1" strike="noStrike" spc="-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/>
                <a:ea typeface="Noto Sans CJK SC" panose="020B0500000000000000" charset="-122"/>
              </a:rPr>
              <a:t>Sécuriser les sessions :</a:t>
            </a:r>
            <a:r>
              <a:rPr lang="fr-FR" sz="2000" strike="noStrike" spc="-1">
                <a:latin typeface="Arial"/>
                <a:ea typeface="Noto Sans CJK SC" panose="020B0500000000000000" charset="-122"/>
              </a:rPr>
              <a:t> les sessions doivent être sécurisées pour empêcher les attaques par session. </a:t>
            </a:r>
          </a:p>
          <a:p>
            <a:pPr algn="l">
              <a:buNone/>
            </a:pPr>
            <a:r>
              <a:rPr lang="en-US" altLang="fr-FR" sz="2000" strike="noStrike" spc="-1">
                <a:latin typeface="Arial"/>
                <a:ea typeface="Noto Sans CJK SC" panose="020B0500000000000000" charset="-122"/>
              </a:rPr>
              <a:t>=&gt; </a:t>
            </a:r>
            <a:r>
              <a:rPr lang="fr-FR" sz="2000" strike="noStrike" spc="-1">
                <a:latin typeface="Arial"/>
                <a:ea typeface="Noto Sans CJK SC" panose="020B0500000000000000" charset="-122"/>
              </a:rPr>
              <a:t>Vous pouvez sécuriser les sessions en utilisant le middleware django.contrib.sessions.middleware.SessionMiddleware et en définissant la variable SESSION_COOKIE_SECURE sur True dans votre fichier settings.py. </a:t>
            </a:r>
          </a:p>
          <a:p>
            <a:pPr algn="l">
              <a:buNone/>
            </a:pPr>
            <a:r>
              <a:rPr lang="fr-FR" sz="2000" strike="noStrike" spc="-1">
                <a:latin typeface="Arial"/>
                <a:ea typeface="Noto Sans CJK SC" panose="020B0500000000000000" charset="-122"/>
              </a:rPr>
              <a:t>Cela forcera les cookies de session à être envoyés via HTTPS, garantissant ainsi une communication sécurisée.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Exemple</a:t>
            </a:r>
          </a:p>
        </p:txBody>
      </p:sp>
      <p:sp>
        <p:nvSpPr>
          <p:cNvPr id="199" name="Line 2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0" name="Line 3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4DDD88C-EE65-414B-AADC-CDCDA4097AF3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6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216000" y="2768325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920" y="1187450"/>
            <a:ext cx="9067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Nous voulons avoir une vue qui affiche un message de bienvenue personnalisé pour un utilisateur connecté. </a:t>
            </a:r>
          </a:p>
          <a:p>
            <a:r>
              <a:rPr lang="en-US"/>
              <a:t>=&gt; Si l'utilisateur est connecté, vous pouvez stocker son nom d'utilisateur dans la session et l'afficher dans la vue.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95680" y="2702560"/>
            <a:ext cx="84385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Activer les sessions : </a:t>
            </a:r>
            <a:r>
              <a:rPr lang="en-US"/>
              <a:t>Ajoutez django.contrib.sessions.middleware.SessionMiddleware à votre liste de middlewares dans le fichier </a:t>
            </a:r>
            <a:r>
              <a:rPr lang="en-US" b="1"/>
              <a:t>settings.py </a:t>
            </a:r>
            <a:r>
              <a:rPr lang="en-US"/>
              <a:t>de l’application.</a:t>
            </a:r>
          </a:p>
        </p:txBody>
      </p:sp>
      <p:sp>
        <p:nvSpPr>
          <p:cNvPr id="254" name="CustomShape 45"/>
          <p:cNvSpPr/>
          <p:nvPr/>
        </p:nvSpPr>
        <p:spPr>
          <a:xfrm>
            <a:off x="650520" y="4530610"/>
            <a:ext cx="8997480" cy="1473835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MIDDLEWARE = [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# ...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'django.contrib.sessions.middleware.SessionMiddleware',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# ...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]</a:t>
            </a:r>
          </a:p>
        </p:txBody>
      </p:sp>
      <p:sp>
        <p:nvSpPr>
          <p:cNvPr id="255" name="CustomShape 46"/>
          <p:cNvSpPr/>
          <p:nvPr/>
        </p:nvSpPr>
        <p:spPr>
          <a:xfrm>
            <a:off x="7740650" y="4577715"/>
            <a:ext cx="1894205" cy="39624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en-US" sz="2000" b="1">
                <a:sym typeface="+mn-ea"/>
              </a:rPr>
              <a:t>settings</a:t>
            </a: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.py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Exemple</a:t>
            </a:r>
          </a:p>
        </p:txBody>
      </p:sp>
      <p:sp>
        <p:nvSpPr>
          <p:cNvPr id="199" name="Line 2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0" name="Line 3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4DDD88C-EE65-414B-AADC-CDCDA4097AF3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7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7745" y="1699260"/>
            <a:ext cx="8426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Dans la vue, stocker le nom d'utilisateur dans la session.</a:t>
            </a:r>
          </a:p>
        </p:txBody>
      </p:sp>
      <p:sp>
        <p:nvSpPr>
          <p:cNvPr id="5" name="CustomShape 14"/>
          <p:cNvSpPr/>
          <p:nvPr/>
        </p:nvSpPr>
        <p:spPr>
          <a:xfrm>
            <a:off x="199490" y="1675490"/>
            <a:ext cx="429480" cy="429480"/>
          </a:xfrm>
          <a:prstGeom prst="ellipse">
            <a:avLst/>
          </a:prstGeom>
          <a:solidFill>
            <a:srgbClr val="FFCC99"/>
          </a:solidFill>
          <a:ln w="38160">
            <a:solidFill>
              <a:srgbClr val="8019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09080" tIns="64080" rIns="109080" bIns="64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fr-FR" sz="1800" b="1" strike="noStrike" spc="-1">
                <a:solidFill>
                  <a:srgbClr val="C9211E"/>
                </a:solidFill>
                <a:latin typeface="Arial"/>
                <a:ea typeface="DejaVu Sans" panose="020B0603030804020204"/>
              </a:rPr>
              <a:t>2</a:t>
            </a:r>
          </a:p>
        </p:txBody>
      </p:sp>
      <p:sp>
        <p:nvSpPr>
          <p:cNvPr id="254" name="CustomShape 45"/>
          <p:cNvSpPr/>
          <p:nvPr/>
        </p:nvSpPr>
        <p:spPr>
          <a:xfrm>
            <a:off x="650520" y="3023755"/>
            <a:ext cx="8997480" cy="1750695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strike="noStrike" spc="-1">
                <a:solidFill>
                  <a:srgbClr val="000000"/>
                </a:solidFill>
                <a:latin typeface="Courier New"/>
                <a:ea typeface="Courier New"/>
              </a:rPr>
              <a:t>from django.shortcuts import render</a:t>
            </a:r>
          </a:p>
          <a:p>
            <a:pPr>
              <a:lnSpc>
                <a:spcPct val="100000"/>
              </a:lnSpc>
              <a:buNone/>
            </a:pPr>
            <a:endParaRPr lang="fr-FR" sz="1800" strike="noStrike" spc="-1">
              <a:solidFill>
                <a:srgbClr val="000000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def index(request):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if request.user.is_authenticated: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    request.session['username'] = request.user.username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return render(request, 'index.html')</a:t>
            </a:r>
          </a:p>
        </p:txBody>
      </p:sp>
      <p:sp>
        <p:nvSpPr>
          <p:cNvPr id="255" name="CustomShape 46"/>
          <p:cNvSpPr/>
          <p:nvPr/>
        </p:nvSpPr>
        <p:spPr>
          <a:xfrm>
            <a:off x="8017510" y="3070860"/>
            <a:ext cx="1617345" cy="39624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views.py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Exemple</a:t>
            </a:r>
          </a:p>
        </p:txBody>
      </p:sp>
      <p:sp>
        <p:nvSpPr>
          <p:cNvPr id="199" name="Line 2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0" name="Line 3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4DDD88C-EE65-414B-AADC-CDCDA4097AF3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8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7745" y="1699260"/>
            <a:ext cx="8426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Vérification de l'état de connexion de l'utilisateur : </a:t>
            </a:r>
            <a:r>
              <a:rPr lang="en-US"/>
              <a:t>pour protéger les vues qui ne doivent être accessibles qu'aux utilisateurs connectés, vous pouvez utiliser le décorateur </a:t>
            </a:r>
            <a:r>
              <a:rPr lang="en-US" b="1"/>
              <a:t>login_required</a:t>
            </a:r>
            <a:r>
              <a:rPr lang="en-US"/>
              <a:t>. </a:t>
            </a:r>
          </a:p>
        </p:txBody>
      </p:sp>
      <p:sp>
        <p:nvSpPr>
          <p:cNvPr id="254" name="CustomShape 45"/>
          <p:cNvSpPr/>
          <p:nvPr/>
        </p:nvSpPr>
        <p:spPr>
          <a:xfrm>
            <a:off x="650520" y="3023755"/>
            <a:ext cx="8997480" cy="2027555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strike="noStrike" spc="-1">
                <a:solidFill>
                  <a:srgbClr val="000000"/>
                </a:solidFill>
                <a:latin typeface="Courier New"/>
                <a:ea typeface="Courier New"/>
              </a:rPr>
              <a:t>from django.shortcuts import render</a:t>
            </a:r>
          </a:p>
          <a:p>
            <a:pPr>
              <a:lnSpc>
                <a:spcPct val="100000"/>
              </a:lnSpc>
              <a:buNone/>
            </a:pPr>
            <a:endParaRPr lang="fr-FR" sz="1800" strike="noStrike" spc="-1">
              <a:solidFill>
                <a:srgbClr val="000000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from django.contrib.auth.decorators import login_required</a:t>
            </a:r>
          </a:p>
          <a:p>
            <a:pPr>
              <a:lnSpc>
                <a:spcPct val="100000"/>
              </a:lnSpc>
              <a:buNone/>
            </a:pPr>
            <a:endParaRPr lang="fr-FR" sz="1800" b="1" strike="noStrike" spc="-1">
              <a:solidFill>
                <a:srgbClr val="000000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@login_required</a:t>
            </a:r>
          </a:p>
          <a:p>
            <a:pPr>
              <a:lnSpc>
                <a:spcPct val="100000"/>
              </a:lnSpc>
              <a:buNone/>
            </a:pPr>
            <a:r>
              <a:rPr lang="fr-FR" sz="1800" strike="noStrike" spc="-1">
                <a:solidFill>
                  <a:srgbClr val="000000"/>
                </a:solidFill>
                <a:latin typeface="Courier New"/>
                <a:ea typeface="Courier New"/>
              </a:rPr>
              <a:t>def index(request):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# ...</a:t>
            </a:r>
          </a:p>
        </p:txBody>
      </p:sp>
      <p:sp>
        <p:nvSpPr>
          <p:cNvPr id="255" name="CustomShape 46"/>
          <p:cNvSpPr/>
          <p:nvPr/>
        </p:nvSpPr>
        <p:spPr>
          <a:xfrm>
            <a:off x="8017510" y="3070860"/>
            <a:ext cx="1617345" cy="39624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views.py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0240" y="6011545"/>
            <a:ext cx="9013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Cela redirigera automatiquement les utilisateurs non connectés vers la page de connexion.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7560" y="-5040"/>
            <a:ext cx="8736840" cy="79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fr-FR" sz="4000" b="1" strike="noStrike" spc="-1">
                <a:solidFill>
                  <a:srgbClr val="000000"/>
                </a:solidFill>
                <a:latin typeface="Franklin Gothic Book"/>
                <a:ea typeface="DejaVu Sans" panose="020B0603030804020204"/>
              </a:rPr>
              <a:t>Exemple</a:t>
            </a:r>
          </a:p>
        </p:txBody>
      </p:sp>
      <p:sp>
        <p:nvSpPr>
          <p:cNvPr id="199" name="Line 2"/>
          <p:cNvSpPr/>
          <p:nvPr/>
        </p:nvSpPr>
        <p:spPr>
          <a:xfrm>
            <a:off x="0" y="85896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0" name="Line 3"/>
          <p:cNvSpPr/>
          <p:nvPr/>
        </p:nvSpPr>
        <p:spPr>
          <a:xfrm>
            <a:off x="0" y="7123320"/>
            <a:ext cx="10080000" cy="360"/>
          </a:xfrm>
          <a:prstGeom prst="line">
            <a:avLst/>
          </a:prstGeom>
          <a:ln w="38160">
            <a:solidFill>
              <a:srgbClr val="D34817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308880" y="7177320"/>
            <a:ext cx="318672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300" b="1" strike="noStrike" spc="-1">
                <a:solidFill>
                  <a:srgbClr val="990000"/>
                </a:solidFill>
                <a:latin typeface="Calibri"/>
                <a:ea typeface="DejaVu Sans" panose="020B0603030804020204"/>
              </a:rPr>
              <a:t>Cours Python Avancé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223760" y="7177320"/>
            <a:ext cx="23472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4DDD88C-EE65-414B-AADC-CDCDA4097AF3}" type="slidenum">
              <a:rPr lang="fr-FR" sz="1300" b="1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  <a:t>9</a:t>
            </a:fld>
            <a:endParaRPr lang="fr-FR" sz="1300" b="0" strike="noStrike" spc="-1">
              <a:latin typeface="Arial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4360" y="1699260"/>
            <a:ext cx="92608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b="1">
                <a:solidFill>
                  <a:srgbClr val="C00000"/>
                </a:solidFill>
              </a:rPr>
              <a:t>Déconnexion de l'utilisateur : </a:t>
            </a:r>
            <a:r>
              <a:rPr lang="en-US"/>
              <a:t>pour déconnecter l'utilisateur actuellement connecté, vous pouvez utiliser la vue </a:t>
            </a:r>
            <a:r>
              <a:rPr lang="en-US" b="1"/>
              <a:t>django.contrib.auth.logout</a:t>
            </a:r>
            <a:r>
              <a:rPr lang="en-US"/>
              <a:t>. </a:t>
            </a:r>
          </a:p>
        </p:txBody>
      </p:sp>
      <p:sp>
        <p:nvSpPr>
          <p:cNvPr id="254" name="CustomShape 45"/>
          <p:cNvSpPr/>
          <p:nvPr/>
        </p:nvSpPr>
        <p:spPr>
          <a:xfrm>
            <a:off x="650520" y="3023755"/>
            <a:ext cx="8997480" cy="1750695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from django.contrib.auth import logout</a:t>
            </a:r>
          </a:p>
          <a:p>
            <a:pPr>
              <a:lnSpc>
                <a:spcPct val="100000"/>
              </a:lnSpc>
              <a:buNone/>
            </a:pPr>
            <a:endParaRPr lang="fr-FR" sz="1800" strike="noStrike" spc="-1">
              <a:solidFill>
                <a:srgbClr val="000000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strike="noStrike" spc="-1">
                <a:solidFill>
                  <a:srgbClr val="000000"/>
                </a:solidFill>
                <a:latin typeface="Courier New"/>
                <a:ea typeface="Courier New"/>
              </a:rPr>
              <a:t>def index(request):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# ...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fr-FR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logout(request)</a:t>
            </a: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# ..</a:t>
            </a:r>
          </a:p>
        </p:txBody>
      </p:sp>
      <p:sp>
        <p:nvSpPr>
          <p:cNvPr id="255" name="CustomShape 46"/>
          <p:cNvSpPr/>
          <p:nvPr/>
        </p:nvSpPr>
        <p:spPr>
          <a:xfrm>
            <a:off x="8017510" y="3070860"/>
            <a:ext cx="1617345" cy="39624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views.py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0240" y="6011545"/>
            <a:ext cx="9013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Cela supprimera la session de l'utilisateur et le déconnectera.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1955</Words>
  <Application>Microsoft Office PowerPoint</Application>
  <PresentationFormat>Personnalisé</PresentationFormat>
  <Paragraphs>304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Courier New</vt:lpstr>
      <vt:lpstr>Franklin Gothic Book</vt:lpstr>
      <vt:lpstr>Perpetua</vt:lpstr>
      <vt:lpstr>Roboto;Corbel</vt:lpstr>
      <vt:lpstr>Symbol</vt:lpstr>
      <vt:lpstr>Wingdings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151</cp:revision>
  <dcterms:created xsi:type="dcterms:W3CDTF">2023-04-03T09:03:15Z</dcterms:created>
  <dcterms:modified xsi:type="dcterms:W3CDTF">2023-04-24T16:00:26Z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r8>23</vt:r8>
  </property>
  <property fmtid="{D5CDD505-2E9C-101B-9397-08002B2CF9AE}" pid="4" name="ICV">
    <vt:lpwstr/>
  </property>
  <property fmtid="{D5CDD505-2E9C-101B-9397-08002B2CF9AE}" pid="5" name="KSOProductBuildVer">
    <vt:lpwstr>1033-11.1.0.11691</vt:lpwstr>
  </property>
</Properties>
</file>