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86" r:id="rId4"/>
    <p:sldId id="280" r:id="rId5"/>
    <p:sldId id="281" r:id="rId6"/>
    <p:sldId id="257" r:id="rId7"/>
    <p:sldId id="259" r:id="rId8"/>
    <p:sldId id="284" r:id="rId9"/>
    <p:sldId id="264" r:id="rId10"/>
    <p:sldId id="285" r:id="rId11"/>
    <p:sldId id="258" r:id="rId12"/>
    <p:sldId id="260" r:id="rId13"/>
    <p:sldId id="261" r:id="rId14"/>
    <p:sldId id="262" r:id="rId15"/>
    <p:sldId id="263" r:id="rId16"/>
    <p:sldId id="265" r:id="rId17"/>
    <p:sldId id="266" r:id="rId18"/>
    <p:sldId id="268" r:id="rId19"/>
    <p:sldId id="271" r:id="rId20"/>
    <p:sldId id="272" r:id="rId21"/>
    <p:sldId id="273" r:id="rId22"/>
    <p:sldId id="274" r:id="rId23"/>
    <p:sldId id="275" r:id="rId24"/>
    <p:sldId id="276" r:id="rId25"/>
    <p:sldId id="277" r:id="rId26"/>
    <p:sldId id="283"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2/24/2024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EBABD-F139-5CF9-5850-AD82680EF46F}"/>
              </a:ext>
            </a:extLst>
          </p:cNvPr>
          <p:cNvSpPr>
            <a:spLocks noGrp="1"/>
          </p:cNvSpPr>
          <p:nvPr>
            <p:ph type="ctrTitle"/>
          </p:nvPr>
        </p:nvSpPr>
        <p:spPr/>
        <p:txBody>
          <a:bodyPr>
            <a:normAutofit fontScale="90000"/>
          </a:bodyPr>
          <a:lstStyle/>
          <a:p>
            <a:r>
              <a:rPr lang="en-GB" dirty="0"/>
              <a:t>DATA SCIENCE INTERNSHIP PROJECT ON CUSTOMER SEGMENTATION</a:t>
            </a:r>
            <a:endParaRPr lang="en-US" dirty="0"/>
          </a:p>
        </p:txBody>
      </p:sp>
      <p:sp>
        <p:nvSpPr>
          <p:cNvPr id="5" name="Subtitle 4">
            <a:extLst>
              <a:ext uri="{FF2B5EF4-FFF2-40B4-BE49-F238E27FC236}">
                <a16:creationId xmlns:a16="http://schemas.microsoft.com/office/drawing/2014/main" id="{AA9CDCF5-A6BF-C996-DA8C-E6436D086368}"/>
              </a:ext>
            </a:extLst>
          </p:cNvPr>
          <p:cNvSpPr>
            <a:spLocks noGrp="1"/>
          </p:cNvSpPr>
          <p:nvPr>
            <p:ph type="subTitle" idx="1"/>
          </p:nvPr>
        </p:nvSpPr>
        <p:spPr/>
        <p:txBody>
          <a:bodyPr/>
          <a:lstStyle/>
          <a:p>
            <a:r>
              <a:rPr lang="en-GB" dirty="0"/>
              <a:t>PRESENTED BY </a:t>
            </a:r>
          </a:p>
          <a:p>
            <a:endParaRPr lang="en-GB" dirty="0"/>
          </a:p>
          <a:p>
            <a:r>
              <a:rPr lang="en-GB" sz="4400" dirty="0"/>
              <a:t>GROUP 1.</a:t>
            </a:r>
            <a:endParaRPr lang="en-US" sz="4400" dirty="0"/>
          </a:p>
        </p:txBody>
      </p:sp>
      <p:pic>
        <p:nvPicPr>
          <p:cNvPr id="8" name="Picture 7">
            <a:extLst>
              <a:ext uri="{FF2B5EF4-FFF2-40B4-BE49-F238E27FC236}">
                <a16:creationId xmlns:a16="http://schemas.microsoft.com/office/drawing/2014/main" id="{00000000-0008-0000-0000-000024000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0" y="400052"/>
            <a:ext cx="2269080" cy="809623"/>
          </a:xfrm>
          <a:prstGeom prst="rect">
            <a:avLst/>
          </a:prstGeom>
        </p:spPr>
      </p:pic>
    </p:spTree>
    <p:extLst>
      <p:ext uri="{BB962C8B-B14F-4D97-AF65-F5344CB8AC3E}">
        <p14:creationId xmlns:p14="http://schemas.microsoft.com/office/powerpoint/2010/main" val="104298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F64E78A6-980D-F91B-04B5-6DBF62FCA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0"/>
            <a:ext cx="11972928" cy="707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47B1D2F-439C-2F2B-81D1-5D2AB48165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3520" y="65010"/>
            <a:ext cx="11684000" cy="32776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92BE022-E905-43F4-6C06-E6C33E03E4F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06400" y="3429000"/>
            <a:ext cx="11501120" cy="336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876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F90B06-4901-AB69-F406-2A4BA43B81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8124" y="203200"/>
            <a:ext cx="11382375" cy="33069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F9500B2-82B5-0992-A206-7189ADD13A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8580" y="4200525"/>
            <a:ext cx="2635714" cy="21002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436D917-C883-6797-F96E-E93C1DB43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34" y="3618910"/>
            <a:ext cx="11570418" cy="303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1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4850A0E-E2A5-B1B3-96DA-5AF699570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0"/>
            <a:ext cx="116395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6F56FE0-883F-0F8D-EF3B-75885CBFC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 y="3248025"/>
            <a:ext cx="118586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ADCE3E8-5549-0D39-B142-483572F37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19443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7F1A4FF-CC77-CFCD-99CC-27F4ECAE4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 y="3105150"/>
            <a:ext cx="1183957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12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34BE8-DE44-E357-E66C-243D14C8BEE1}"/>
              </a:ext>
            </a:extLst>
          </p:cNvPr>
          <p:cNvSpPr>
            <a:spLocks noGrp="1"/>
          </p:cNvSpPr>
          <p:nvPr>
            <p:ph type="title"/>
          </p:nvPr>
        </p:nvSpPr>
        <p:spPr>
          <a:xfrm>
            <a:off x="838200" y="171451"/>
            <a:ext cx="10388600" cy="1047749"/>
          </a:xfrm>
        </p:spPr>
        <p:txBody>
          <a:bodyPr>
            <a:normAutofit fontScale="90000"/>
          </a:bodyPr>
          <a:lstStyle/>
          <a:p>
            <a:pPr algn="ctr"/>
            <a:br>
              <a:rPr lang="en-US" sz="3200" b="1" i="0" dirty="0">
                <a:solidFill>
                  <a:srgbClr val="000000"/>
                </a:solidFill>
                <a:effectLst/>
                <a:latin typeface="Helvetica Neue"/>
              </a:rPr>
            </a:br>
            <a:r>
              <a:rPr lang="en-US" sz="3200" b="1" i="0" dirty="0">
                <a:solidFill>
                  <a:srgbClr val="000000"/>
                </a:solidFill>
                <a:effectLst/>
                <a:latin typeface="Helvetica Neue"/>
              </a:rPr>
              <a:t>MULTIVARIATE ANALYSIS</a:t>
            </a:r>
            <a:br>
              <a:rPr lang="en-US" sz="3200" b="1" i="0" dirty="0">
                <a:solidFill>
                  <a:srgbClr val="000000"/>
                </a:solidFill>
                <a:effectLst/>
                <a:latin typeface="Helvetica Neue"/>
              </a:rPr>
            </a:br>
            <a:r>
              <a:rPr lang="en-US" sz="2700" b="1" i="0" dirty="0">
                <a:solidFill>
                  <a:srgbClr val="000000"/>
                </a:solidFill>
                <a:effectLst/>
                <a:latin typeface="Helvetica Neue"/>
              </a:rPr>
              <a:t>CHECKING FOR CORRELATION BETWEEN THE LENGTH OF TIME A CUSTOMER HAS BEEN WITH STERLING AND THEIR SPENDING</a:t>
            </a:r>
            <a:br>
              <a:rPr lang="en-US" sz="3200" b="1" i="0" dirty="0">
                <a:solidFill>
                  <a:srgbClr val="000000"/>
                </a:solidFill>
                <a:effectLst/>
                <a:latin typeface="Helvetica Neue"/>
              </a:rPr>
            </a:br>
            <a:br>
              <a:rPr lang="en-US" sz="3200" b="1" i="0" dirty="0">
                <a:solidFill>
                  <a:srgbClr val="000000"/>
                </a:solidFill>
                <a:effectLst/>
                <a:latin typeface="Helvetica Neue"/>
              </a:rPr>
            </a:br>
            <a:r>
              <a:rPr lang="en-US" sz="2200" b="1" i="0" dirty="0">
                <a:solidFill>
                  <a:srgbClr val="000000"/>
                </a:solidFill>
                <a:effectLst/>
                <a:latin typeface="Helvetica Neue"/>
              </a:rPr>
              <a:t>SCATTERPLOT	                                         HEATMAP</a:t>
            </a:r>
            <a:endParaRPr lang="en-US" sz="2200" dirty="0"/>
          </a:p>
        </p:txBody>
      </p:sp>
      <p:pic>
        <p:nvPicPr>
          <p:cNvPr id="7170" name="Picture 2">
            <a:extLst>
              <a:ext uri="{FF2B5EF4-FFF2-40B4-BE49-F238E27FC236}">
                <a16:creationId xmlns:a16="http://schemas.microsoft.com/office/drawing/2014/main" id="{99DCE578-C3F8-4DF9-406E-71EE42AF006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5181600" cy="49339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645F173-8BAB-6232-FD0E-743DAE6B45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21129" y="1866900"/>
            <a:ext cx="5083741" cy="481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23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8929E3-B68F-A74C-4D50-A1296A78A853}"/>
              </a:ext>
            </a:extLst>
          </p:cNvPr>
          <p:cNvSpPr>
            <a:spLocks noGrp="1"/>
          </p:cNvSpPr>
          <p:nvPr>
            <p:ph type="title"/>
          </p:nvPr>
        </p:nvSpPr>
        <p:spPr>
          <a:xfrm>
            <a:off x="721360" y="487679"/>
            <a:ext cx="10632440" cy="1203009"/>
          </a:xfrm>
        </p:spPr>
        <p:txBody>
          <a:bodyPr>
            <a:normAutofit fontScale="90000"/>
          </a:bodyPr>
          <a:lstStyle/>
          <a:p>
            <a:pPr algn="ctr"/>
            <a:r>
              <a:rPr kumimoji="0" lang="en-US" altLang="en-US" sz="4400" b="1" i="0" u="none" strike="noStrike" cap="none" normalizeH="0" baseline="0" dirty="0">
                <a:ln>
                  <a:noFill/>
                </a:ln>
                <a:solidFill>
                  <a:srgbClr val="000000"/>
                </a:solidFill>
                <a:effectLst/>
                <a:latin typeface="Helvetica Neue"/>
              </a:rPr>
              <a:t>Recency, Frequency, Monetary (RFM) Analysis:</a:t>
            </a:r>
            <a:br>
              <a:rPr kumimoji="0" lang="en-US" altLang="en-US" sz="4400" b="1" i="0" u="none" strike="noStrike" cap="none" normalizeH="0" baseline="0" dirty="0">
                <a:ln>
                  <a:noFill/>
                </a:ln>
                <a:solidFill>
                  <a:srgbClr val="000000"/>
                </a:solidFill>
                <a:effectLst/>
                <a:latin typeface="Helvetica Neue"/>
              </a:rPr>
            </a:br>
            <a:endParaRPr lang="en-US" dirty="0"/>
          </a:p>
        </p:txBody>
      </p:sp>
      <p:sp>
        <p:nvSpPr>
          <p:cNvPr id="7" name="Rectangle 1">
            <a:extLst>
              <a:ext uri="{FF2B5EF4-FFF2-40B4-BE49-F238E27FC236}">
                <a16:creationId xmlns:a16="http://schemas.microsoft.com/office/drawing/2014/main" id="{CBC9BB2F-692E-BD7F-31A8-C24DA352C014}"/>
              </a:ext>
            </a:extLst>
          </p:cNvPr>
          <p:cNvSpPr>
            <a:spLocks noGrp="1" noChangeArrowheads="1"/>
          </p:cNvSpPr>
          <p:nvPr>
            <p:ph idx="1"/>
          </p:nvPr>
        </p:nvSpPr>
        <p:spPr bwMode="auto">
          <a:xfrm>
            <a:off x="457200" y="1437059"/>
            <a:ext cx="11206480" cy="5244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Create new columns: Recency, Frequency, and Monetary value to understand customer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Recency (R): This calculates how recently a customer has engaged with the business.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Recency = Date of Order - Customer Since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Customers who have engaged recently might be more valuable for optimizing marketing efforts and drive targeted market campaigns.</a:t>
            </a: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Frequency (F): This calculates how often a customer interacts with the business.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This is calculated as the total number of transactions over a specific period.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Frequency = Number of unique order per customer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High-frequent customers are those who engage with the business more frequently.</a:t>
            </a:r>
            <a:endParaRPr kumimoji="0" lang="en-US" altLang="en-US" sz="2000" b="1"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rPr>
              <a:t>Monetary (M): This measures the monetary value of a customer's transactions.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This is calculated as the total amount of money spent by the customer. </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Monetary Value = Sum total amount paid by customers.</a:t>
            </a:r>
          </a:p>
          <a:p>
            <a:pPr marL="285750" marR="0" lvl="0" indent="-285750" algn="l" defTabSz="914400" rtl="0" eaLnBrk="0" fontAlgn="base" latinLnBrk="0" hangingPunct="0">
              <a:lnSpc>
                <a:spcPct val="100000"/>
              </a:lnSpc>
              <a:spcBef>
                <a:spcPct val="0"/>
              </a:spcBef>
              <a:spcAft>
                <a:spcPct val="0"/>
              </a:spcAft>
              <a:buClrTx/>
              <a:buSzTx/>
              <a:buFontTx/>
              <a:buAutoNum type="romanL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 A High monetary value reveals customers who contribute most significantly to the business's revenue.</a:t>
            </a:r>
            <a:r>
              <a:rPr kumimoji="0" lang="en-US" altLang="en-US" sz="20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97608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8C83-E774-F41E-8523-A78C92EC2081}"/>
              </a:ext>
            </a:extLst>
          </p:cNvPr>
          <p:cNvSpPr>
            <a:spLocks noGrp="1"/>
          </p:cNvSpPr>
          <p:nvPr>
            <p:ph type="title"/>
          </p:nvPr>
        </p:nvSpPr>
        <p:spPr/>
        <p:txBody>
          <a:bodyPr/>
          <a:lstStyle/>
          <a:p>
            <a:r>
              <a:rPr lang="en-GB" dirty="0"/>
              <a:t>RFM Distribution.</a:t>
            </a:r>
            <a:endParaRPr lang="en-US" dirty="0"/>
          </a:p>
        </p:txBody>
      </p:sp>
      <p:pic>
        <p:nvPicPr>
          <p:cNvPr id="10242" name="Picture 2">
            <a:extLst>
              <a:ext uri="{FF2B5EF4-FFF2-40B4-BE49-F238E27FC236}">
                <a16:creationId xmlns:a16="http://schemas.microsoft.com/office/drawing/2014/main" id="{28D5979F-2EEC-B9D1-658D-512EA0C6E5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800" y="1229360"/>
            <a:ext cx="11247120" cy="501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9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5DDB-B1DC-0047-1A7D-E031D59D8929}"/>
              </a:ext>
            </a:extLst>
          </p:cNvPr>
          <p:cNvSpPr>
            <a:spLocks noGrp="1"/>
          </p:cNvSpPr>
          <p:nvPr>
            <p:ph type="title"/>
          </p:nvPr>
        </p:nvSpPr>
        <p:spPr/>
        <p:txBody>
          <a:bodyPr/>
          <a:lstStyle/>
          <a:p>
            <a:r>
              <a:rPr lang="en-GB" dirty="0"/>
              <a:t>MACHINE LEARNING </a:t>
            </a:r>
            <a:br>
              <a:rPr lang="en-GB" dirty="0"/>
            </a:br>
            <a:r>
              <a:rPr lang="en-GB" sz="2800" dirty="0"/>
              <a:t>K-MEANS  &amp; Standard Scaler.</a:t>
            </a:r>
            <a:endParaRPr lang="en-US" sz="2800" dirty="0"/>
          </a:p>
        </p:txBody>
      </p:sp>
      <p:pic>
        <p:nvPicPr>
          <p:cNvPr id="12290" name="Picture 2">
            <a:extLst>
              <a:ext uri="{FF2B5EF4-FFF2-40B4-BE49-F238E27FC236}">
                <a16:creationId xmlns:a16="http://schemas.microsoft.com/office/drawing/2014/main" id="{05050AE3-7FBF-25C4-12B2-2CC4DFBB9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9360" y="1477054"/>
            <a:ext cx="7965440" cy="465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96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A110-3507-A63F-CB24-D8F1F0F201AB}"/>
              </a:ext>
            </a:extLst>
          </p:cNvPr>
          <p:cNvSpPr>
            <a:spLocks noGrp="1"/>
          </p:cNvSpPr>
          <p:nvPr>
            <p:ph type="title"/>
          </p:nvPr>
        </p:nvSpPr>
        <p:spPr>
          <a:xfrm>
            <a:off x="508000" y="365125"/>
            <a:ext cx="11094720" cy="6228710"/>
          </a:xfrm>
        </p:spPr>
        <p:txBody>
          <a:bodyPr>
            <a:normAutofit fontScale="90000"/>
          </a:bodyPr>
          <a:lstStyle/>
          <a:p>
            <a:br>
              <a:rPr lang="en-US" sz="2700" b="1" i="0" dirty="0">
                <a:solidFill>
                  <a:srgbClr val="000000"/>
                </a:solidFill>
                <a:effectLst/>
                <a:latin typeface="Helvetica Neue"/>
              </a:rPr>
            </a:br>
            <a:br>
              <a:rPr lang="en-US" sz="2700" b="1" i="0" dirty="0">
                <a:solidFill>
                  <a:srgbClr val="000000"/>
                </a:solidFill>
                <a:effectLst/>
                <a:latin typeface="Helvetica Neue"/>
              </a:rPr>
            </a:br>
            <a:r>
              <a:rPr lang="en-US" sz="2700" b="1" i="0" dirty="0">
                <a:solidFill>
                  <a:srgbClr val="000000"/>
                </a:solidFill>
                <a:effectLst/>
                <a:latin typeface="Helvetica Neue"/>
              </a:rPr>
              <a:t>ANOTHER MACHINE LEARNING METHOD USED:</a:t>
            </a:r>
            <a:br>
              <a:rPr lang="en-US" sz="2700" b="1" i="0" dirty="0">
                <a:solidFill>
                  <a:srgbClr val="000000"/>
                </a:solidFill>
                <a:effectLst/>
                <a:latin typeface="Helvetica Neue"/>
              </a:rPr>
            </a:br>
            <a:br>
              <a:rPr lang="en-US" sz="2700" b="1" i="0" dirty="0">
                <a:solidFill>
                  <a:srgbClr val="000000"/>
                </a:solidFill>
                <a:effectLst/>
                <a:latin typeface="Helvetica Neue"/>
              </a:rPr>
            </a:br>
            <a:r>
              <a:rPr lang="en-US" sz="2700" b="0" i="0" dirty="0">
                <a:solidFill>
                  <a:srgbClr val="000000"/>
                </a:solidFill>
                <a:effectLst/>
                <a:latin typeface="Helvetica Neue"/>
              </a:rPr>
              <a:t>ONE HOT ENCOCODING: One-Hot Encoding (OHE): In this method, a binary vector is created for each categorical variable. An Alternative to K means is DBSCAN.</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DBSCAN is an excellent choice when you want to identify clusters in your data based on the density of data points in a specific region.</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 In contrast to K-means, DBSCAN doesn't require you to specify the number of clusters in advance. Instead, it forms clusters based on the density of the data points.</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You can use DBSCAN in scenarios where the number of clusters is unknown or potentially variable, and the data may not follow a circular pattern. </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It's also suitable for dealing with noise and outliers in the data.</a:t>
            </a:r>
            <a:br>
              <a:rPr lang="en-US" sz="2700" b="0" i="0" dirty="0">
                <a:solidFill>
                  <a:srgbClr val="000000"/>
                </a:solidFill>
                <a:effectLst/>
                <a:latin typeface="Helvetica Neue"/>
              </a:rPr>
            </a:br>
            <a:br>
              <a:rPr lang="en-US" sz="2700" b="0" i="0" dirty="0">
                <a:solidFill>
                  <a:srgbClr val="000000"/>
                </a:solidFill>
                <a:effectLst/>
                <a:latin typeface="Helvetica Neue"/>
              </a:rPr>
            </a:br>
            <a:r>
              <a:rPr lang="en-US" sz="2700" b="0" i="0" dirty="0">
                <a:solidFill>
                  <a:srgbClr val="000000"/>
                </a:solidFill>
                <a:effectLst/>
                <a:latin typeface="Helvetica Neue"/>
              </a:rPr>
              <a:t>Here's an alternative approach using the DBSCAN algorithm:</a:t>
            </a:r>
            <a:br>
              <a:rPr lang="en-US" b="0" i="0" dirty="0">
                <a:solidFill>
                  <a:srgbClr val="000000"/>
                </a:solidFill>
                <a:effectLst/>
                <a:latin typeface="Helvetica Neue"/>
              </a:rPr>
            </a:br>
            <a:endParaRPr lang="en-US" dirty="0"/>
          </a:p>
        </p:txBody>
      </p:sp>
      <p:sp>
        <p:nvSpPr>
          <p:cNvPr id="4" name="Rectangle 1">
            <a:extLst>
              <a:ext uri="{FF2B5EF4-FFF2-40B4-BE49-F238E27FC236}">
                <a16:creationId xmlns:a16="http://schemas.microsoft.com/office/drawing/2014/main" id="{AA073EF7-8299-D7E2-D2A5-3307DACC926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67BFF48-EE1D-F79C-82F3-DF07F3860BC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21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14A7-78D8-DB33-BFFC-0ED9077BB01C}"/>
              </a:ext>
            </a:extLst>
          </p:cNvPr>
          <p:cNvSpPr>
            <a:spLocks noGrp="1"/>
          </p:cNvSpPr>
          <p:nvPr>
            <p:ph type="title"/>
          </p:nvPr>
        </p:nvSpPr>
        <p:spPr/>
        <p:txBody>
          <a:bodyPr/>
          <a:lstStyle/>
          <a:p>
            <a:pPr algn="ctr"/>
            <a:r>
              <a:rPr lang="en-GB" b="1" dirty="0"/>
              <a:t>PROJECT OVERVIEW</a:t>
            </a:r>
            <a:r>
              <a:rPr lang="en-GB" dirty="0"/>
              <a:t>:</a:t>
            </a:r>
            <a:endParaRPr lang="en-US" dirty="0"/>
          </a:p>
        </p:txBody>
      </p:sp>
      <p:sp>
        <p:nvSpPr>
          <p:cNvPr id="3" name="Content Placeholder 2">
            <a:extLst>
              <a:ext uri="{FF2B5EF4-FFF2-40B4-BE49-F238E27FC236}">
                <a16:creationId xmlns:a16="http://schemas.microsoft.com/office/drawing/2014/main" id="{B93A625C-29C4-5939-9130-48B3DF2096E8}"/>
              </a:ext>
            </a:extLst>
          </p:cNvPr>
          <p:cNvSpPr>
            <a:spLocks noGrp="1"/>
          </p:cNvSpPr>
          <p:nvPr>
            <p:ph idx="1"/>
          </p:nvPr>
        </p:nvSpPr>
        <p:spPr/>
        <p:txBody>
          <a:bodyPr>
            <a:normAutofit/>
          </a:bodyPr>
          <a:lstStyle/>
          <a:p>
            <a:pPr marL="0" indent="0">
              <a:buNone/>
            </a:pPr>
            <a:r>
              <a:rPr lang="en-US" sz="4400" dirty="0"/>
              <a:t>The project aims to identify meaningful customer segments that will empower businesses to customize their offerings, improve customer engagement, and drive targeted marketing campaigns for more impactful results.</a:t>
            </a:r>
          </a:p>
        </p:txBody>
      </p:sp>
    </p:spTree>
    <p:extLst>
      <p:ext uri="{BB962C8B-B14F-4D97-AF65-F5344CB8AC3E}">
        <p14:creationId xmlns:p14="http://schemas.microsoft.com/office/powerpoint/2010/main" val="201048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5F07-B694-89A9-849B-F3B23D90E09B}"/>
              </a:ext>
            </a:extLst>
          </p:cNvPr>
          <p:cNvSpPr>
            <a:spLocks noGrp="1"/>
          </p:cNvSpPr>
          <p:nvPr>
            <p:ph type="title"/>
          </p:nvPr>
        </p:nvSpPr>
        <p:spPr/>
        <p:txBody>
          <a:bodyPr>
            <a:normAutofit fontScale="90000"/>
          </a:bodyPr>
          <a:lstStyle/>
          <a:p>
            <a:r>
              <a:rPr lang="en-US" b="1" i="0" dirty="0">
                <a:solidFill>
                  <a:srgbClr val="000000"/>
                </a:solidFill>
                <a:effectLst/>
                <a:latin typeface="Helvetica Neue"/>
              </a:rPr>
              <a:t>Evaluate the Model performance.</a:t>
            </a:r>
            <a:br>
              <a:rPr lang="en-US" b="1" i="0" dirty="0">
                <a:solidFill>
                  <a:srgbClr val="000000"/>
                </a:solidFill>
                <a:effectLst/>
                <a:latin typeface="Helvetica Neue"/>
              </a:rPr>
            </a:br>
            <a:br>
              <a:rPr lang="en-US" b="1" i="0" dirty="0">
                <a:solidFill>
                  <a:srgbClr val="000000"/>
                </a:solidFill>
                <a:effectLst/>
                <a:latin typeface="Helvetica Neue"/>
              </a:rPr>
            </a:br>
            <a:endParaRPr lang="en-US" dirty="0"/>
          </a:p>
        </p:txBody>
      </p:sp>
      <p:sp>
        <p:nvSpPr>
          <p:cNvPr id="4" name="Rectangle 1">
            <a:extLst>
              <a:ext uri="{FF2B5EF4-FFF2-40B4-BE49-F238E27FC236}">
                <a16:creationId xmlns:a16="http://schemas.microsoft.com/office/drawing/2014/main" id="{8C6663B2-A21B-FFCA-AE42-C7799E0A247A}"/>
              </a:ext>
            </a:extLst>
          </p:cNvPr>
          <p:cNvSpPr>
            <a:spLocks noGrp="1" noChangeArrowheads="1"/>
          </p:cNvSpPr>
          <p:nvPr>
            <p:ph idx="1"/>
          </p:nvPr>
        </p:nvSpPr>
        <p:spPr bwMode="auto">
          <a:xfrm>
            <a:off x="518160" y="803934"/>
            <a:ext cx="10515599"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Mean Squared Error: 0.009985553011374656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Root Mean Squared Error: 0.09992773894857551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R2 Score: 0.9901130839453041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Helvetica Neue"/>
              </a:rPr>
              <a:t>M</a:t>
            </a:r>
            <a:r>
              <a:rPr kumimoji="0" lang="en-US" altLang="en-US" sz="2000" b="0" i="0" u="none" strike="noStrike" cap="none" normalizeH="0" baseline="0" dirty="0">
                <a:ln>
                  <a:noFill/>
                </a:ln>
                <a:solidFill>
                  <a:srgbClr val="000000"/>
                </a:solidFill>
                <a:effectLst/>
                <a:latin typeface="Helvetica Neue"/>
              </a:rPr>
              <a:t>SE= 99%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RMSE =99%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R2 Score= 99%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This is a high score, indicating a very strong correlation between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predicted values and the true values.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This means that the model is very accurate and capable of predicting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the values of the features with a high degree of accuracy.</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744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426A-9A81-A5FB-7B30-34F771263347}"/>
              </a:ext>
            </a:extLst>
          </p:cNvPr>
          <p:cNvSpPr>
            <a:spLocks noGrp="1"/>
          </p:cNvSpPr>
          <p:nvPr>
            <p:ph type="title"/>
          </p:nvPr>
        </p:nvSpPr>
        <p:spPr/>
        <p:txBody>
          <a:bodyPr/>
          <a:lstStyle/>
          <a:p>
            <a:r>
              <a:rPr lang="en-US" dirty="0"/>
              <a:t>PCA. EXPLAINED_VARIANCE_RATIO_</a:t>
            </a:r>
          </a:p>
        </p:txBody>
      </p:sp>
      <p:sp>
        <p:nvSpPr>
          <p:cNvPr id="3" name="Content Placeholder 2">
            <a:extLst>
              <a:ext uri="{FF2B5EF4-FFF2-40B4-BE49-F238E27FC236}">
                <a16:creationId xmlns:a16="http://schemas.microsoft.com/office/drawing/2014/main" id="{834D386D-AC73-CA80-5EA6-201C0098B5D0}"/>
              </a:ext>
            </a:extLst>
          </p:cNvPr>
          <p:cNvSpPr>
            <a:spLocks noGrp="1"/>
          </p:cNvSpPr>
          <p:nvPr>
            <p:ph idx="1"/>
          </p:nvPr>
        </p:nvSpPr>
        <p:spPr>
          <a:xfrm>
            <a:off x="487681" y="1422400"/>
            <a:ext cx="10866120" cy="4754563"/>
          </a:xfrm>
        </p:spPr>
        <p:txBody>
          <a:bodyPr/>
          <a:lstStyle/>
          <a:p>
            <a:r>
              <a:rPr lang="en-US" sz="1800" b="0" i="0" dirty="0">
                <a:solidFill>
                  <a:srgbClr val="000000"/>
                </a:solidFill>
                <a:effectLst/>
                <a:latin typeface="Helvetica Neue"/>
              </a:rPr>
              <a:t>The array [9.99999981e-01, 1.42405766e-08, 2.25976970e-09] for </a:t>
            </a:r>
            <a:r>
              <a:rPr lang="en-US" sz="1800" b="0" i="0" dirty="0" err="1">
                <a:solidFill>
                  <a:srgbClr val="000000"/>
                </a:solidFill>
                <a:effectLst/>
                <a:latin typeface="Helvetica Neue"/>
              </a:rPr>
              <a:t>explained_variance_ratio</a:t>
            </a:r>
            <a:r>
              <a:rPr lang="en-US" sz="1800" b="0" i="0" dirty="0">
                <a:solidFill>
                  <a:srgbClr val="000000"/>
                </a:solidFill>
                <a:effectLst/>
                <a:latin typeface="Helvetica Neue"/>
              </a:rPr>
              <a:t>_ </a:t>
            </a:r>
            <a:r>
              <a:rPr lang="en-US" sz="1800" dirty="0">
                <a:solidFill>
                  <a:srgbClr val="000000"/>
                </a:solidFill>
                <a:latin typeface="Helvetica Neue"/>
              </a:rPr>
              <a:t>.</a:t>
            </a:r>
          </a:p>
          <a:p>
            <a:r>
              <a:rPr lang="en-US" sz="1800" dirty="0">
                <a:solidFill>
                  <a:srgbClr val="000000"/>
                </a:solidFill>
                <a:latin typeface="Helvetica Neue"/>
              </a:rPr>
              <a:t>1</a:t>
            </a:r>
            <a:r>
              <a:rPr lang="en-US" sz="1800" baseline="30000" dirty="0">
                <a:solidFill>
                  <a:srgbClr val="000000"/>
                </a:solidFill>
                <a:latin typeface="Helvetica Neue"/>
              </a:rPr>
              <a:t>st</a:t>
            </a:r>
            <a:r>
              <a:rPr lang="en-US" sz="1800" dirty="0">
                <a:solidFill>
                  <a:srgbClr val="000000"/>
                </a:solidFill>
                <a:latin typeface="Helvetica Neue"/>
              </a:rPr>
              <a:t> PCA = 99.99998 approximately 100%, </a:t>
            </a:r>
          </a:p>
          <a:p>
            <a:r>
              <a:rPr lang="en-US" sz="1800" b="0" i="0" dirty="0">
                <a:solidFill>
                  <a:srgbClr val="000000"/>
                </a:solidFill>
                <a:effectLst/>
                <a:latin typeface="Helvetica Neue"/>
              </a:rPr>
              <a:t>PCA suggests that the first principal component explains almost all of the variance in the data, while the second and third components contribute very little</a:t>
            </a:r>
            <a:r>
              <a:rPr lang="en-US" b="0" i="0" dirty="0">
                <a:solidFill>
                  <a:srgbClr val="000000"/>
                </a:solidFill>
                <a:effectLst/>
                <a:latin typeface="Helvetica Neue"/>
              </a:rPr>
              <a:t>.</a:t>
            </a:r>
          </a:p>
          <a:p>
            <a:endParaRPr lang="en-US" dirty="0">
              <a:solidFill>
                <a:srgbClr val="000000"/>
              </a:solidFill>
              <a:latin typeface="Helvetica Neue"/>
            </a:endParaRPr>
          </a:p>
          <a:p>
            <a:endParaRPr lang="en-US" dirty="0"/>
          </a:p>
        </p:txBody>
      </p:sp>
      <p:pic>
        <p:nvPicPr>
          <p:cNvPr id="1026" name="Picture 2">
            <a:extLst>
              <a:ext uri="{FF2B5EF4-FFF2-40B4-BE49-F238E27FC236}">
                <a16:creationId xmlns:a16="http://schemas.microsoft.com/office/drawing/2014/main" id="{34EE6EAF-AC78-FB12-A677-DB5330FDE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80" y="2824480"/>
            <a:ext cx="9154160" cy="403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09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EC438-69E0-E8DA-7F78-D74A06A58127}"/>
              </a:ext>
            </a:extLst>
          </p:cNvPr>
          <p:cNvSpPr>
            <a:spLocks noGrp="1"/>
          </p:cNvSpPr>
          <p:nvPr>
            <p:ph type="title"/>
          </p:nvPr>
        </p:nvSpPr>
        <p:spPr>
          <a:xfrm>
            <a:off x="838200" y="365125"/>
            <a:ext cx="10515600" cy="691115"/>
          </a:xfrm>
        </p:spPr>
        <p:txBody>
          <a:bodyPr>
            <a:normAutofit fontScale="90000"/>
          </a:bodyPr>
          <a:lstStyle/>
          <a:p>
            <a:r>
              <a:rPr lang="en-US" dirty="0"/>
              <a:t>Using the K-Elbow method to figure /determine the appropriate number of clusters</a:t>
            </a:r>
          </a:p>
        </p:txBody>
      </p:sp>
      <p:sp>
        <p:nvSpPr>
          <p:cNvPr id="6" name="Content Placeholder 5">
            <a:extLst>
              <a:ext uri="{FF2B5EF4-FFF2-40B4-BE49-F238E27FC236}">
                <a16:creationId xmlns:a16="http://schemas.microsoft.com/office/drawing/2014/main" id="{893CEC71-B6A3-E536-73D2-BD5ADAC4AB3A}"/>
              </a:ext>
            </a:extLst>
          </p:cNvPr>
          <p:cNvSpPr>
            <a:spLocks noGrp="1"/>
          </p:cNvSpPr>
          <p:nvPr>
            <p:ph sz="half" idx="2"/>
          </p:nvPr>
        </p:nvSpPr>
        <p:spPr>
          <a:xfrm flipH="1">
            <a:off x="7538718" y="772161"/>
            <a:ext cx="3815081" cy="873760"/>
          </a:xfrm>
        </p:spPr>
        <p:txBody>
          <a:bodyPr>
            <a:normAutofit/>
          </a:bodyPr>
          <a:lstStyle/>
          <a:p>
            <a:r>
              <a:rPr lang="en-GB" dirty="0"/>
              <a:t>K= Number of clusters=4</a:t>
            </a:r>
            <a:endParaRPr lang="en-US" dirty="0"/>
          </a:p>
        </p:txBody>
      </p:sp>
      <p:pic>
        <p:nvPicPr>
          <p:cNvPr id="17410" name="Picture 2">
            <a:extLst>
              <a:ext uri="{FF2B5EF4-FFF2-40B4-BE49-F238E27FC236}">
                <a16:creationId xmlns:a16="http://schemas.microsoft.com/office/drawing/2014/main" id="{110B5BA9-2A63-1BAD-750F-82335BB78F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120" y="1190848"/>
            <a:ext cx="5796280" cy="51185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4BB52EC-0F54-779B-34C5-2C8A2156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2" y="1590722"/>
            <a:ext cx="5699123" cy="5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46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F7BD974-5485-E28C-FFBC-FE517667CD37}"/>
              </a:ext>
            </a:extLst>
          </p:cNvPr>
          <p:cNvSpPr>
            <a:spLocks noGrp="1"/>
          </p:cNvSpPr>
          <p:nvPr>
            <p:ph sz="half" idx="2"/>
          </p:nvPr>
        </p:nvSpPr>
        <p:spPr>
          <a:xfrm>
            <a:off x="1047750" y="3596640"/>
            <a:ext cx="9439275" cy="2519989"/>
          </a:xfrm>
        </p:spPr>
        <p:txBody>
          <a:bodyPr/>
          <a:lstStyle/>
          <a:p>
            <a:pPr marL="0" indent="0">
              <a:buNone/>
            </a:pPr>
            <a:r>
              <a:rPr lang="en-US" dirty="0"/>
              <a:t> I performed a </a:t>
            </a:r>
            <a:r>
              <a:rPr lang="en-US" dirty="0" err="1"/>
              <a:t>Numpy</a:t>
            </a:r>
            <a:r>
              <a:rPr lang="en-US" dirty="0"/>
              <a:t> Log Transformation.</a:t>
            </a:r>
          </a:p>
          <a:p>
            <a:pPr marL="0" indent="0">
              <a:buNone/>
            </a:pPr>
            <a:endParaRPr lang="en-US" dirty="0"/>
          </a:p>
          <a:p>
            <a:r>
              <a:rPr lang="en-US" dirty="0"/>
              <a:t> To Normalize the data.</a:t>
            </a:r>
          </a:p>
        </p:txBody>
      </p:sp>
      <p:sp>
        <p:nvSpPr>
          <p:cNvPr id="5" name="Rectangle 1">
            <a:extLst>
              <a:ext uri="{FF2B5EF4-FFF2-40B4-BE49-F238E27FC236}">
                <a16:creationId xmlns:a16="http://schemas.microsoft.com/office/drawing/2014/main" id="{40A26003-9626-42F0-0A1D-A69B1A8FCA10}"/>
              </a:ext>
            </a:extLst>
          </p:cNvPr>
          <p:cNvSpPr>
            <a:spLocks noGrp="1" noChangeArrowheads="1"/>
          </p:cNvSpPr>
          <p:nvPr>
            <p:ph type="title"/>
          </p:nvPr>
        </p:nvSpPr>
        <p:spPr bwMode="auto">
          <a:xfrm>
            <a:off x="876300" y="556082"/>
            <a:ext cx="106553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latin typeface="+mj-lt"/>
                <a:cs typeface="Courier New" panose="02070309020205020404" pitchFamily="49" charset="0"/>
              </a:rPr>
              <a:t>Silhouette Score for 4 clusters: 1.0 </a:t>
            </a:r>
            <a:br>
              <a:rPr kumimoji="0" lang="en-US" altLang="en-US" sz="2800" b="0" i="0" u="none" strike="noStrike" cap="none" normalizeH="0" baseline="0" dirty="0">
                <a:ln>
                  <a:noFill/>
                </a:ln>
                <a:solidFill>
                  <a:srgbClr val="000000"/>
                </a:solidFill>
                <a:effectLst/>
                <a:latin typeface="+mj-lt"/>
                <a:cs typeface="Courier New" panose="02070309020205020404" pitchFamily="49" charset="0"/>
              </a:rPr>
            </a:br>
            <a:br>
              <a:rPr kumimoji="0" lang="en-US" altLang="en-US" sz="2800" b="0" i="0" u="none" strike="noStrike" cap="none" normalizeH="0" baseline="0" dirty="0">
                <a:ln>
                  <a:noFill/>
                </a:ln>
                <a:solidFill>
                  <a:srgbClr val="000000"/>
                </a:solidFill>
                <a:effectLst/>
                <a:latin typeface="+mj-lt"/>
                <a:cs typeface="Courier New" panose="02070309020205020404" pitchFamily="49" charset="0"/>
              </a:rPr>
            </a:br>
            <a:r>
              <a:rPr kumimoji="0" lang="en-US" altLang="en-US" sz="2800" b="1" i="0" u="none" strike="noStrike" cap="none" normalizeH="0" baseline="0" dirty="0">
                <a:ln>
                  <a:noFill/>
                </a:ln>
                <a:solidFill>
                  <a:srgbClr val="000000"/>
                </a:solidFill>
                <a:effectLst/>
                <a:latin typeface="+mj-lt"/>
              </a:rPr>
              <a:t>Interpretation</a:t>
            </a:r>
            <a:r>
              <a:rPr kumimoji="0" lang="en-US" altLang="en-US" sz="2800" b="0" i="0" u="none" strike="noStrike" cap="none" normalizeH="0" baseline="0" dirty="0">
                <a:ln>
                  <a:noFill/>
                </a:ln>
                <a:solidFill>
                  <a:srgbClr val="0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mj-lt"/>
              </a:rPr>
              <a:t>The perfect silhouette score 1, suggests that the choice of 4 clusters is highly appropriate for your data</a:t>
            </a:r>
            <a:r>
              <a:rPr lang="en-US" altLang="en-US" sz="2800" dirty="0">
                <a:solidFill>
                  <a:srgbClr val="000000"/>
                </a:solidFill>
                <a:latin typeface="+mj-lt"/>
              </a:rPr>
              <a:t>. </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2416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663A4-9434-0BDF-ABA5-4CFF93865485}"/>
              </a:ext>
            </a:extLst>
          </p:cNvPr>
          <p:cNvSpPr>
            <a:spLocks noGrp="1"/>
          </p:cNvSpPr>
          <p:nvPr>
            <p:ph sz="half" idx="1"/>
          </p:nvPr>
        </p:nvSpPr>
        <p:spPr>
          <a:xfrm>
            <a:off x="1352550" y="469106"/>
            <a:ext cx="8373110" cy="5919788"/>
          </a:xfrm>
        </p:spPr>
        <p:txBody>
          <a:bodyPr>
            <a:normAutofit/>
          </a:bodyPr>
          <a:lstStyle/>
          <a:p>
            <a:pPr marL="571500" indent="-571500" eaLnBrk="0" fontAlgn="base" hangingPunct="0">
              <a:lnSpc>
                <a:spcPct val="100000"/>
              </a:lnSpc>
              <a:spcBef>
                <a:spcPct val="0"/>
              </a:spcBef>
              <a:spcAft>
                <a:spcPct val="0"/>
              </a:spcAft>
              <a:buFont typeface="+mj-lt"/>
              <a:buAutoNum type="romanLcPeriod"/>
            </a:pP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Loyal Customers – </a:t>
            </a:r>
            <a:r>
              <a:rPr lang="en-US" altLang="en-US" sz="5400" dirty="0">
                <a:solidFill>
                  <a:srgbClr val="000000"/>
                </a:solidFill>
                <a:latin typeface="+mj-lt"/>
                <a:cs typeface="Courier New" panose="02070309020205020404" pitchFamily="49" charset="0"/>
              </a:rPr>
              <a:t>35,378</a:t>
            </a:r>
          </a:p>
          <a:p>
            <a:pPr marL="0" indent="0" eaLnBrk="0" fontAlgn="base" hangingPunct="0">
              <a:lnSpc>
                <a:spcPct val="100000"/>
              </a:lnSpc>
              <a:spcBef>
                <a:spcPct val="0"/>
              </a:spcBef>
              <a:spcAft>
                <a:spcPct val="0"/>
              </a:spcAft>
              <a:buNone/>
            </a:pPr>
            <a:endParaRPr lang="en-US" altLang="en-US" sz="5400" dirty="0">
              <a:solidFill>
                <a:srgbClr val="000000"/>
              </a:solidFill>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ii. Champions – 27,968</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5400" b="0" i="0" u="none" strike="noStrike" cap="none" normalizeH="0" baseline="0" dirty="0">
              <a:ln>
                <a:noFill/>
              </a:ln>
              <a:solidFill>
                <a:srgbClr val="000000"/>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5400" dirty="0">
                <a:solidFill>
                  <a:srgbClr val="000000"/>
                </a:solidFill>
                <a:latin typeface="+mj-lt"/>
                <a:cs typeface="Courier New" panose="02070309020205020404" pitchFamily="49" charset="0"/>
              </a:rPr>
              <a:t>iii. </a:t>
            </a: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At Risk – 289</a:t>
            </a:r>
          </a:p>
          <a:p>
            <a:pPr marL="0" marR="0" lvl="0" indent="0" algn="l" defTabSz="914400" rtl="0" eaLnBrk="0" fontAlgn="base" latinLnBrk="0" hangingPunct="0">
              <a:lnSpc>
                <a:spcPct val="100000"/>
              </a:lnSpc>
              <a:spcBef>
                <a:spcPct val="0"/>
              </a:spcBef>
              <a:spcAft>
                <a:spcPct val="0"/>
              </a:spcAft>
              <a:buClrTx/>
              <a:buSzTx/>
              <a:buNone/>
              <a:tabLst/>
            </a:pPr>
            <a:endParaRPr lang="en-US" altLang="en-US" sz="5400" dirty="0">
              <a:solidFill>
                <a:srgbClr val="000000"/>
              </a:solidFill>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rgbClr val="000000"/>
                </a:solidFill>
                <a:effectLst/>
                <a:latin typeface="+mj-lt"/>
                <a:cs typeface="Courier New" panose="02070309020205020404" pitchFamily="49" charset="0"/>
              </a:rPr>
              <a:t>iv. Lost Customers - 11</a:t>
            </a:r>
            <a:endParaRPr lang="en-US" sz="5400" dirty="0">
              <a:latin typeface="+mj-lt"/>
            </a:endParaRPr>
          </a:p>
        </p:txBody>
      </p:sp>
    </p:spTree>
    <p:extLst>
      <p:ext uri="{BB962C8B-B14F-4D97-AF65-F5344CB8AC3E}">
        <p14:creationId xmlns:p14="http://schemas.microsoft.com/office/powerpoint/2010/main" val="95402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D0A19-8282-3637-B05A-86D9BB4F9279}"/>
              </a:ext>
            </a:extLst>
          </p:cNvPr>
          <p:cNvSpPr>
            <a:spLocks noGrp="1"/>
          </p:cNvSpPr>
          <p:nvPr>
            <p:ph type="title"/>
          </p:nvPr>
        </p:nvSpPr>
        <p:spPr>
          <a:xfrm>
            <a:off x="629920" y="1"/>
            <a:ext cx="10723880" cy="873759"/>
          </a:xfrm>
        </p:spPr>
        <p:txBody>
          <a:bodyPr/>
          <a:lstStyle/>
          <a:p>
            <a:pPr algn="ctr"/>
            <a:r>
              <a:rPr lang="en-GB" b="1" dirty="0"/>
              <a:t>FINDINGS &amp; RECOMMENDATIONS:</a:t>
            </a:r>
            <a:endParaRPr lang="en-US" b="1" dirty="0"/>
          </a:p>
        </p:txBody>
      </p:sp>
      <p:sp>
        <p:nvSpPr>
          <p:cNvPr id="6" name="Content Placeholder 5">
            <a:extLst>
              <a:ext uri="{FF2B5EF4-FFF2-40B4-BE49-F238E27FC236}">
                <a16:creationId xmlns:a16="http://schemas.microsoft.com/office/drawing/2014/main" id="{E0B9C347-E997-A962-809C-02FD1D764426}"/>
              </a:ext>
            </a:extLst>
          </p:cNvPr>
          <p:cNvSpPr>
            <a:spLocks noGrp="1"/>
          </p:cNvSpPr>
          <p:nvPr>
            <p:ph idx="1"/>
          </p:nvPr>
        </p:nvSpPr>
        <p:spPr>
          <a:xfrm>
            <a:off x="381000" y="1035685"/>
            <a:ext cx="11191875" cy="6136640"/>
          </a:xfrm>
        </p:spPr>
        <p:txBody>
          <a:bodyPr>
            <a:normAutofit fontScale="40000" lnSpcReduction="20000"/>
          </a:bodyPr>
          <a:lstStyle/>
          <a:p>
            <a:pPr algn="just">
              <a:buFont typeface="Wingdings" panose="05000000000000000000" pitchFamily="2" charset="2"/>
              <a:buChar char="§"/>
            </a:pPr>
            <a:r>
              <a:rPr lang="en-US" sz="9600" b="0" i="0" dirty="0">
                <a:solidFill>
                  <a:srgbClr val="000000"/>
                </a:solidFill>
                <a:effectLst/>
                <a:latin typeface="+mj-lt"/>
              </a:rPr>
              <a:t> 	</a:t>
            </a:r>
            <a:r>
              <a:rPr lang="en-US" sz="9000" b="1" dirty="0">
                <a:solidFill>
                  <a:srgbClr val="000000"/>
                </a:solidFill>
                <a:latin typeface="+mj-lt"/>
              </a:rPr>
              <a:t>35,398</a:t>
            </a:r>
            <a:r>
              <a:rPr lang="en-US" sz="9000" b="1" i="0" dirty="0">
                <a:solidFill>
                  <a:srgbClr val="000000"/>
                </a:solidFill>
                <a:effectLst/>
                <a:latin typeface="+mj-lt"/>
              </a:rPr>
              <a:t> are </a:t>
            </a:r>
            <a:r>
              <a:rPr lang="en-US" sz="9000" b="1" dirty="0">
                <a:solidFill>
                  <a:srgbClr val="000000"/>
                </a:solidFill>
                <a:latin typeface="+mj-lt"/>
              </a:rPr>
              <a:t>L</a:t>
            </a:r>
            <a:r>
              <a:rPr lang="en-US" sz="9000" b="1" i="0" dirty="0">
                <a:solidFill>
                  <a:srgbClr val="000000"/>
                </a:solidFill>
                <a:effectLst/>
                <a:latin typeface="+mj-lt"/>
              </a:rPr>
              <a:t>oyal Customers</a:t>
            </a:r>
            <a:r>
              <a:rPr lang="en-US" sz="9000" dirty="0">
                <a:solidFill>
                  <a:srgbClr val="000000"/>
                </a:solidFill>
                <a:latin typeface="+mj-lt"/>
              </a:rPr>
              <a:t>: </a:t>
            </a:r>
            <a:r>
              <a:rPr lang="en-US" sz="9000" b="0" i="0" dirty="0">
                <a:solidFill>
                  <a:srgbClr val="000000"/>
                </a:solidFill>
                <a:effectLst/>
                <a:latin typeface="+mj-lt"/>
              </a:rPr>
              <a:t> These set of customer</a:t>
            </a:r>
            <a:r>
              <a:rPr lang="en-US" sz="9000" dirty="0">
                <a:solidFill>
                  <a:srgbClr val="000000"/>
                </a:solidFill>
                <a:latin typeface="+mj-lt"/>
              </a:rPr>
              <a:t>s 	</a:t>
            </a:r>
            <a:r>
              <a:rPr lang="en-US" sz="9000" b="0" i="0" dirty="0">
                <a:solidFill>
                  <a:srgbClr val="000000"/>
                </a:solidFill>
                <a:effectLst/>
                <a:latin typeface="+mj-lt"/>
              </a:rPr>
              <a:t>made recent high-value purchases and are loyal to the 	business.</a:t>
            </a:r>
          </a:p>
          <a:p>
            <a:pPr algn="just">
              <a:buFont typeface="Wingdings" panose="05000000000000000000" pitchFamily="2" charset="2"/>
              <a:buChar char="ü"/>
            </a:pPr>
            <a:r>
              <a:rPr lang="en-US" sz="9000" dirty="0">
                <a:solidFill>
                  <a:srgbClr val="000000"/>
                </a:solidFill>
                <a:latin typeface="+mj-lt"/>
              </a:rPr>
              <a:t>  </a:t>
            </a:r>
            <a:r>
              <a:rPr lang="en-US" sz="9000" b="0" i="0" dirty="0">
                <a:solidFill>
                  <a:srgbClr val="000000"/>
                </a:solidFill>
                <a:effectLst/>
                <a:latin typeface="+mj-lt"/>
              </a:rPr>
              <a:t>    </a:t>
            </a:r>
            <a:r>
              <a:rPr lang="en-US" sz="8000" b="0" i="0" dirty="0">
                <a:solidFill>
                  <a:srgbClr val="000000"/>
                </a:solidFill>
                <a:effectLst/>
                <a:latin typeface="+mj-lt"/>
              </a:rPr>
              <a:t>Maintain communication, provide loyalty rewards with 	exclusive discounts, loyalty  programs and offer incentives 	to increase spending.</a:t>
            </a:r>
          </a:p>
          <a:p>
            <a:pPr algn="just">
              <a:buFont typeface="Wingdings" panose="05000000000000000000" pitchFamily="2" charset="2"/>
              <a:buChar char="ü"/>
            </a:pPr>
            <a:r>
              <a:rPr lang="en-US" sz="8000" dirty="0">
                <a:solidFill>
                  <a:srgbClr val="000000"/>
                </a:solidFill>
                <a:latin typeface="+mj-lt"/>
              </a:rPr>
              <a:t>  </a:t>
            </a:r>
            <a:r>
              <a:rPr lang="en-US" sz="8000" b="0" i="0" dirty="0">
                <a:solidFill>
                  <a:srgbClr val="000000"/>
                </a:solidFill>
                <a:effectLst/>
                <a:latin typeface="+mj-lt"/>
              </a:rPr>
              <a:t>    	Request feedback and involve them in decision making 	process to make them feel valued</a:t>
            </a:r>
            <a:r>
              <a:rPr lang="en-US" sz="9000" b="0" i="0" dirty="0">
                <a:solidFill>
                  <a:srgbClr val="000000"/>
                </a:solidFill>
                <a:effectLst/>
                <a:latin typeface="+mj-lt"/>
              </a:rPr>
              <a:t>.</a:t>
            </a:r>
          </a:p>
          <a:p>
            <a:pPr marL="0" indent="0" algn="just">
              <a:buNone/>
            </a:pPr>
            <a:endParaRPr lang="en-US" sz="9000" b="0" i="0" dirty="0">
              <a:solidFill>
                <a:srgbClr val="000000"/>
              </a:solidFill>
              <a:effectLst/>
              <a:latin typeface="+mj-lt"/>
            </a:endParaRPr>
          </a:p>
          <a:p>
            <a:pPr algn="just">
              <a:buFont typeface="Wingdings" panose="05000000000000000000" pitchFamily="2" charset="2"/>
              <a:buChar char="§"/>
            </a:pPr>
            <a:r>
              <a:rPr lang="en-US" sz="9000" b="1" dirty="0">
                <a:solidFill>
                  <a:srgbClr val="000000"/>
                </a:solidFill>
                <a:latin typeface="+mj-lt"/>
              </a:rPr>
              <a:t>       27,968 are Champions: </a:t>
            </a:r>
            <a:r>
              <a:rPr lang="en-US" sz="9000" dirty="0">
                <a:solidFill>
                  <a:srgbClr val="000000"/>
                </a:solidFill>
                <a:latin typeface="+mj-lt"/>
              </a:rPr>
              <a:t>These are valuable customers 	who recently made </a:t>
            </a:r>
            <a:r>
              <a:rPr lang="en-US" sz="9000" dirty="0">
                <a:latin typeface="+mj-lt"/>
              </a:rPr>
              <a:t>high-value purchases frequently. </a:t>
            </a:r>
          </a:p>
          <a:p>
            <a:pPr algn="just">
              <a:buFont typeface="Wingdings" panose="05000000000000000000" pitchFamily="2" charset="2"/>
              <a:buChar char="ü"/>
            </a:pPr>
            <a:r>
              <a:rPr lang="en-US" sz="9000" dirty="0">
                <a:latin typeface="+mj-lt"/>
              </a:rPr>
              <a:t>     	Reward their loyalty, encourage continued engagement   	and offer exclusive deals.</a:t>
            </a:r>
          </a:p>
          <a:p>
            <a:pPr algn="just">
              <a:buFont typeface="Wingdings" panose="05000000000000000000" pitchFamily="2" charset="2"/>
              <a:buChar char="§"/>
            </a:pPr>
            <a:endParaRPr lang="en-US" sz="48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114662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D0A19-8282-3637-B05A-86D9BB4F9279}"/>
              </a:ext>
            </a:extLst>
          </p:cNvPr>
          <p:cNvSpPr>
            <a:spLocks noGrp="1"/>
          </p:cNvSpPr>
          <p:nvPr>
            <p:ph type="title"/>
          </p:nvPr>
        </p:nvSpPr>
        <p:spPr>
          <a:xfrm>
            <a:off x="629920" y="1"/>
            <a:ext cx="10723880" cy="873759"/>
          </a:xfrm>
        </p:spPr>
        <p:txBody>
          <a:bodyPr>
            <a:normAutofit/>
          </a:bodyPr>
          <a:lstStyle/>
          <a:p>
            <a:pPr algn="ctr"/>
            <a:r>
              <a:rPr lang="en-GB" b="1" dirty="0"/>
              <a:t>FINDINGS &amp; RECOMMENDATIONS </a:t>
            </a:r>
            <a:r>
              <a:rPr lang="en-GB" sz="2700" b="1" dirty="0"/>
              <a:t>continued</a:t>
            </a:r>
            <a:endParaRPr lang="en-US" sz="2700" b="1" dirty="0"/>
          </a:p>
        </p:txBody>
      </p:sp>
      <p:sp>
        <p:nvSpPr>
          <p:cNvPr id="6" name="Content Placeholder 5">
            <a:extLst>
              <a:ext uri="{FF2B5EF4-FFF2-40B4-BE49-F238E27FC236}">
                <a16:creationId xmlns:a16="http://schemas.microsoft.com/office/drawing/2014/main" id="{E0B9C347-E997-A962-809C-02FD1D764426}"/>
              </a:ext>
            </a:extLst>
          </p:cNvPr>
          <p:cNvSpPr>
            <a:spLocks noGrp="1"/>
          </p:cNvSpPr>
          <p:nvPr>
            <p:ph idx="1"/>
          </p:nvPr>
        </p:nvSpPr>
        <p:spPr>
          <a:xfrm>
            <a:off x="200025" y="873760"/>
            <a:ext cx="11649076" cy="5793740"/>
          </a:xfrm>
        </p:spPr>
        <p:txBody>
          <a:bodyPr>
            <a:normAutofit fontScale="85000" lnSpcReduction="10000"/>
          </a:bodyPr>
          <a:lstStyle/>
          <a:p>
            <a:pPr algn="just">
              <a:buFont typeface="Wingdings" panose="05000000000000000000" pitchFamily="2" charset="2"/>
              <a:buChar char="Ø"/>
            </a:pPr>
            <a:r>
              <a:rPr lang="en-US" sz="4200" b="0" i="0" dirty="0">
                <a:solidFill>
                  <a:srgbClr val="000000"/>
                </a:solidFill>
                <a:effectLst/>
                <a:latin typeface="+mj-lt"/>
              </a:rPr>
              <a:t> 	</a:t>
            </a:r>
            <a:r>
              <a:rPr lang="en-US" sz="4200" b="1" i="0" dirty="0">
                <a:solidFill>
                  <a:srgbClr val="000000"/>
                </a:solidFill>
                <a:effectLst/>
                <a:latin typeface="+mj-lt"/>
              </a:rPr>
              <a:t>289 Customers at risk</a:t>
            </a:r>
            <a:r>
              <a:rPr lang="en-US" sz="4200" dirty="0">
                <a:solidFill>
                  <a:srgbClr val="000000"/>
                </a:solidFill>
                <a:latin typeface="+mj-lt"/>
              </a:rPr>
              <a:t>: </a:t>
            </a:r>
            <a:r>
              <a:rPr lang="en-US" sz="4200" b="0" i="0" dirty="0">
                <a:solidFill>
                  <a:srgbClr val="000000"/>
                </a:solidFill>
                <a:effectLst/>
                <a:latin typeface="+mj-lt"/>
              </a:rPr>
              <a:t> </a:t>
            </a:r>
          </a:p>
          <a:p>
            <a:pPr marL="1028700" indent="-1028700" algn="just">
              <a:buFont typeface="+mj-lt"/>
              <a:buAutoNum type="romanLcPeriod"/>
            </a:pPr>
            <a:r>
              <a:rPr lang="en-US" sz="3600" b="0" i="0" dirty="0">
                <a:solidFill>
                  <a:srgbClr val="000000"/>
                </a:solidFill>
                <a:effectLst/>
                <a:latin typeface="+mj-lt"/>
              </a:rPr>
              <a:t>Identify and address any issues or concerns these customers may  have.</a:t>
            </a:r>
          </a:p>
          <a:p>
            <a:pPr marL="1028700" indent="-1028700">
              <a:buFont typeface="+mj-lt"/>
              <a:buAutoNum type="romanLcPeriod"/>
            </a:pPr>
            <a:r>
              <a:rPr lang="en-US" sz="3600" b="0" i="0" dirty="0">
                <a:solidFill>
                  <a:srgbClr val="000000"/>
                </a:solidFill>
                <a:effectLst/>
                <a:latin typeface="+mj-lt"/>
              </a:rPr>
              <a:t>Provide exclusive offers or loyalty programs to retain their interest</a:t>
            </a:r>
            <a:br>
              <a:rPr lang="en-US" sz="4500" b="0" i="0" dirty="0">
                <a:solidFill>
                  <a:srgbClr val="000000"/>
                </a:solidFill>
                <a:effectLst/>
                <a:latin typeface="+mj-lt"/>
              </a:rPr>
            </a:br>
            <a:r>
              <a:rPr lang="en-US" sz="4500" b="0" i="0" dirty="0">
                <a:solidFill>
                  <a:srgbClr val="000000"/>
                </a:solidFill>
                <a:effectLst/>
                <a:latin typeface="+mj-lt"/>
              </a:rPr>
              <a:t>    </a:t>
            </a:r>
          </a:p>
          <a:p>
            <a:pPr algn="just">
              <a:buFont typeface="Wingdings" panose="05000000000000000000" pitchFamily="2" charset="2"/>
              <a:buChar char="Ø"/>
            </a:pPr>
            <a:r>
              <a:rPr lang="en-US" sz="4500" b="1" dirty="0">
                <a:solidFill>
                  <a:srgbClr val="000000"/>
                </a:solidFill>
                <a:latin typeface="+mj-lt"/>
              </a:rPr>
              <a:t>   	11 Lost Customers:</a:t>
            </a:r>
            <a:r>
              <a:rPr lang="en-US" sz="4500" dirty="0">
                <a:latin typeface="+mj-lt"/>
              </a:rPr>
              <a:t> </a:t>
            </a:r>
            <a:r>
              <a:rPr lang="en-US" sz="3600" dirty="0">
                <a:latin typeface="+mj-lt"/>
              </a:rPr>
              <a:t>Unfortunately these customer are lost. </a:t>
            </a:r>
          </a:p>
          <a:p>
            <a:pPr marL="0" indent="0" algn="just">
              <a:buNone/>
            </a:pPr>
            <a:r>
              <a:rPr lang="en-US" sz="3600" dirty="0">
                <a:latin typeface="+mj-lt"/>
              </a:rPr>
              <a:t>	They have been  inactive for a long period of time.</a:t>
            </a:r>
          </a:p>
          <a:p>
            <a:pPr marL="857250" indent="-857250">
              <a:buAutoNum type="romanLcPeriod"/>
            </a:pPr>
            <a:r>
              <a:rPr lang="en-US" sz="3600" dirty="0">
                <a:latin typeface="+mj-lt"/>
              </a:rPr>
              <a:t>Consider targeted win back campaigns and survey to understand the  reasons for their departure. </a:t>
            </a:r>
          </a:p>
          <a:p>
            <a:pPr marL="857250" indent="-857250">
              <a:buAutoNum type="romanLcPeriod"/>
            </a:pPr>
            <a:r>
              <a:rPr lang="en-US" sz="3600" dirty="0">
                <a:latin typeface="+mj-lt"/>
              </a:rPr>
              <a:t>Use insights gained and incentives to improve customer 	satisfaction and retention strategies for other customers.</a:t>
            </a:r>
            <a:br>
              <a:rPr lang="en-US" sz="3600" dirty="0">
                <a:latin typeface="+mj-lt"/>
              </a:rPr>
            </a:br>
            <a:endParaRPr lang="en-US" sz="3600" dirty="0">
              <a:latin typeface="+mj-lt"/>
            </a:endParaRPr>
          </a:p>
          <a:p>
            <a:pPr marL="0" indent="0" algn="just">
              <a:buNone/>
            </a:pPr>
            <a:endParaRPr lang="en-US" sz="4800"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42662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9F50-C086-2846-D4DD-4112322E6EC2}"/>
              </a:ext>
            </a:extLst>
          </p:cNvPr>
          <p:cNvSpPr>
            <a:spLocks noGrp="1"/>
          </p:cNvSpPr>
          <p:nvPr>
            <p:ph type="title"/>
          </p:nvPr>
        </p:nvSpPr>
        <p:spPr>
          <a:xfrm>
            <a:off x="3228975" y="2689225"/>
            <a:ext cx="5686425" cy="1325563"/>
          </a:xfrm>
        </p:spPr>
        <p:txBody>
          <a:bodyPr>
            <a:normAutofit/>
          </a:bodyPr>
          <a:lstStyle/>
          <a:p>
            <a:pPr algn="ctr"/>
            <a:r>
              <a:rPr lang="en-GB" sz="6600" dirty="0"/>
              <a:t>THANK YOU.</a:t>
            </a:r>
            <a:endParaRPr lang="en-US" sz="6600" dirty="0"/>
          </a:p>
        </p:txBody>
      </p:sp>
    </p:spTree>
    <p:extLst>
      <p:ext uri="{BB962C8B-B14F-4D97-AF65-F5344CB8AC3E}">
        <p14:creationId xmlns:p14="http://schemas.microsoft.com/office/powerpoint/2010/main" val="132076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488-62CD-6658-2815-0307812C4586}"/>
              </a:ext>
            </a:extLst>
          </p:cNvPr>
          <p:cNvSpPr>
            <a:spLocks noGrp="1"/>
          </p:cNvSpPr>
          <p:nvPr>
            <p:ph type="title"/>
          </p:nvPr>
        </p:nvSpPr>
        <p:spPr/>
        <p:txBody>
          <a:bodyPr/>
          <a:lstStyle/>
          <a:p>
            <a:r>
              <a:rPr lang="en-GB" dirty="0"/>
              <a:t>PROJECT OBJECTIVES:</a:t>
            </a:r>
            <a:endParaRPr lang="en-US" dirty="0"/>
          </a:p>
        </p:txBody>
      </p:sp>
      <p:sp>
        <p:nvSpPr>
          <p:cNvPr id="3" name="Content Placeholder 2">
            <a:extLst>
              <a:ext uri="{FF2B5EF4-FFF2-40B4-BE49-F238E27FC236}">
                <a16:creationId xmlns:a16="http://schemas.microsoft.com/office/drawing/2014/main" id="{FEDF112B-2BA8-ECC7-9847-700D9BBCDAC9}"/>
              </a:ext>
            </a:extLst>
          </p:cNvPr>
          <p:cNvSpPr>
            <a:spLocks noGrp="1"/>
          </p:cNvSpPr>
          <p:nvPr>
            <p:ph idx="1"/>
          </p:nvPr>
        </p:nvSpPr>
        <p:spPr/>
        <p:txBody>
          <a:bodyPr>
            <a:normAutofit lnSpcReduction="10000"/>
          </a:bodyPr>
          <a:lstStyle/>
          <a:p>
            <a:pPr marL="0" indent="0">
              <a:buNone/>
            </a:pPr>
            <a:r>
              <a:rPr lang="en-US" dirty="0"/>
              <a:t>The Customer Segmentation project is to leverage advanced analytics and machine learning techniques in line with the business objectives: </a:t>
            </a:r>
          </a:p>
          <a:p>
            <a:pPr marL="571500" indent="-571500">
              <a:buAutoNum type="romanLcPeriod"/>
            </a:pPr>
            <a:r>
              <a:rPr lang="en-US" dirty="0"/>
              <a:t>Classify and group customers based on their behavior,     preferences, and characteristics,</a:t>
            </a:r>
          </a:p>
          <a:p>
            <a:pPr marL="571500" indent="-571500">
              <a:buAutoNum type="romanLcPeriod" startAt="2"/>
            </a:pPr>
            <a:r>
              <a:rPr lang="en-US" dirty="0"/>
              <a:t>Tailor the recommendations to specific customer segments, optimizing marketing efforts, </a:t>
            </a:r>
          </a:p>
          <a:p>
            <a:pPr marL="571500" indent="-571500">
              <a:buAutoNum type="romanLcPeriod" startAt="2"/>
            </a:pPr>
            <a:r>
              <a:rPr lang="en-US" dirty="0"/>
              <a:t>Enhancing customer satisfaction, and ultimately maximizing overall business performance.</a:t>
            </a:r>
          </a:p>
          <a:p>
            <a:pPr marL="571500" indent="-571500">
              <a:buAutoNum type="romanLcPeriod" startAt="2"/>
            </a:pPr>
            <a:r>
              <a:rPr lang="en-US" dirty="0"/>
              <a:t>Foster stronger customer relationships.</a:t>
            </a:r>
          </a:p>
          <a:p>
            <a:pPr marL="0" indent="0">
              <a:buNone/>
            </a:pPr>
            <a:endParaRPr lang="en-US" dirty="0"/>
          </a:p>
        </p:txBody>
      </p:sp>
    </p:spTree>
    <p:extLst>
      <p:ext uri="{BB962C8B-B14F-4D97-AF65-F5344CB8AC3E}">
        <p14:creationId xmlns:p14="http://schemas.microsoft.com/office/powerpoint/2010/main" val="111754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3AC-E976-C1C4-265B-2CEFA57E82FE}"/>
              </a:ext>
            </a:extLst>
          </p:cNvPr>
          <p:cNvSpPr>
            <a:spLocks noGrp="1"/>
          </p:cNvSpPr>
          <p:nvPr>
            <p:ph type="title"/>
          </p:nvPr>
        </p:nvSpPr>
        <p:spPr>
          <a:xfrm>
            <a:off x="228600" y="1"/>
            <a:ext cx="11125200" cy="619759"/>
          </a:xfrm>
        </p:spPr>
        <p:txBody>
          <a:bodyPr>
            <a:normAutofit fontScale="90000"/>
          </a:bodyPr>
          <a:lstStyle/>
          <a:p>
            <a:pPr algn="ctr"/>
            <a:r>
              <a:rPr lang="en-GB" b="1" dirty="0"/>
              <a:t>Data Dictionary:</a:t>
            </a:r>
            <a:endParaRPr lang="en-US" b="1" dirty="0"/>
          </a:p>
        </p:txBody>
      </p:sp>
      <p:sp>
        <p:nvSpPr>
          <p:cNvPr id="3" name="Content Placeholder 2">
            <a:extLst>
              <a:ext uri="{FF2B5EF4-FFF2-40B4-BE49-F238E27FC236}">
                <a16:creationId xmlns:a16="http://schemas.microsoft.com/office/drawing/2014/main" id="{43CCC31F-EB86-3F6C-331D-01C1EB51A845}"/>
              </a:ext>
            </a:extLst>
          </p:cNvPr>
          <p:cNvSpPr>
            <a:spLocks noGrp="1"/>
          </p:cNvSpPr>
          <p:nvPr>
            <p:ph idx="1"/>
          </p:nvPr>
        </p:nvSpPr>
        <p:spPr>
          <a:xfrm>
            <a:off x="685800" y="548640"/>
            <a:ext cx="10947400" cy="6106160"/>
          </a:xfrm>
        </p:spPr>
        <p:txBody>
          <a:bodyPr>
            <a:noAutofit/>
          </a:bodyPr>
          <a:lstStyle/>
          <a:p>
            <a:r>
              <a:rPr lang="en-US" dirty="0"/>
              <a:t>1.	Category: The category of the purchased item (e.g., Health &amp; 	Sports, Men's Fashion, Computing, Entertainment, Mobiles 	&amp; 	Tablets).</a:t>
            </a:r>
          </a:p>
          <a:p>
            <a:r>
              <a:rPr lang="en-US" dirty="0"/>
              <a:t>2.	City: The city where the customer resides.</a:t>
            </a:r>
          </a:p>
          <a:p>
            <a:r>
              <a:rPr lang="en-US" dirty="0"/>
              <a:t>3.	County: The county where the customer resides.</a:t>
            </a:r>
          </a:p>
          <a:p>
            <a:r>
              <a:rPr lang="en-US" dirty="0"/>
              <a:t>4.	Cust Id: Unique identifier for each customer.</a:t>
            </a:r>
          </a:p>
          <a:p>
            <a:r>
              <a:rPr lang="en-US" dirty="0"/>
              <a:t>5.	Customer Since: The date when the customer started their 	association with the company.</a:t>
            </a:r>
          </a:p>
          <a:p>
            <a:r>
              <a:rPr lang="en-US" dirty="0"/>
              <a:t>6.	Date of Order: The date when the order was placed.</a:t>
            </a:r>
          </a:p>
          <a:p>
            <a:r>
              <a:rPr lang="en-US" dirty="0"/>
              <a:t>7.	Full Name: The full name of the customer.</a:t>
            </a:r>
          </a:p>
          <a:p>
            <a:r>
              <a:rPr lang="en-US" dirty="0"/>
              <a:t>8.	Gender: The gender of the customer.</a:t>
            </a:r>
          </a:p>
          <a:p>
            <a:r>
              <a:rPr lang="en-US" dirty="0"/>
              <a:t>9.	Item Id: Unique identifier for each item.</a:t>
            </a:r>
          </a:p>
          <a:p>
            <a:r>
              <a:rPr lang="en-US" dirty="0"/>
              <a:t>10.	Order Id: Unique identifier for each order.</a:t>
            </a:r>
          </a:p>
        </p:txBody>
      </p:sp>
    </p:spTree>
    <p:extLst>
      <p:ext uri="{BB962C8B-B14F-4D97-AF65-F5344CB8AC3E}">
        <p14:creationId xmlns:p14="http://schemas.microsoft.com/office/powerpoint/2010/main" val="349994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13AC-E976-C1C4-265B-2CEFA57E82FE}"/>
              </a:ext>
            </a:extLst>
          </p:cNvPr>
          <p:cNvSpPr>
            <a:spLocks noGrp="1"/>
          </p:cNvSpPr>
          <p:nvPr>
            <p:ph type="title"/>
          </p:nvPr>
        </p:nvSpPr>
        <p:spPr>
          <a:xfrm>
            <a:off x="228600" y="325120"/>
            <a:ext cx="11125200" cy="782320"/>
          </a:xfrm>
        </p:spPr>
        <p:txBody>
          <a:bodyPr>
            <a:normAutofit/>
          </a:bodyPr>
          <a:lstStyle/>
          <a:p>
            <a:r>
              <a:rPr lang="en-GB" dirty="0"/>
              <a:t>Data Dictionary continued:</a:t>
            </a:r>
            <a:endParaRPr lang="en-US" dirty="0"/>
          </a:p>
        </p:txBody>
      </p:sp>
      <p:sp>
        <p:nvSpPr>
          <p:cNvPr id="3" name="Content Placeholder 2">
            <a:extLst>
              <a:ext uri="{FF2B5EF4-FFF2-40B4-BE49-F238E27FC236}">
                <a16:creationId xmlns:a16="http://schemas.microsoft.com/office/drawing/2014/main" id="{43CCC31F-EB86-3F6C-331D-01C1EB51A845}"/>
              </a:ext>
            </a:extLst>
          </p:cNvPr>
          <p:cNvSpPr>
            <a:spLocks noGrp="1"/>
          </p:cNvSpPr>
          <p:nvPr>
            <p:ph idx="1"/>
          </p:nvPr>
        </p:nvSpPr>
        <p:spPr>
          <a:xfrm>
            <a:off x="508000" y="1198880"/>
            <a:ext cx="11125200" cy="5455920"/>
          </a:xfrm>
        </p:spPr>
        <p:txBody>
          <a:bodyPr>
            <a:noAutofit/>
          </a:bodyPr>
          <a:lstStyle/>
          <a:p>
            <a:r>
              <a:rPr lang="en-US" dirty="0"/>
              <a:t>10.	Order Id: Unique identifier for each order.</a:t>
            </a:r>
          </a:p>
          <a:p>
            <a:r>
              <a:rPr lang="en-US" dirty="0"/>
              <a:t>11.	Payment Method: The method used by the customer to make the   	payment (e.g., </a:t>
            </a:r>
            <a:r>
              <a:rPr lang="en-US" dirty="0" err="1"/>
              <a:t>Easypay_MA</a:t>
            </a:r>
            <a:r>
              <a:rPr lang="en-US" dirty="0"/>
              <a:t>, </a:t>
            </a:r>
            <a:r>
              <a:rPr lang="en-US" dirty="0" err="1"/>
              <a:t>Payaxis</a:t>
            </a:r>
            <a:r>
              <a:rPr lang="en-US" dirty="0"/>
              <a:t>).</a:t>
            </a:r>
          </a:p>
          <a:p>
            <a:r>
              <a:rPr lang="en-US" dirty="0"/>
              <a:t>12.	Place Name: The name of the place where the order was placed.</a:t>
            </a:r>
          </a:p>
          <a:p>
            <a:r>
              <a:rPr lang="en-US" dirty="0"/>
              <a:t>13.	Ref Num: Reference number associated with the order.</a:t>
            </a:r>
          </a:p>
          <a:p>
            <a:r>
              <a:rPr lang="en-US" dirty="0"/>
              <a:t>14.	Region: The region where the order was placed.</a:t>
            </a:r>
          </a:p>
          <a:p>
            <a:r>
              <a:rPr lang="en-US" dirty="0"/>
              <a:t>15.	State: The state where the customer resides.</a:t>
            </a:r>
          </a:p>
          <a:p>
            <a:r>
              <a:rPr lang="en-US" dirty="0"/>
              <a:t>16.	User Name: The username associated with the customer.</a:t>
            </a:r>
          </a:p>
          <a:p>
            <a:r>
              <a:rPr lang="en-US" dirty="0"/>
              <a:t>17.	Zip: The ZIP code of the customer's location.</a:t>
            </a:r>
          </a:p>
          <a:p>
            <a:r>
              <a:rPr lang="en-US" dirty="0"/>
              <a:t>18.	Qty Ordered: The quantity of the ordered item.</a:t>
            </a:r>
          </a:p>
          <a:p>
            <a:r>
              <a:rPr lang="en-US" dirty="0"/>
              <a:t>19.	Total: The total amount spent on the order.</a:t>
            </a:r>
          </a:p>
        </p:txBody>
      </p:sp>
    </p:spTree>
    <p:extLst>
      <p:ext uri="{BB962C8B-B14F-4D97-AF65-F5344CB8AC3E}">
        <p14:creationId xmlns:p14="http://schemas.microsoft.com/office/powerpoint/2010/main" val="150140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FCD573-2C7C-B35F-6113-7CC964A96C55}"/>
              </a:ext>
            </a:extLst>
          </p:cNvPr>
          <p:cNvSpPr>
            <a:spLocks noGrp="1"/>
          </p:cNvSpPr>
          <p:nvPr>
            <p:ph type="title"/>
          </p:nvPr>
        </p:nvSpPr>
        <p:spPr>
          <a:xfrm>
            <a:off x="838200" y="428625"/>
            <a:ext cx="10515600" cy="1262063"/>
          </a:xfrm>
        </p:spPr>
        <p:txBody>
          <a:bodyPr>
            <a:normAutofit fontScale="90000"/>
          </a:bodyPr>
          <a:lstStyle/>
          <a:p>
            <a:pPr rtl="0"/>
            <a:br>
              <a:rPr lang="en-US" sz="5300" b="1" i="0" dirty="0">
                <a:solidFill>
                  <a:srgbClr val="000000"/>
                </a:solidFill>
                <a:effectLst/>
                <a:latin typeface="inherit"/>
              </a:rPr>
            </a:br>
            <a:r>
              <a:rPr lang="en-US" sz="5300" b="1" i="0" dirty="0">
                <a:solidFill>
                  <a:srgbClr val="000000"/>
                </a:solidFill>
                <a:effectLst/>
                <a:latin typeface="inherit"/>
              </a:rPr>
              <a:t>DATA VISUALIZATION:</a:t>
            </a:r>
            <a:br>
              <a:rPr lang="en-US" b="1" i="0" dirty="0">
                <a:solidFill>
                  <a:srgbClr val="000000"/>
                </a:solidFill>
                <a:effectLst/>
                <a:latin typeface="inherit"/>
              </a:rPr>
            </a:br>
            <a:r>
              <a:rPr lang="en-US" b="1" i="0" dirty="0">
                <a:solidFill>
                  <a:srgbClr val="000000"/>
                </a:solidFill>
                <a:effectLst/>
                <a:latin typeface="inherit"/>
              </a:rPr>
              <a:t>UNIVARIATE ANALYSIS</a:t>
            </a:r>
            <a:br>
              <a:rPr lang="en-US" b="1" i="0" dirty="0">
                <a:solidFill>
                  <a:srgbClr val="000000"/>
                </a:solidFill>
                <a:effectLst/>
                <a:latin typeface="inherit"/>
              </a:rPr>
            </a:br>
            <a:br>
              <a:rPr lang="en-US" b="1" i="0" dirty="0">
                <a:solidFill>
                  <a:srgbClr val="000000"/>
                </a:solidFill>
                <a:effectLst/>
                <a:latin typeface="inherit"/>
              </a:rPr>
            </a:br>
            <a:r>
              <a:rPr lang="en-US" sz="2700" b="1" i="0" dirty="0">
                <a:solidFill>
                  <a:srgbClr val="000000"/>
                </a:solidFill>
                <a:effectLst/>
                <a:latin typeface="inherit"/>
              </a:rPr>
              <a:t>PIE CHART ON GENDER				PIE CHART BY REGION</a:t>
            </a:r>
            <a:br>
              <a:rPr lang="en-US" b="1" i="0" dirty="0">
                <a:solidFill>
                  <a:srgbClr val="000000"/>
                </a:solidFill>
                <a:effectLst/>
                <a:latin typeface="inherit"/>
              </a:rPr>
            </a:br>
            <a:endParaRPr lang="en-US" dirty="0"/>
          </a:p>
        </p:txBody>
      </p:sp>
      <p:pic>
        <p:nvPicPr>
          <p:cNvPr id="1026" name="Picture 2">
            <a:extLst>
              <a:ext uri="{FF2B5EF4-FFF2-40B4-BE49-F238E27FC236}">
                <a16:creationId xmlns:a16="http://schemas.microsoft.com/office/drawing/2014/main" id="{24867579-BF12-73F4-7E3A-829E1F028A2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19943" y="2273300"/>
            <a:ext cx="452286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D46877-0A73-5989-B0B1-7570B942B46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31086" y="2273300"/>
            <a:ext cx="461313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0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F106B718-173A-347A-C563-D81F4D41E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386080"/>
            <a:ext cx="5438775" cy="62720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2426F9B-258C-F1B9-5B85-91EA587A9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263" y="386080"/>
            <a:ext cx="5400675" cy="6272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83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7DEB00D-DE21-6577-F444-A81AA5E02F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15913" y="70515"/>
            <a:ext cx="5383847" cy="65334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AE67B44-FAAC-299E-8DFC-7A872924507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807075" y="199887"/>
            <a:ext cx="6069012" cy="640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8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26BFFB3-FCC3-B819-009D-B6C3BB45E9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538480"/>
            <a:ext cx="5181600" cy="60858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B101296-EE7D-7BA0-92F4-C2B7BFF7B36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538481"/>
            <a:ext cx="5181600" cy="581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06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631</TotalTime>
  <Words>1234</Words>
  <Application>Microsoft Office PowerPoint</Application>
  <PresentationFormat>Widescreen</PresentationFormat>
  <Paragraphs>106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Courier New</vt:lpstr>
      <vt:lpstr>Helvetica Neue</vt:lpstr>
      <vt:lpstr>inherit</vt:lpstr>
      <vt:lpstr>Wingdings</vt:lpstr>
      <vt:lpstr>Office Theme</vt:lpstr>
      <vt:lpstr>DATA SCIENCE INTERNSHIP PROJECT ON CUSTOMER SEGMENTATION</vt:lpstr>
      <vt:lpstr>PROJECT OVERVIEW:</vt:lpstr>
      <vt:lpstr>PROJECT OBJECTIVES:</vt:lpstr>
      <vt:lpstr>Data Dictionary:</vt:lpstr>
      <vt:lpstr>Data Dictionary continued:</vt:lpstr>
      <vt:lpstr> DATA VISUALIZATION: UNIVARIATE ANALYSIS  PIE CHART ON GENDER    PIE CHART BY REGION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MULTIVARIATE ANALYSIS CHECKING FOR CORRELATION BETWEEN THE LENGTH OF TIME A CUSTOMER HAS BEEN WITH STERLING AND THEIR SPENDING  SCATTERPLOT                                          HEATMAP</vt:lpstr>
      <vt:lpstr>Recency, Frequency, Monetary (RFM) Analysis: </vt:lpstr>
      <vt:lpstr>RFM Distribution.</vt:lpstr>
      <vt:lpstr>MACHINE LEARNING  K-MEANS  &amp; Standard Scaler.</vt:lpstr>
      <vt:lpstr>  ANOTHER MACHINE LEARNING METHOD USED:  ONE HOT ENCOCODING: One-Hot Encoding (OHE): In this method, a binary vector is created for each categorical variable. An Alternative to K means is DBSCAN.  DBSCAN is an excellent choice when you want to identify clusters in your data based on the density of data points in a specific region.   In contrast to K-means, DBSCAN doesn't require you to specify the number of clusters in advance. Instead, it forms clusters based on the density of the data points.  You can use DBSCAN in scenarios where the number of clusters is unknown or potentially variable, and the data may not follow a circular pattern.   It's also suitable for dealing with noise and outliers in the data.  Here's an alternative approach using the DBSCAN algorithm: </vt:lpstr>
      <vt:lpstr>Evaluate the Model performance.  </vt:lpstr>
      <vt:lpstr>PCA. EXPLAINED_VARIANCE_RATIO_</vt:lpstr>
      <vt:lpstr>Using the K-Elbow method to figure /determine the appropriate number of clusters</vt:lpstr>
      <vt:lpstr>Silhouette Score for 4 clusters: 1.0   Interpretation: The perfect silhouette score 1, suggests that the choice of 4 clusters is highly appropriate for your data. </vt:lpstr>
      <vt:lpstr>PowerPoint Presentation</vt:lpstr>
      <vt:lpstr>FINDINGS &amp; RECOMMENDATIONS:</vt:lpstr>
      <vt:lpstr>FINDINGS &amp; RECOMMENDATIONS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INTERNSHIP PROGRAM</dc:title>
  <dc:creator>Ifeoma Ndibe</dc:creator>
  <cp:lastModifiedBy>Ifeoma Ndibe</cp:lastModifiedBy>
  <cp:revision>20</cp:revision>
  <dcterms:created xsi:type="dcterms:W3CDTF">2024-01-07T12:46:34Z</dcterms:created>
  <dcterms:modified xsi:type="dcterms:W3CDTF">2024-02-24T17:58:07Z</dcterms:modified>
</cp:coreProperties>
</file>