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61" r:id="rId3"/>
    <p:sldId id="257" r:id="rId4"/>
    <p:sldId id="262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5793" autoAdjust="0"/>
  </p:normalViewPr>
  <p:slideViewPr>
    <p:cSldViewPr snapToGrid="0">
      <p:cViewPr varScale="1">
        <p:scale>
          <a:sx n="31" d="100"/>
          <a:sy n="31" d="100"/>
        </p:scale>
        <p:origin x="12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0A4A6-1C07-4F3D-8229-8F99564A5B20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F8040-5FF1-4170-8B0B-EAA89FA4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7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aseline="0" dirty="0"/>
              <a:t>There is an upward growth trend in the bookings across the entire period of the data set. </a:t>
            </a:r>
          </a:p>
          <a:p>
            <a:pPr algn="l"/>
            <a:r>
              <a:rPr lang="en-US" sz="1200" baseline="0" dirty="0"/>
              <a:t>Also there is a </a:t>
            </a:r>
            <a:r>
              <a:rPr lang="en-US" sz="1200" baseline="0" dirty="0" err="1"/>
              <a:t>corrresponding</a:t>
            </a:r>
            <a:r>
              <a:rPr lang="en-US" sz="1200" baseline="0" dirty="0"/>
              <a:t> growth in the cancellation, thus calling for attention to address the root cause, thereby </a:t>
            </a:r>
            <a:r>
              <a:rPr lang="en-US" sz="1200" baseline="0" dirty="0" err="1"/>
              <a:t>optimising</a:t>
            </a:r>
            <a:r>
              <a:rPr lang="en-US" sz="1200" baseline="0" dirty="0"/>
              <a:t> the business operations and efficiencies.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There is an </a:t>
            </a:r>
            <a:r>
              <a:rPr lang="en-US" sz="1200" kern="1200" dirty="0" err="1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unsual</a:t>
            </a:r>
            <a:r>
              <a:rPr lang="en-US" sz="1200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seasonal decline in bookings towards</a:t>
            </a:r>
            <a:r>
              <a:rPr lang="en-US" sz="1200" kern="12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the end of the year though there was a seasonal decline in cancellations.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Efforts at  increasing the Bookings is being eroded by cancellations.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Major contributor to this cancellations  under Customer Analysis are: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Repeated guests: Less than 2% of the guests are repeated guests. Why? Any reason there are no repeated guests?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No of Adults: 2 adults are </a:t>
            </a:r>
            <a:r>
              <a:rPr lang="en-US" sz="1200" kern="1200" baseline="0" dirty="0" err="1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commost</a:t>
            </a:r>
            <a:r>
              <a:rPr lang="en-US" sz="1200" kern="12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. Sounds more like a honeymoon resort. Or hotel that attracts couples more.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No of children: Most guests do not come with children.  Guests without children accounts for  about 93%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Market Segment: Online clients account for 64% of total bookings and most of the cancellations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Lead Time: Cancellation rate increases for lead times greater than 7days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Car park required: Guests requiring Car parking seldom cancel their bookings compared with guests without car parking requirement. This is 10% vs 33%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F8040-5FF1-4170-8B0B-EAA89FA469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7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aseline="0" dirty="0"/>
              <a:t>There is an upward growth trend in the bookings across the entire period of the data set. </a:t>
            </a:r>
          </a:p>
          <a:p>
            <a:pPr algn="l"/>
            <a:r>
              <a:rPr lang="en-US" sz="1200" baseline="0" dirty="0"/>
              <a:t>Also there is a </a:t>
            </a:r>
            <a:r>
              <a:rPr lang="en-US" sz="1200" baseline="0" dirty="0" err="1"/>
              <a:t>corrresponding</a:t>
            </a:r>
            <a:r>
              <a:rPr lang="en-US" sz="1200" baseline="0" dirty="0"/>
              <a:t> growth in the cancellation, thus calling for attention to address the root cause, thereby </a:t>
            </a:r>
            <a:r>
              <a:rPr lang="en-US" sz="1200" baseline="0" dirty="0" err="1"/>
              <a:t>optimising</a:t>
            </a:r>
            <a:r>
              <a:rPr lang="en-US" sz="1200" baseline="0" dirty="0"/>
              <a:t> the business operations and efficiencies.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There is an </a:t>
            </a:r>
            <a:r>
              <a:rPr lang="en-US" sz="1200" kern="1200" dirty="0" err="1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unsual</a:t>
            </a:r>
            <a:r>
              <a:rPr lang="en-US" sz="1200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seasonal decline in bookings towards</a:t>
            </a:r>
            <a:r>
              <a:rPr lang="en-US" sz="1200" kern="12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the end of the year though there was a seasonal decline in cancellations.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Efforts at  increasing the Bookings is being eroded by cancellations.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Major contributor to this cancellations under the BOOKING ANALYSIS are: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Room Prices: $60-$200 accounts for over 90% of total bookings. The room prices are highly skewed to the right. Almost no one patronizes room prices over USD250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Room Types: Type 1 &amp; 4 accounts for over 90% of total bookings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Meal Plan: Plan 3 is almost not needed on the plan. Perhaps the hotel should replace with some other plan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Day of the Week for Arrival: Fridays and Thursdays are below average for booking volumes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Special requests: Over 54% of the clients don’t have any special request. And 85% have 1 or less special requests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F8040-5FF1-4170-8B0B-EAA89FA469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9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C2-C3C5-47C2-935D-AA756968ECE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0A85-8E8B-4A3F-A728-4B4FBCB5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8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C2-C3C5-47C2-935D-AA756968ECE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0A85-8E8B-4A3F-A728-4B4FBCB5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5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C2-C3C5-47C2-935D-AA756968ECE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0A85-8E8B-4A3F-A728-4B4FBCB5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51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C2-C3C5-47C2-935D-AA756968ECE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0A85-8E8B-4A3F-A728-4B4FBCB5E80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47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C2-C3C5-47C2-935D-AA756968ECE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0A85-8E8B-4A3F-A728-4B4FBCB5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01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C2-C3C5-47C2-935D-AA756968ECE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0A85-8E8B-4A3F-A728-4B4FBCB5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47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C2-C3C5-47C2-935D-AA756968ECE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0A85-8E8B-4A3F-A728-4B4FBCB5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06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C2-C3C5-47C2-935D-AA756968ECE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0A85-8E8B-4A3F-A728-4B4FBCB5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91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C2-C3C5-47C2-935D-AA756968ECE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0A85-8E8B-4A3F-A728-4B4FBCB5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C2-C3C5-47C2-935D-AA756968ECE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0A85-8E8B-4A3F-A728-4B4FBCB5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2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C2-C3C5-47C2-935D-AA756968ECE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0A85-8E8B-4A3F-A728-4B4FBCB5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3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C2-C3C5-47C2-935D-AA756968ECE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0A85-8E8B-4A3F-A728-4B4FBCB5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C2-C3C5-47C2-935D-AA756968ECE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0A85-8E8B-4A3F-A728-4B4FBCB5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8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C2-C3C5-47C2-935D-AA756968ECE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0A85-8E8B-4A3F-A728-4B4FBCB5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C2-C3C5-47C2-935D-AA756968ECE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0A85-8E8B-4A3F-A728-4B4FBCB5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C2-C3C5-47C2-935D-AA756968ECE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0A85-8E8B-4A3F-A728-4B4FBCB5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C2-C3C5-47C2-935D-AA756968ECE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0A85-8E8B-4A3F-A728-4B4FBCB5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3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00C79C2-C3C5-47C2-935D-AA756968ECE1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80A85-8E8B-4A3F-A728-4B4FBCB5E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99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12A53-6DF0-57E3-0691-F4455923E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4941045" cy="3329581"/>
          </a:xfrm>
        </p:spPr>
        <p:txBody>
          <a:bodyPr/>
          <a:lstStyle/>
          <a:p>
            <a:r>
              <a:rPr lang="en-US" dirty="0" err="1"/>
              <a:t>FutureTale</a:t>
            </a:r>
            <a:r>
              <a:rPr lang="en-US" dirty="0"/>
              <a:t> </a:t>
            </a:r>
            <a:r>
              <a:rPr lang="en-US" sz="4800" dirty="0"/>
              <a:t>Hotel Reservation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855C1-6586-1BDC-1D72-437B2923D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5139828" cy="861420"/>
          </a:xfrm>
        </p:spPr>
        <p:txBody>
          <a:bodyPr/>
          <a:lstStyle/>
          <a:p>
            <a:r>
              <a:rPr lang="en-US" b="1" dirty="0"/>
              <a:t>Reservation cancellation analysis</a:t>
            </a:r>
          </a:p>
          <a:p>
            <a:pPr algn="ctr"/>
            <a:r>
              <a:rPr lang="en-US" b="1" dirty="0"/>
              <a:t>Group 5</a:t>
            </a:r>
          </a:p>
        </p:txBody>
      </p:sp>
      <p:pic>
        <p:nvPicPr>
          <p:cNvPr id="5" name="Picture 4" descr="A group of people outside a hotel&#10;&#10;Description automatically generated with medium confidence">
            <a:extLst>
              <a:ext uri="{FF2B5EF4-FFF2-40B4-BE49-F238E27FC236}">
                <a16:creationId xmlns:a16="http://schemas.microsoft.com/office/drawing/2014/main" id="{88394A9C-9801-5456-2AFB-0CF2E1AF3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198" y="818182"/>
            <a:ext cx="6163802" cy="5221636"/>
          </a:xfrm>
          <a:prstGeom prst="rect">
            <a:avLst/>
          </a:prstGeom>
        </p:spPr>
      </p:pic>
      <p:pic>
        <p:nvPicPr>
          <p:cNvPr id="7" name="Picture 6" descr="A picture containing font, logo, graphics, text&#10;&#10;Description automatically generated">
            <a:extLst>
              <a:ext uri="{FF2B5EF4-FFF2-40B4-BE49-F238E27FC236}">
                <a16:creationId xmlns:a16="http://schemas.microsoft.com/office/drawing/2014/main" id="{26727DEC-7B6D-BCA7-4778-B3A640279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508"/>
            <a:ext cx="3339548" cy="107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0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E77E-E9C1-0E77-9EEA-D3E8FC76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DA2FC-418A-3034-7FA8-A95EA6879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4" y="2060576"/>
            <a:ext cx="2766322" cy="3902902"/>
          </a:xfrm>
          <a:prstGeom prst="homePlate">
            <a:avLst>
              <a:gd name="adj" fmla="val 22148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800" i="0" u="none" strike="noStrike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-Bold"/>
              </a:rPr>
              <a:t>You have been employed as a Data Scientist to explore the data and provide some insights and recommendations?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4DC23-2214-7B90-7CFB-87E37D961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496672" cy="4200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/>
              <a:t>KEY TASKS</a:t>
            </a:r>
          </a:p>
          <a:p>
            <a:endParaRPr lang="en-US" sz="1800" b="1" u="sng" dirty="0"/>
          </a:p>
          <a:p>
            <a:r>
              <a:rPr lang="en-US" dirty="0"/>
              <a:t>Provide </a:t>
            </a:r>
            <a:r>
              <a:rPr lang="en-US" sz="1800" dirty="0"/>
              <a:t>Insights &amp;</a:t>
            </a:r>
            <a:r>
              <a:rPr lang="en-US" sz="1800" baseline="0" dirty="0"/>
              <a:t> Analytical information from the date on the factors influencing the cancellations </a:t>
            </a:r>
            <a:r>
              <a:rPr lang="en-US" dirty="0"/>
              <a:t>of </a:t>
            </a:r>
            <a:r>
              <a:rPr lang="en-US" sz="1800" baseline="0" dirty="0"/>
              <a:t>Hotel Reservations</a:t>
            </a:r>
          </a:p>
          <a:p>
            <a:r>
              <a:rPr lang="en-US" sz="1800" baseline="0" dirty="0"/>
              <a:t>Investigate the Impact of Online Hotel Booking Channels viz-a-viz Ease of cancellations</a:t>
            </a:r>
          </a:p>
          <a:p>
            <a:r>
              <a:rPr lang="en-US" baseline="0" dirty="0"/>
              <a:t>Review </a:t>
            </a:r>
            <a:r>
              <a:rPr lang="en-US" sz="1800" baseline="0" dirty="0"/>
              <a:t>the impact of cancellations on Revenues</a:t>
            </a:r>
          </a:p>
          <a:p>
            <a:r>
              <a:rPr lang="en-US" dirty="0"/>
              <a:t>Make recommendations</a:t>
            </a:r>
            <a:endParaRPr lang="en-US" sz="1800" baseline="0" dirty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CB87FF-9E63-9ABD-4198-F5A55A01067D}"/>
              </a:ext>
            </a:extLst>
          </p:cNvPr>
          <p:cNvSpPr txBox="1">
            <a:spLocks/>
          </p:cNvSpPr>
          <p:nvPr/>
        </p:nvSpPr>
        <p:spPr>
          <a:xfrm>
            <a:off x="3378904" y="2056092"/>
            <a:ext cx="1272609" cy="3902902"/>
          </a:xfrm>
          <a:prstGeom prst="chevron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B9C08C-66B0-0B51-7AE4-D3862019444E}"/>
              </a:ext>
            </a:extLst>
          </p:cNvPr>
          <p:cNvSpPr txBox="1">
            <a:spLocks/>
          </p:cNvSpPr>
          <p:nvPr/>
        </p:nvSpPr>
        <p:spPr>
          <a:xfrm>
            <a:off x="4087892" y="2062720"/>
            <a:ext cx="1272609" cy="3902902"/>
          </a:xfrm>
          <a:prstGeom prst="chevron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979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988FAE-E508-D83C-E3EE-85E35C2E4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07"/>
            <a:ext cx="12192000" cy="6846785"/>
          </a:xfrm>
          <a:prstGeom prst="rect">
            <a:avLst/>
          </a:prstGeom>
        </p:spPr>
      </p:pic>
      <p:sp>
        <p:nvSpPr>
          <p:cNvPr id="4" name="Arrow: Up 3">
            <a:extLst>
              <a:ext uri="{FF2B5EF4-FFF2-40B4-BE49-F238E27FC236}">
                <a16:creationId xmlns:a16="http://schemas.microsoft.com/office/drawing/2014/main" id="{9D381093-19BF-5F54-A2C5-47E55FEA7925}"/>
              </a:ext>
            </a:extLst>
          </p:cNvPr>
          <p:cNvSpPr/>
          <p:nvPr/>
        </p:nvSpPr>
        <p:spPr>
          <a:xfrm>
            <a:off x="92279" y="3523375"/>
            <a:ext cx="419449" cy="444617"/>
          </a:xfrm>
          <a:prstGeom prst="up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3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F1F3D3-E11E-2260-8DC1-CEE2A9100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671"/>
            <a:ext cx="12192000" cy="6800658"/>
          </a:xfrm>
          <a:prstGeom prst="rect">
            <a:avLst/>
          </a:prstGeom>
        </p:spPr>
      </p:pic>
      <p:sp>
        <p:nvSpPr>
          <p:cNvPr id="4" name="Arrow: Up 3">
            <a:extLst>
              <a:ext uri="{FF2B5EF4-FFF2-40B4-BE49-F238E27FC236}">
                <a16:creationId xmlns:a16="http://schemas.microsoft.com/office/drawing/2014/main" id="{0D016D9C-3267-40C2-A3E7-5D8550657893}"/>
              </a:ext>
            </a:extLst>
          </p:cNvPr>
          <p:cNvSpPr/>
          <p:nvPr/>
        </p:nvSpPr>
        <p:spPr>
          <a:xfrm>
            <a:off x="58723" y="4815280"/>
            <a:ext cx="419449" cy="444617"/>
          </a:xfrm>
          <a:prstGeom prst="up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6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23AF18F-563F-738C-B150-067654D99D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50033" y="1075914"/>
            <a:ext cx="5203845" cy="30346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BB5A09-39B4-1040-99A4-91F1D059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1488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7C669-6D36-E762-66EA-63194D647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2319" y="3605166"/>
            <a:ext cx="5788616" cy="505363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u="sng" kern="12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Major contributor to this cancellations are: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u="sng" kern="1200" baseline="0" dirty="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8" name="Graphic 7" descr="Upward trend with solid fill">
            <a:extLst>
              <a:ext uri="{FF2B5EF4-FFF2-40B4-BE49-F238E27FC236}">
                <a16:creationId xmlns:a16="http://schemas.microsoft.com/office/drawing/2014/main" id="{CEE50617-BB95-8201-BD16-2935EA7B9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81228" y="1318729"/>
            <a:ext cx="1730512" cy="18484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DE0E3B-3137-50E5-CA3B-B8708C9C3DF4}"/>
              </a:ext>
            </a:extLst>
          </p:cNvPr>
          <p:cNvSpPr txBox="1"/>
          <p:nvPr/>
        </p:nvSpPr>
        <p:spPr>
          <a:xfrm>
            <a:off x="79512" y="3629099"/>
            <a:ext cx="5550986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TRENDS: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Increase in Bookings is accompanied with a growing rate of cancellations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Every cancelled booking translates to lost revenues with a multiplier effect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lt1"/>
                </a:solidFill>
              </a:rPr>
              <a:t>An </a:t>
            </a:r>
            <a:r>
              <a:rPr lang="en-US" sz="1400" kern="1200" dirty="0" err="1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unsual</a:t>
            </a:r>
            <a:r>
              <a:rPr lang="en-US" sz="1400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seasonal decline in bookings towards</a:t>
            </a:r>
            <a:r>
              <a:rPr lang="en-US" sz="1400" kern="12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the end of each year. </a:t>
            </a:r>
            <a:r>
              <a:rPr lang="en-US" sz="1400" dirty="0">
                <a:solidFill>
                  <a:schemeClr val="lt1"/>
                </a:solidFill>
              </a:rPr>
              <a:t>This positively correlates with the s</a:t>
            </a:r>
            <a:r>
              <a:rPr lang="en-US" sz="1400" kern="12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easonal decline in cancellations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lt1"/>
                </a:solidFill>
              </a:rPr>
              <a:t>The Room Prices is largely skewed to the right with over 90% of bookings within $80 - $200 price range</a:t>
            </a:r>
            <a:endParaRPr lang="en-US" sz="1400" kern="1200" baseline="0" dirty="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5BD93D-F40C-B0EC-E463-F2F36A23741A}"/>
              </a:ext>
            </a:extLst>
          </p:cNvPr>
          <p:cNvGrpSpPr/>
          <p:nvPr/>
        </p:nvGrpSpPr>
        <p:grpSpPr>
          <a:xfrm>
            <a:off x="7924805" y="1609993"/>
            <a:ext cx="2319540" cy="1265913"/>
            <a:chOff x="2080590" y="2512759"/>
            <a:chExt cx="1631063" cy="83337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33FE9B0-FC46-2356-F5BD-F3BA833A7EA6}"/>
                </a:ext>
              </a:extLst>
            </p:cNvPr>
            <p:cNvGrpSpPr/>
            <p:nvPr/>
          </p:nvGrpSpPr>
          <p:grpSpPr>
            <a:xfrm>
              <a:off x="2210397" y="2702320"/>
              <a:ext cx="1406448" cy="643816"/>
              <a:chOff x="1945357" y="1854180"/>
              <a:chExt cx="1406448" cy="643816"/>
            </a:xfrm>
          </p:grpSpPr>
          <p:sp>
            <p:nvSpPr>
              <p:cNvPr id="4" name="Arrow: Up 3">
                <a:extLst>
                  <a:ext uri="{FF2B5EF4-FFF2-40B4-BE49-F238E27FC236}">
                    <a16:creationId xmlns:a16="http://schemas.microsoft.com/office/drawing/2014/main" id="{DE50F25E-BB56-4BCF-77BB-F7C5B16BFD1B}"/>
                  </a:ext>
                </a:extLst>
              </p:cNvPr>
              <p:cNvSpPr/>
              <p:nvPr/>
            </p:nvSpPr>
            <p:spPr>
              <a:xfrm>
                <a:off x="1945357" y="1854180"/>
                <a:ext cx="335696" cy="607731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" name="Arrow: Up 4">
                <a:extLst>
                  <a:ext uri="{FF2B5EF4-FFF2-40B4-BE49-F238E27FC236}">
                    <a16:creationId xmlns:a16="http://schemas.microsoft.com/office/drawing/2014/main" id="{886958C4-B1C9-5068-0E64-A8D9E8EABB23}"/>
                  </a:ext>
                </a:extLst>
              </p:cNvPr>
              <p:cNvSpPr/>
              <p:nvPr/>
            </p:nvSpPr>
            <p:spPr>
              <a:xfrm>
                <a:off x="2858248" y="1881714"/>
                <a:ext cx="335696" cy="607731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" name="Arrow: Up 5">
                <a:extLst>
                  <a:ext uri="{FF2B5EF4-FFF2-40B4-BE49-F238E27FC236}">
                    <a16:creationId xmlns:a16="http://schemas.microsoft.com/office/drawing/2014/main" id="{335186BC-C800-182C-9FE1-D9911397A834}"/>
                  </a:ext>
                </a:extLst>
              </p:cNvPr>
              <p:cNvSpPr/>
              <p:nvPr/>
            </p:nvSpPr>
            <p:spPr>
              <a:xfrm>
                <a:off x="3116957" y="2072833"/>
                <a:ext cx="234848" cy="425163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" name="Arrow: Chevron 8">
                <a:extLst>
                  <a:ext uri="{FF2B5EF4-FFF2-40B4-BE49-F238E27FC236}">
                    <a16:creationId xmlns:a16="http://schemas.microsoft.com/office/drawing/2014/main" id="{2D641C0B-63CC-43C5-92F7-F7E7C9E0F595}"/>
                  </a:ext>
                </a:extLst>
              </p:cNvPr>
              <p:cNvSpPr/>
              <p:nvPr/>
            </p:nvSpPr>
            <p:spPr>
              <a:xfrm>
                <a:off x="2359241" y="2121299"/>
                <a:ext cx="190230" cy="328228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Arrow: Chevron 9">
                <a:extLst>
                  <a:ext uri="{FF2B5EF4-FFF2-40B4-BE49-F238E27FC236}">
                    <a16:creationId xmlns:a16="http://schemas.microsoft.com/office/drawing/2014/main" id="{4B42D291-2519-929C-1D3F-1939FA2BF946}"/>
                  </a:ext>
                </a:extLst>
              </p:cNvPr>
              <p:cNvSpPr/>
              <p:nvPr/>
            </p:nvSpPr>
            <p:spPr>
              <a:xfrm>
                <a:off x="2511642" y="2121299"/>
                <a:ext cx="190230" cy="328228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9E73B4-C84D-DEDD-E16F-69FB15A7E00A}"/>
                </a:ext>
              </a:extLst>
            </p:cNvPr>
            <p:cNvSpPr txBox="1"/>
            <p:nvPr/>
          </p:nvSpPr>
          <p:spPr>
            <a:xfrm>
              <a:off x="2080590" y="2531165"/>
              <a:ext cx="7493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Bookings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471003-8C99-8C2F-863F-D499113906BC}"/>
                </a:ext>
              </a:extLst>
            </p:cNvPr>
            <p:cNvSpPr txBox="1"/>
            <p:nvPr/>
          </p:nvSpPr>
          <p:spPr>
            <a:xfrm>
              <a:off x="2962258" y="2512759"/>
              <a:ext cx="7493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Revenue</a:t>
              </a:r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609DB3B-EB39-A18F-018F-FAEF32FAE946}"/>
              </a:ext>
            </a:extLst>
          </p:cNvPr>
          <p:cNvSpPr txBox="1">
            <a:spLocks/>
          </p:cNvSpPr>
          <p:nvPr/>
        </p:nvSpPr>
        <p:spPr>
          <a:xfrm>
            <a:off x="6032318" y="3988904"/>
            <a:ext cx="5788616" cy="2266122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60000"/>
              </a:lnSpc>
              <a:spcBef>
                <a:spcPts val="0"/>
              </a:spcBef>
              <a:buClrTx/>
              <a:buSzTx/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Room Types</a:t>
            </a:r>
          </a:p>
          <a:p>
            <a:pPr>
              <a:lnSpc>
                <a:spcPct val="160000"/>
              </a:lnSpc>
              <a:spcBef>
                <a:spcPts val="0"/>
              </a:spcBef>
              <a:buClrTx/>
              <a:buSzTx/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Repeat guests</a:t>
            </a:r>
          </a:p>
          <a:p>
            <a:pPr>
              <a:lnSpc>
                <a:spcPct val="160000"/>
              </a:lnSpc>
              <a:spcBef>
                <a:spcPts val="0"/>
              </a:spcBef>
              <a:buClrTx/>
              <a:buSzTx/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No of Adults</a:t>
            </a:r>
          </a:p>
          <a:p>
            <a:pPr>
              <a:lnSpc>
                <a:spcPct val="160000"/>
              </a:lnSpc>
              <a:spcBef>
                <a:spcPts val="0"/>
              </a:spcBef>
              <a:buClrTx/>
              <a:buSzTx/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No of children</a:t>
            </a:r>
          </a:p>
          <a:p>
            <a:pPr>
              <a:lnSpc>
                <a:spcPct val="160000"/>
              </a:lnSpc>
              <a:spcBef>
                <a:spcPts val="0"/>
              </a:spcBef>
              <a:buClrTx/>
              <a:buSzTx/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Market Segment</a:t>
            </a:r>
          </a:p>
          <a:p>
            <a:pPr>
              <a:lnSpc>
                <a:spcPct val="160000"/>
              </a:lnSpc>
              <a:spcBef>
                <a:spcPts val="0"/>
              </a:spcBef>
              <a:buClrTx/>
              <a:buSzTx/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Lead Time</a:t>
            </a:r>
          </a:p>
          <a:p>
            <a:pPr>
              <a:lnSpc>
                <a:spcPct val="160000"/>
              </a:lnSpc>
              <a:spcBef>
                <a:spcPts val="0"/>
              </a:spcBef>
              <a:buClrTx/>
              <a:buSzTx/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Room Prices</a:t>
            </a:r>
          </a:p>
          <a:p>
            <a:pPr>
              <a:lnSpc>
                <a:spcPct val="160000"/>
              </a:lnSpc>
              <a:spcBef>
                <a:spcPts val="0"/>
              </a:spcBef>
              <a:buClrTx/>
              <a:buSzTx/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Meal Plan</a:t>
            </a:r>
          </a:p>
          <a:p>
            <a:pPr>
              <a:lnSpc>
                <a:spcPct val="160000"/>
              </a:lnSpc>
              <a:spcBef>
                <a:spcPts val="0"/>
              </a:spcBef>
              <a:buClrTx/>
              <a:buSzTx/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Day of the Week for Arrival,</a:t>
            </a:r>
          </a:p>
          <a:p>
            <a:pPr>
              <a:lnSpc>
                <a:spcPct val="160000"/>
              </a:lnSpc>
              <a:spcBef>
                <a:spcPts val="0"/>
              </a:spcBef>
              <a:buClrTx/>
              <a:buSzTx/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Car park required</a:t>
            </a:r>
          </a:p>
          <a:p>
            <a:pPr>
              <a:lnSpc>
                <a:spcPct val="160000"/>
              </a:lnSpc>
              <a:spcBef>
                <a:spcPts val="0"/>
              </a:spcBef>
              <a:buClrTx/>
              <a:buSzTx/>
              <a:defRPr/>
            </a:pPr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Special requests</a:t>
            </a:r>
          </a:p>
          <a:p>
            <a:pPr marL="0" indent="0"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16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0833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5A09-39B4-1040-99A4-91F1D059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004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C259EA-6C84-0CC4-7EEB-19E91A6C24C4}"/>
              </a:ext>
            </a:extLst>
          </p:cNvPr>
          <p:cNvSpPr/>
          <p:nvPr/>
        </p:nvSpPr>
        <p:spPr>
          <a:xfrm>
            <a:off x="3882973" y="3299586"/>
            <a:ext cx="3657600" cy="1685925"/>
          </a:xfrm>
          <a:prstGeom prst="roundRect">
            <a:avLst>
              <a:gd name="adj" fmla="val 9910"/>
            </a:avLst>
          </a:prstGeom>
          <a:solidFill>
            <a:srgbClr val="002060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63500" dist="38100" dir="5400000" rotWithShape="0">
              <a:srgbClr val="000000">
                <a:alpha val="60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u="sng"/>
              <a:t>DAY</a:t>
            </a:r>
            <a:r>
              <a:rPr lang="en-US" sz="1200" b="1" u="sng" baseline="0"/>
              <a:t> OF THE WEEK:</a:t>
            </a:r>
          </a:p>
          <a:p>
            <a:pPr algn="l"/>
            <a:r>
              <a:rPr lang="en-US" sz="1200"/>
              <a:t>Weekly Summary shows that</a:t>
            </a:r>
            <a:r>
              <a:rPr lang="en-US" sz="1200" baseline="0"/>
              <a:t> </a:t>
            </a:r>
            <a:r>
              <a:rPr lang="en-US" sz="1200" baseline="0">
                <a:solidFill>
                  <a:srgbClr val="FFFF00"/>
                </a:solidFill>
              </a:rPr>
              <a:t>Wednesdays</a:t>
            </a:r>
            <a:r>
              <a:rPr lang="en-US" sz="1200" baseline="0"/>
              <a:t> has the highest revenue while </a:t>
            </a:r>
            <a:r>
              <a:rPr lang="en-US" sz="1200" baseline="0">
                <a:solidFill>
                  <a:srgbClr val="FFFF00"/>
                </a:solidFill>
              </a:rPr>
              <a:t>Fridays</a:t>
            </a:r>
            <a:r>
              <a:rPr lang="en-US" sz="1200" baseline="0"/>
              <a:t> have the least. </a:t>
            </a:r>
          </a:p>
          <a:p>
            <a:pPr algn="l"/>
            <a:r>
              <a:rPr lang="en-US" sz="1200" i="1" baseline="0"/>
              <a:t>-</a:t>
            </a:r>
            <a:r>
              <a:rPr lang="en-US" sz="1200" b="1" i="1" baseline="0"/>
              <a:t>Create </a:t>
            </a:r>
            <a:r>
              <a:rPr lang="en-US" sz="1200" b="1" i="1" baseline="0">
                <a:solidFill>
                  <a:srgbClr val="FFFF00"/>
                </a:solidFill>
              </a:rPr>
              <a:t>incentives, </a:t>
            </a:r>
            <a:r>
              <a:rPr lang="en-US" sz="1200" b="1" i="1" kern="1200" baseline="0">
                <a:solidFill>
                  <a:srgbClr val="FFFF00"/>
                </a:solidFill>
                <a:effectLst/>
                <a:latin typeface="+mn-lt"/>
                <a:ea typeface="+mn-ea"/>
                <a:cs typeface="+mn-cs"/>
              </a:rPr>
              <a:t>complimentary bookings and</a:t>
            </a:r>
            <a:r>
              <a:rPr lang="en-US" sz="1200" b="1" i="1" baseline="0">
                <a:solidFill>
                  <a:srgbClr val="FFFF00"/>
                </a:solidFill>
              </a:rPr>
              <a:t> special offers </a:t>
            </a:r>
            <a:r>
              <a:rPr lang="en-US" sz="1200" b="1" i="1" baseline="0"/>
              <a:t>to promote business volumes on Fridays and also to reduce Cancellations on Sundays and Fridays</a:t>
            </a:r>
            <a:endParaRPr lang="en-US" sz="1200" b="1" i="1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40D1F0-B4EB-68F0-44FB-3C381E4D5694}"/>
              </a:ext>
            </a:extLst>
          </p:cNvPr>
          <p:cNvSpPr/>
          <p:nvPr/>
        </p:nvSpPr>
        <p:spPr>
          <a:xfrm>
            <a:off x="3921073" y="5071236"/>
            <a:ext cx="3657600" cy="1685925"/>
          </a:xfrm>
          <a:prstGeom prst="roundRect">
            <a:avLst>
              <a:gd name="adj" fmla="val 9910"/>
            </a:avLst>
          </a:prstGeom>
          <a:solidFill>
            <a:srgbClr val="002060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63500" dist="38100" dir="5400000" rotWithShape="0">
              <a:srgbClr val="000000">
                <a:alpha val="60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u="sng"/>
              <a:t>ROOM PRICES:</a:t>
            </a:r>
          </a:p>
          <a:p>
            <a:pPr algn="l"/>
            <a:r>
              <a:rPr lang="en-US" sz="1200"/>
              <a:t>The distribution</a:t>
            </a:r>
            <a:r>
              <a:rPr lang="en-US" sz="1200" baseline="0"/>
              <a:t> of bookings is highly skewed to the right with the </a:t>
            </a:r>
            <a:r>
              <a:rPr lang="en-US" sz="1200"/>
              <a:t>Room Prices. </a:t>
            </a:r>
            <a:r>
              <a:rPr lang="en-US" sz="1200" baseline="0"/>
              <a:t>Also note that Cancellations is higher with rooms with prices greater than $200</a:t>
            </a:r>
          </a:p>
          <a:p>
            <a:pPr algn="l"/>
            <a:r>
              <a:rPr lang="en-US" sz="1200" b="1" i="1" baseline="0">
                <a:solidFill>
                  <a:srgbClr val="FFFF00"/>
                </a:solidFill>
              </a:rPr>
              <a:t>Optimisation of the pricings for room types by proffering discounts for luxury rooms</a:t>
            </a:r>
            <a:r>
              <a:rPr lang="en-US" sz="1200" b="1" i="1" baseline="0"/>
              <a:t> with corresponding penalty for cancellations</a:t>
            </a:r>
            <a:endParaRPr lang="en-US" sz="1200" b="1" i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92E91A-8508-5C9B-5DEF-1691BCAA7E44}"/>
              </a:ext>
            </a:extLst>
          </p:cNvPr>
          <p:cNvSpPr/>
          <p:nvPr/>
        </p:nvSpPr>
        <p:spPr>
          <a:xfrm>
            <a:off x="3854398" y="1499361"/>
            <a:ext cx="3657600" cy="1685925"/>
          </a:xfrm>
          <a:prstGeom prst="roundRect">
            <a:avLst>
              <a:gd name="adj" fmla="val 9910"/>
            </a:avLst>
          </a:prstGeom>
          <a:solidFill>
            <a:srgbClr val="002060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63500" dist="38100" dir="5400000" rotWithShape="0">
              <a:srgbClr val="000000">
                <a:alpha val="60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u="sng" dirty="0"/>
              <a:t>BOOKINGS, NIGHTS</a:t>
            </a:r>
            <a:r>
              <a:rPr lang="en-US" sz="1200" b="1" u="sng" baseline="0" dirty="0"/>
              <a:t> &amp; REVENUES:</a:t>
            </a:r>
          </a:p>
          <a:p>
            <a:pPr algn="l"/>
            <a:r>
              <a:rPr lang="en-US" sz="1200" dirty="0"/>
              <a:t>Every cancelled booking translates</a:t>
            </a:r>
            <a:r>
              <a:rPr lang="en-US" sz="1200" baseline="0" dirty="0"/>
              <a:t> to multiple nights cancelled and eventually translates to corresponding revenue losses.</a:t>
            </a:r>
          </a:p>
          <a:p>
            <a:pPr algn="l"/>
            <a:r>
              <a:rPr lang="en-US" sz="1200" b="1" i="1" baseline="0" dirty="0"/>
              <a:t>-</a:t>
            </a:r>
            <a:r>
              <a:rPr lang="en-US" sz="1200" b="1" i="1" baseline="0" dirty="0">
                <a:solidFill>
                  <a:srgbClr val="FFFF00"/>
                </a:solidFill>
              </a:rPr>
              <a:t>Investigate every cancelled booking</a:t>
            </a:r>
            <a:r>
              <a:rPr lang="en-US" sz="1200" b="1" i="1" baseline="0" dirty="0"/>
              <a:t> and put up action plans to enable the business optimize their operations</a:t>
            </a:r>
          </a:p>
          <a:p>
            <a:pPr algn="l"/>
            <a:endParaRPr lang="en-US" sz="1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25B3B7-0897-5C33-5722-90517A3272A4}"/>
              </a:ext>
            </a:extLst>
          </p:cNvPr>
          <p:cNvSpPr/>
          <p:nvPr/>
        </p:nvSpPr>
        <p:spPr>
          <a:xfrm>
            <a:off x="66344" y="3290061"/>
            <a:ext cx="3657600" cy="1685925"/>
          </a:xfrm>
          <a:prstGeom prst="roundRect">
            <a:avLst>
              <a:gd name="adj" fmla="val 9910"/>
            </a:avLst>
          </a:prstGeom>
          <a:solidFill>
            <a:srgbClr val="002060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63500" dist="38100" dir="5400000" rotWithShape="0">
              <a:srgbClr val="000000">
                <a:alpha val="60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u="sng" dirty="0"/>
              <a:t>ROOM TYPE:</a:t>
            </a:r>
          </a:p>
          <a:p>
            <a:pPr algn="l"/>
            <a:r>
              <a:rPr lang="en-US" sz="1200" dirty="0"/>
              <a:t>2 Room types (#1 &amp; #4) make</a:t>
            </a:r>
            <a:r>
              <a:rPr lang="en-US" sz="1200" baseline="0" dirty="0"/>
              <a:t> up 91% of the bookings. Rooms 6 &amp; 7 contribute about 6% of total bookings but they have about 50% cancellations rate.</a:t>
            </a:r>
          </a:p>
          <a:p>
            <a:pPr algn="l"/>
            <a:r>
              <a:rPr lang="en-US" sz="1200" b="1" i="1" baseline="0" dirty="0"/>
              <a:t>Need for initiatives to </a:t>
            </a:r>
            <a:r>
              <a:rPr lang="en-US" sz="1200" b="1" i="1" baseline="0" dirty="0">
                <a:solidFill>
                  <a:srgbClr val="FFFF00"/>
                </a:solidFill>
              </a:rPr>
              <a:t>promote bookings for the room</a:t>
            </a:r>
            <a:r>
              <a:rPr lang="en-US" sz="1200" b="1" i="1" baseline="0" dirty="0"/>
              <a:t>s and  </a:t>
            </a:r>
            <a:r>
              <a:rPr lang="en-US" sz="1200" b="1" i="1" baseline="0" dirty="0">
                <a:solidFill>
                  <a:srgbClr val="FFFF00"/>
                </a:solidFill>
              </a:rPr>
              <a:t>investigate reasons for high cancellations on Rooms 6 &amp; 7</a:t>
            </a:r>
            <a:r>
              <a:rPr lang="en-US" sz="1200" b="1" i="1" baseline="0" dirty="0"/>
              <a:t>.</a:t>
            </a:r>
            <a:endParaRPr lang="en-US" sz="1200" b="1" i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B0C7EF6-0CC7-CDD4-BF10-366A5CD3967C}"/>
              </a:ext>
            </a:extLst>
          </p:cNvPr>
          <p:cNvSpPr/>
          <p:nvPr/>
        </p:nvSpPr>
        <p:spPr>
          <a:xfrm>
            <a:off x="85394" y="5052186"/>
            <a:ext cx="3657600" cy="1685925"/>
          </a:xfrm>
          <a:prstGeom prst="roundRect">
            <a:avLst>
              <a:gd name="adj" fmla="val 9910"/>
            </a:avLst>
          </a:prstGeom>
          <a:solidFill>
            <a:srgbClr val="002060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63500" dist="38100" dir="5400000" rotWithShape="0">
              <a:srgbClr val="000000">
                <a:alpha val="60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u="sng" dirty="0"/>
              <a:t>NO</a:t>
            </a:r>
            <a:r>
              <a:rPr lang="en-US" sz="1200" b="1" u="sng" baseline="0" dirty="0"/>
              <a:t> OF ADULTS:</a:t>
            </a:r>
          </a:p>
          <a:p>
            <a:pPr algn="l"/>
            <a:r>
              <a:rPr lang="en-US" sz="1200" dirty="0"/>
              <a:t>72% of the bookings are</a:t>
            </a:r>
            <a:r>
              <a:rPr lang="en-US" sz="1200" baseline="0" dirty="0"/>
              <a:t> for 2 adults while 21% is for single adult. This could connote that most of the bookings are for couples. </a:t>
            </a:r>
          </a:p>
          <a:p>
            <a:pPr algn="l"/>
            <a:r>
              <a:rPr lang="en-US" sz="1200" b="1" i="1" baseline="0" dirty="0"/>
              <a:t>Explore initiatives to </a:t>
            </a:r>
            <a:r>
              <a:rPr lang="en-US" sz="1200" b="1" i="1" baseline="0" dirty="0">
                <a:solidFill>
                  <a:srgbClr val="FFFF00"/>
                </a:solidFill>
              </a:rPr>
              <a:t>reduce the high rate of cancellations for bookings for 2 adults</a:t>
            </a:r>
            <a:r>
              <a:rPr lang="en-US" sz="1200" b="1" i="1" baseline="0" dirty="0"/>
              <a:t>. Also, promote bookings for single adults from the corporate segment.</a:t>
            </a:r>
            <a:endParaRPr lang="en-US" sz="1200" b="1" i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AD0F71-3AC9-C9A5-BAC4-451F68416601}"/>
              </a:ext>
            </a:extLst>
          </p:cNvPr>
          <p:cNvSpPr/>
          <p:nvPr/>
        </p:nvSpPr>
        <p:spPr>
          <a:xfrm>
            <a:off x="56819" y="1518411"/>
            <a:ext cx="3657600" cy="1685925"/>
          </a:xfrm>
          <a:prstGeom prst="roundRect">
            <a:avLst>
              <a:gd name="adj" fmla="val 9910"/>
            </a:avLst>
          </a:prstGeom>
          <a:solidFill>
            <a:srgbClr val="002060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63500" dist="38100" dir="5400000" rotWithShape="0">
              <a:srgbClr val="000000">
                <a:alpha val="60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u="sng" dirty="0"/>
              <a:t>MARKET</a:t>
            </a:r>
            <a:r>
              <a:rPr lang="en-US" sz="1200" b="1" u="sng" baseline="0" dirty="0"/>
              <a:t> SEGMENT:</a:t>
            </a:r>
          </a:p>
          <a:p>
            <a:pPr algn="l"/>
            <a:r>
              <a:rPr lang="en-US" sz="1200" baseline="0" dirty="0"/>
              <a:t>Online segment of the clients contribute 64% of the total  bookings but has over 40% cancellation rates.</a:t>
            </a:r>
          </a:p>
          <a:p>
            <a:pPr algn="l"/>
            <a:r>
              <a:rPr lang="en-US" sz="1100" b="1" i="1" baseline="0" dirty="0"/>
              <a:t>Efforts should target </a:t>
            </a:r>
            <a:r>
              <a:rPr lang="en-US" sz="1100" b="1" i="1" baseline="0" dirty="0">
                <a:solidFill>
                  <a:srgbClr val="FFFF00"/>
                </a:solidFill>
              </a:rPr>
              <a:t>reducing the cancellation of online booking</a:t>
            </a:r>
            <a:r>
              <a:rPr lang="en-US" sz="1100" b="1" i="1" baseline="0" dirty="0"/>
              <a:t>. </a:t>
            </a:r>
          </a:p>
          <a:p>
            <a:pPr algn="l"/>
            <a:r>
              <a:rPr lang="en-US" sz="1100" b="1" i="1" baseline="0" dirty="0"/>
              <a:t>Also, increased marketing efforts to targets that accommodate the cancellations.</a:t>
            </a:r>
            <a:endParaRPr lang="en-US" sz="1100" b="1" i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BC6AE91-DA17-BDF4-E47F-B0C0EF476D58}"/>
              </a:ext>
            </a:extLst>
          </p:cNvPr>
          <p:cNvSpPr/>
          <p:nvPr/>
        </p:nvSpPr>
        <p:spPr>
          <a:xfrm>
            <a:off x="7623402" y="1486109"/>
            <a:ext cx="4483204" cy="5271052"/>
          </a:xfrm>
          <a:prstGeom prst="roundRect">
            <a:avLst>
              <a:gd name="adj" fmla="val 3915"/>
            </a:avLst>
          </a:prstGeom>
          <a:ln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u="sng" kern="1200" baseline="0" dirty="0">
                <a:solidFill>
                  <a:srgbClr val="002060"/>
                </a:solidFill>
                <a:effectLst/>
                <a:latin typeface="+mj-lt"/>
                <a:ea typeface="+mn-ea"/>
                <a:cs typeface="+mn-cs"/>
              </a:rPr>
              <a:t>Recommendations: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baseline="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-Increase marketing efforts to make up for the possible cancellations which is approximately 33%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baseline="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-Optimize room pricing strategy, especially the luxury rooms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baseline="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-Special focus on repeat customers as these rarely cancel bookings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baseline="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-Put measures (discounts for prompt payment, cancellation charge) in place to discourage cancellation of bookings with longer lead times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baseline="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-Online payments should require deposit payments to confirm booking as a discouragement for cancellation</a:t>
            </a:r>
          </a:p>
        </p:txBody>
      </p:sp>
    </p:spTree>
    <p:extLst>
      <p:ext uri="{BB962C8B-B14F-4D97-AF65-F5344CB8AC3E}">
        <p14:creationId xmlns:p14="http://schemas.microsoft.com/office/powerpoint/2010/main" val="1952510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975</Words>
  <Application>Microsoft Office PowerPoint</Application>
  <PresentationFormat>Widescreen</PresentationFormat>
  <Paragraphs>80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Georgia-Bold</vt:lpstr>
      <vt:lpstr>Wingdings 3</vt:lpstr>
      <vt:lpstr>Ion</vt:lpstr>
      <vt:lpstr>FutureTale Hotel Reservation</vt:lpstr>
      <vt:lpstr>What is the Problem?</vt:lpstr>
      <vt:lpstr>PowerPoint Presentation</vt:lpstr>
      <vt:lpstr>PowerPoint Presentation</vt:lpstr>
      <vt:lpstr>Summary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FutureTale Hotel Reservation</dc:title>
  <dc:creator>Ayobami Akinbile</dc:creator>
  <cp:lastModifiedBy>Ifeoma Ndibe</cp:lastModifiedBy>
  <cp:revision>1</cp:revision>
  <dcterms:created xsi:type="dcterms:W3CDTF">2023-05-24T14:44:52Z</dcterms:created>
  <dcterms:modified xsi:type="dcterms:W3CDTF">2023-05-27T18:38:02Z</dcterms:modified>
</cp:coreProperties>
</file>