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8"/>
    <p:restoredTop sz="94694"/>
  </p:normalViewPr>
  <p:slideViewPr>
    <p:cSldViewPr snapToGrid="0">
      <p:cViewPr varScale="1">
        <p:scale>
          <a:sx n="85" d="100"/>
          <a:sy n="85"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359E4-52BE-9254-A8F5-ECAC1F6A34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33DF2B9E-F360-25EE-4B81-753CB9B29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0C8AB0D2-684C-93D7-1A06-FD9C6A3F1D14}"/>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5" name="Footer Placeholder 4">
            <a:extLst>
              <a:ext uri="{FF2B5EF4-FFF2-40B4-BE49-F238E27FC236}">
                <a16:creationId xmlns:a16="http://schemas.microsoft.com/office/drawing/2014/main" xmlns="" id="{8B37BB4D-8B77-0092-8AFA-AEF207810A5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1522BF7-C8B2-B215-8C97-4370EEE75734}"/>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69187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8EBF3-0F2E-BD6E-5DA8-08D0E033A530}"/>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9799E191-1969-2759-9B9F-101FD66C17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F94DCBA0-42C0-208E-79EF-FDFE4A273C19}"/>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5" name="Footer Placeholder 4">
            <a:extLst>
              <a:ext uri="{FF2B5EF4-FFF2-40B4-BE49-F238E27FC236}">
                <a16:creationId xmlns:a16="http://schemas.microsoft.com/office/drawing/2014/main" xmlns="" id="{FDFA1C65-6CDB-3BD1-15BA-5895ED7F83C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C7F62F1-28F0-C629-0CCE-C91825001B7B}"/>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234828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9C25780-9C5E-8381-BD89-CBE1C7112A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17B88993-93B2-0594-DCFD-D8D7F5401B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43E640F7-FAC1-D8BE-7DAE-5B87A4772FA0}"/>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5" name="Footer Placeholder 4">
            <a:extLst>
              <a:ext uri="{FF2B5EF4-FFF2-40B4-BE49-F238E27FC236}">
                <a16:creationId xmlns:a16="http://schemas.microsoft.com/office/drawing/2014/main" xmlns="" id="{90974124-3E3A-C874-2964-FD72AB59EB4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4E68057-FE84-537F-0720-528996CA499A}"/>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238424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86339-5BB4-307F-137E-A51B64637E12}"/>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E36A2343-FD38-F85B-F469-25A4599F62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67DB8D4B-E64A-C30C-8C85-F07455C2443B}"/>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5" name="Footer Placeholder 4">
            <a:extLst>
              <a:ext uri="{FF2B5EF4-FFF2-40B4-BE49-F238E27FC236}">
                <a16:creationId xmlns:a16="http://schemas.microsoft.com/office/drawing/2014/main" xmlns="" id="{A887783D-38D7-6174-F52E-E6EF6076A81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60D0E184-D46C-D4FA-445A-BEFD7D0C6D51}"/>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3378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5875E-4AEF-6316-0441-557623EB3B2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89BB10D1-7E7D-98F9-BCAE-CF6B088F7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50EA6035-0EEC-FB80-C85C-1028664C9252}"/>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5" name="Footer Placeholder 4">
            <a:extLst>
              <a:ext uri="{FF2B5EF4-FFF2-40B4-BE49-F238E27FC236}">
                <a16:creationId xmlns:a16="http://schemas.microsoft.com/office/drawing/2014/main" xmlns="" id="{5E786608-D542-FA3C-04D8-B073011A042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0166354-2AAF-1A42-960E-3AADBA70C76A}"/>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51841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C2E79-EB71-9692-63D0-7958D608D0E3}"/>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B7A66CDB-5303-1B0A-AC24-C5A027CC1C4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11D34BB9-527A-3A35-A846-72F67F7DD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3B4AE281-F72A-D1A7-AA2A-A2E24D1FD9AD}"/>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6" name="Footer Placeholder 5">
            <a:extLst>
              <a:ext uri="{FF2B5EF4-FFF2-40B4-BE49-F238E27FC236}">
                <a16:creationId xmlns:a16="http://schemas.microsoft.com/office/drawing/2014/main" xmlns="" id="{CEB7C2D7-D4AB-BB79-7868-5B571691E56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2F88F44A-418E-88EC-2006-26415EC04AA0}"/>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221971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087B8-23DB-C39D-93A4-739019DA5B9A}"/>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F63A46D3-3001-008C-5009-34EB15B26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676DB94E-59A3-C78B-231F-6B27D5F489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0401D14E-1DF2-F8C9-0BEF-7802E7643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5BFAA865-5EF0-5A16-7616-799676303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19DF4A9B-5C16-B38F-9304-4025CE8464DC}"/>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8" name="Footer Placeholder 7">
            <a:extLst>
              <a:ext uri="{FF2B5EF4-FFF2-40B4-BE49-F238E27FC236}">
                <a16:creationId xmlns:a16="http://schemas.microsoft.com/office/drawing/2014/main" xmlns="" id="{99C644C7-597B-4221-CAD9-B49B1E09B8FE}"/>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49B92C30-2385-0BAD-E8D6-72CBBC04C9A6}"/>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305009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916FA-D1A9-5D14-5F84-F39B09DEFB0B}"/>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C4A8FBB7-8F62-7DA4-8C45-20AB6693BCB3}"/>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4" name="Footer Placeholder 3">
            <a:extLst>
              <a:ext uri="{FF2B5EF4-FFF2-40B4-BE49-F238E27FC236}">
                <a16:creationId xmlns:a16="http://schemas.microsoft.com/office/drawing/2014/main" xmlns="" id="{11CA6F9A-51A3-1C3F-4A74-2EFB9AA2B98A}"/>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42BE521D-400A-F54E-EC46-9D481B394864}"/>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258916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69B5EC-46D2-64FE-0874-58DD0D1A06F0}"/>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3" name="Footer Placeholder 2">
            <a:extLst>
              <a:ext uri="{FF2B5EF4-FFF2-40B4-BE49-F238E27FC236}">
                <a16:creationId xmlns:a16="http://schemas.microsoft.com/office/drawing/2014/main" xmlns="" id="{00ED51EC-19CF-0038-B084-B247D78A9002}"/>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84C71C3D-05F2-18EE-AE58-660039902E9E}"/>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286262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DF762-20EC-F30E-C297-679B4B670B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5A09BF8D-5F11-F206-065C-D3AFD966C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6A77DA29-7BB1-53C9-690F-A2FB9CD16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B10EE580-58CD-A4D2-F9AE-17A865A54C82}"/>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6" name="Footer Placeholder 5">
            <a:extLst>
              <a:ext uri="{FF2B5EF4-FFF2-40B4-BE49-F238E27FC236}">
                <a16:creationId xmlns:a16="http://schemas.microsoft.com/office/drawing/2014/main" xmlns="" id="{2E874D61-3348-C048-B2B5-57CF32DC34C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855948C6-7C01-D30A-33AE-8A191DADB55C}"/>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259598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3C5E0-8279-E94F-AEB8-E1945294FD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21CD102B-BE1A-41CC-DA8C-516E2D7C2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5919C9EE-0F32-D03B-1E0B-75B83052D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5A1601A-C2E0-0C8F-52C7-12CD938AC0DA}"/>
              </a:ext>
            </a:extLst>
          </p:cNvPr>
          <p:cNvSpPr>
            <a:spLocks noGrp="1"/>
          </p:cNvSpPr>
          <p:nvPr>
            <p:ph type="dt" sz="half" idx="10"/>
          </p:nvPr>
        </p:nvSpPr>
        <p:spPr/>
        <p:txBody>
          <a:bodyPr/>
          <a:lstStyle/>
          <a:p>
            <a:fld id="{9558993B-7B2A-C448-ADCD-5DC437DFDA87}" type="datetimeFigureOut">
              <a:rPr lang="x-none" smtClean="0"/>
              <a:t>12/7/2023</a:t>
            </a:fld>
            <a:endParaRPr lang="x-none"/>
          </a:p>
        </p:txBody>
      </p:sp>
      <p:sp>
        <p:nvSpPr>
          <p:cNvPr id="6" name="Footer Placeholder 5">
            <a:extLst>
              <a:ext uri="{FF2B5EF4-FFF2-40B4-BE49-F238E27FC236}">
                <a16:creationId xmlns:a16="http://schemas.microsoft.com/office/drawing/2014/main" xmlns="" id="{D050F0EC-8BF1-70F8-5600-F7683F29DD6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120289A9-522E-1F58-7209-EA31E3E4E63A}"/>
              </a:ext>
            </a:extLst>
          </p:cNvPr>
          <p:cNvSpPr>
            <a:spLocks noGrp="1"/>
          </p:cNvSpPr>
          <p:nvPr>
            <p:ph type="sldNum" sz="quarter" idx="12"/>
          </p:nvPr>
        </p:nvSpPr>
        <p:spPr/>
        <p:txBody>
          <a:bodyPr/>
          <a:lstStyle/>
          <a:p>
            <a:fld id="{694372C3-8D90-5046-B0BE-70FA356EC0E2}" type="slidenum">
              <a:rPr lang="x-none" smtClean="0"/>
              <a:t>‹#›</a:t>
            </a:fld>
            <a:endParaRPr lang="x-none"/>
          </a:p>
        </p:txBody>
      </p:sp>
    </p:spTree>
    <p:extLst>
      <p:ext uri="{BB962C8B-B14F-4D97-AF65-F5344CB8AC3E}">
        <p14:creationId xmlns:p14="http://schemas.microsoft.com/office/powerpoint/2010/main" val="72155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95B8B8-1783-15EE-B8FD-01E410C0D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6A762466-EAB5-ABA2-6794-33F96F686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5165B86A-721A-1C59-5DFD-2192A1C32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8993B-7B2A-C448-ADCD-5DC437DFDA87}" type="datetimeFigureOut">
              <a:rPr lang="x-none" smtClean="0"/>
              <a:t>12/7/2023</a:t>
            </a:fld>
            <a:endParaRPr lang="x-none"/>
          </a:p>
        </p:txBody>
      </p:sp>
      <p:sp>
        <p:nvSpPr>
          <p:cNvPr id="5" name="Footer Placeholder 4">
            <a:extLst>
              <a:ext uri="{FF2B5EF4-FFF2-40B4-BE49-F238E27FC236}">
                <a16:creationId xmlns:a16="http://schemas.microsoft.com/office/drawing/2014/main" xmlns="" id="{22195C64-00E5-1092-7A40-0AEB77086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1EE07D76-64E6-17FA-6961-5EC525EB2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372C3-8D90-5046-B0BE-70FA356EC0E2}" type="slidenum">
              <a:rPr lang="x-none" smtClean="0"/>
              <a:t>‹#›</a:t>
            </a:fld>
            <a:endParaRPr lang="x-none"/>
          </a:p>
        </p:txBody>
      </p:sp>
    </p:spTree>
    <p:extLst>
      <p:ext uri="{BB962C8B-B14F-4D97-AF65-F5344CB8AC3E}">
        <p14:creationId xmlns:p14="http://schemas.microsoft.com/office/powerpoint/2010/main" val="87207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BCBC5-52C8-1681-1415-CDC541A12303}"/>
              </a:ext>
            </a:extLst>
          </p:cNvPr>
          <p:cNvSpPr>
            <a:spLocks noGrp="1"/>
          </p:cNvSpPr>
          <p:nvPr>
            <p:ph type="ctrTitle"/>
          </p:nvPr>
        </p:nvSpPr>
        <p:spPr>
          <a:xfrm>
            <a:off x="1524000" y="768927"/>
            <a:ext cx="9144000" cy="997528"/>
          </a:xfrm>
        </p:spPr>
        <p:txBody>
          <a:bodyPr>
            <a:normAutofit/>
          </a:bodyPr>
          <a:lstStyle/>
          <a:p>
            <a:r>
              <a:rPr lang="x-none" sz="2800" b="1" dirty="0">
                <a:latin typeface="Times New Roman" panose="02020603050405020304" pitchFamily="18" charset="0"/>
                <a:cs typeface="Times New Roman" panose="02020603050405020304" pitchFamily="18" charset="0"/>
              </a:rPr>
              <a:t>KADUNA STATE UNIVERSITY</a:t>
            </a:r>
          </a:p>
        </p:txBody>
      </p:sp>
      <p:sp>
        <p:nvSpPr>
          <p:cNvPr id="3" name="Subtitle 2">
            <a:extLst>
              <a:ext uri="{FF2B5EF4-FFF2-40B4-BE49-F238E27FC236}">
                <a16:creationId xmlns:a16="http://schemas.microsoft.com/office/drawing/2014/main" xmlns="" id="{7751A956-3560-E73F-625B-E9CB0AAEE146}"/>
              </a:ext>
            </a:extLst>
          </p:cNvPr>
          <p:cNvSpPr>
            <a:spLocks noGrp="1"/>
          </p:cNvSpPr>
          <p:nvPr>
            <p:ph type="subTitle" idx="1"/>
          </p:nvPr>
        </p:nvSpPr>
        <p:spPr>
          <a:xfrm>
            <a:off x="1524000" y="1828800"/>
            <a:ext cx="9144000" cy="4634345"/>
          </a:xfrm>
        </p:spPr>
        <p:txBody>
          <a:bodyPr>
            <a:normAutofit/>
          </a:bodyPr>
          <a:lstStyle/>
          <a:p>
            <a:r>
              <a:rPr lang="x-none" sz="1700" b="1" dirty="0">
                <a:latin typeface="Times New Roman" panose="02020603050405020304" pitchFamily="18" charset="0"/>
                <a:cs typeface="Times New Roman" panose="02020603050405020304" pitchFamily="18" charset="0"/>
              </a:rPr>
              <a:t>FACULTY OF COMPUTING</a:t>
            </a:r>
          </a:p>
          <a:p>
            <a:r>
              <a:rPr lang="x-none" sz="1700" b="1" dirty="0">
                <a:latin typeface="Times New Roman" panose="02020603050405020304" pitchFamily="18" charset="0"/>
                <a:cs typeface="Times New Roman" panose="02020603050405020304" pitchFamily="18" charset="0"/>
              </a:rPr>
              <a:t>DEPARTMENT OF COMPUTER SCIENCE</a:t>
            </a:r>
          </a:p>
          <a:p>
            <a:endParaRPr lang="x-none" sz="1700" b="1" dirty="0">
              <a:latin typeface="Times New Roman" panose="02020603050405020304" pitchFamily="18" charset="0"/>
              <a:cs typeface="Times New Roman" panose="02020603050405020304" pitchFamily="18" charset="0"/>
            </a:endParaRPr>
          </a:p>
          <a:p>
            <a:endParaRPr lang="x-none" sz="1700" b="1" dirty="0">
              <a:latin typeface="Times New Roman" panose="02020603050405020304" pitchFamily="18" charset="0"/>
              <a:cs typeface="Times New Roman" panose="02020603050405020304" pitchFamily="18" charset="0"/>
            </a:endParaRPr>
          </a:p>
          <a:p>
            <a:r>
              <a:rPr lang="x-none" sz="1700" b="1" dirty="0">
                <a:latin typeface="Times New Roman" panose="02020603050405020304" pitchFamily="18" charset="0"/>
                <a:cs typeface="Times New Roman" panose="02020603050405020304" pitchFamily="18" charset="0"/>
              </a:rPr>
              <a:t>TOPIC</a:t>
            </a:r>
            <a:r>
              <a:rPr lang="x-none" sz="1700" b="1" dirty="0" smtClean="0">
                <a:latin typeface="Times New Roman" panose="02020603050405020304" pitchFamily="18" charset="0"/>
                <a:cs typeface="Times New Roman" panose="02020603050405020304" pitchFamily="18" charset="0"/>
              </a:rPr>
              <a:t>:</a:t>
            </a:r>
            <a:r>
              <a:rPr lang="en-US" sz="1700" b="1" dirty="0">
                <a:latin typeface="Times New Roman" panose="02020603050405020304" pitchFamily="18" charset="0"/>
                <a:cs typeface="Times New Roman" panose="02020603050405020304" pitchFamily="18" charset="0"/>
              </a:rPr>
              <a:t> SENTIMENT ANALYSIS OF STUDENTS AND LECTURERS DURING ASUU (ACADEMIC STAFF UNION OF UNIVERSITIES) STRIKE</a:t>
            </a:r>
            <a:endParaRPr lang="x-none" sz="1700" b="1" dirty="0">
              <a:latin typeface="Times New Roman" panose="02020603050405020304" pitchFamily="18" charset="0"/>
              <a:cs typeface="Times New Roman" panose="02020603050405020304" pitchFamily="18" charset="0"/>
            </a:endParaRPr>
          </a:p>
          <a:p>
            <a:endParaRPr lang="x-none" sz="1700" b="1" dirty="0">
              <a:latin typeface="Times New Roman" panose="02020603050405020304" pitchFamily="18" charset="0"/>
              <a:cs typeface="Times New Roman" panose="02020603050405020304" pitchFamily="18" charset="0"/>
            </a:endParaRPr>
          </a:p>
          <a:p>
            <a:r>
              <a:rPr lang="x-none" sz="1700" b="1" dirty="0" smtClean="0">
                <a:latin typeface="Times New Roman" panose="02020603050405020304" pitchFamily="18" charset="0"/>
                <a:cs typeface="Times New Roman" panose="02020603050405020304" pitchFamily="18" charset="0"/>
              </a:rPr>
              <a:t>BY:</a:t>
            </a:r>
            <a:r>
              <a:rPr lang="en-US" sz="1700" b="1" dirty="0">
                <a:latin typeface="Times New Roman" panose="02020603050405020304" pitchFamily="18" charset="0"/>
                <a:cs typeface="Times New Roman" panose="02020603050405020304" pitchFamily="18" charset="0"/>
              </a:rPr>
              <a:t>NDIFREKE MKPANAM EKANEM</a:t>
            </a:r>
          </a:p>
          <a:p>
            <a:r>
              <a:rPr lang="en-US" sz="1700" b="1" dirty="0">
                <a:latin typeface="Times New Roman" panose="02020603050405020304" pitchFamily="18" charset="0"/>
                <a:cs typeface="Times New Roman" panose="02020603050405020304" pitchFamily="18" charset="0"/>
              </a:rPr>
              <a:t>KASU/18/CSC/1017</a:t>
            </a:r>
          </a:p>
          <a:p>
            <a:endParaRPr lang="x-none" sz="1700" b="1" dirty="0">
              <a:latin typeface="Times New Roman" panose="02020603050405020304" pitchFamily="18" charset="0"/>
              <a:cs typeface="Times New Roman" panose="02020603050405020304" pitchFamily="18" charset="0"/>
            </a:endParaRPr>
          </a:p>
          <a:p>
            <a:r>
              <a:rPr lang="x-none" sz="1700" b="1" dirty="0" smtClean="0">
                <a:latin typeface="Times New Roman" panose="02020603050405020304" pitchFamily="18" charset="0"/>
                <a:cs typeface="Times New Roman" panose="02020603050405020304" pitchFamily="18" charset="0"/>
              </a:rPr>
              <a:t>SUPERVISOR</a:t>
            </a:r>
            <a:r>
              <a:rPr lang="en-US" sz="1700" b="1" dirty="0">
                <a:latin typeface="Times New Roman" panose="02020603050405020304" pitchFamily="18" charset="0"/>
                <a:cs typeface="Times New Roman" panose="02020603050405020304" pitchFamily="18" charset="0"/>
              </a:rPr>
              <a:t>: MAL. IBRAHIM LAWAN FALALU</a:t>
            </a:r>
            <a:endParaRPr lang="x-none"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96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92500" lnSpcReduction="20000"/>
          </a:bodyPr>
          <a:lstStyle/>
          <a:p>
            <a:pPr marL="0" indent="0">
              <a:buNone/>
            </a:pPr>
            <a:r>
              <a:rPr lang="en-US" sz="2000" b="1" dirty="0"/>
              <a:t>Methodology Highlights:</a:t>
            </a:r>
          </a:p>
          <a:p>
            <a:pPr marL="0" indent="0">
              <a:buNone/>
            </a:pPr>
            <a:r>
              <a:rPr lang="en-US" sz="2000" b="1" dirty="0"/>
              <a:t>Data Collection:</a:t>
            </a:r>
          </a:p>
          <a:p>
            <a:r>
              <a:rPr lang="en-US" sz="2000" dirty="0"/>
              <a:t>Twitter search for tweets about ASUU using "RM Search Twitter operator" (English, Nigeria).</a:t>
            </a:r>
          </a:p>
          <a:p>
            <a:r>
              <a:rPr lang="en-US" sz="2000" dirty="0"/>
              <a:t>10,000 tweets collected from May 14th to 16th, 2022.</a:t>
            </a:r>
          </a:p>
          <a:p>
            <a:pPr marL="0" indent="0">
              <a:buNone/>
            </a:pPr>
            <a:r>
              <a:rPr lang="en-US" sz="2000" b="1" dirty="0"/>
              <a:t>Data Preprocessing:</a:t>
            </a:r>
          </a:p>
          <a:p>
            <a:r>
              <a:rPr lang="en-US" sz="2000" dirty="0"/>
              <a:t>Feature extraction: Identify relevant information from tweets.</a:t>
            </a:r>
          </a:p>
          <a:p>
            <a:r>
              <a:rPr lang="en-US" sz="2000" dirty="0"/>
              <a:t>Label encoding: Convert categorical data (sentiment) to numerical values.</a:t>
            </a:r>
          </a:p>
          <a:p>
            <a:r>
              <a:rPr lang="en-US" sz="2000" dirty="0"/>
              <a:t>Standardization and scaling: Ensure comparable data across features.</a:t>
            </a:r>
          </a:p>
          <a:p>
            <a:pPr marL="0" indent="0">
              <a:buNone/>
            </a:pPr>
            <a:r>
              <a:rPr lang="en-US" sz="2000" b="1" dirty="0"/>
              <a:t>Classification Techniques:</a:t>
            </a:r>
          </a:p>
          <a:p>
            <a:r>
              <a:rPr lang="en-US" sz="2000" dirty="0"/>
              <a:t>Support Vector Machines (SVM): Optimize margin between classes.</a:t>
            </a:r>
          </a:p>
          <a:p>
            <a:r>
              <a:rPr lang="en-US" sz="2000" dirty="0"/>
              <a:t>Transformer-Based Model (pre-trained </a:t>
            </a:r>
            <a:r>
              <a:rPr lang="en-US" sz="2000" dirty="0" err="1"/>
              <a:t>DistilBERT</a:t>
            </a:r>
            <a:r>
              <a:rPr lang="en-US" sz="2000" dirty="0"/>
              <a:t>): Capture long-range relationships between words.</a:t>
            </a:r>
          </a:p>
          <a:p>
            <a:r>
              <a:rPr lang="en-US" sz="2000" dirty="0"/>
              <a:t>Rule-Based Sentiment Analysis (AFINN Lexicon): Use predetermined rules and sentiment scores.</a:t>
            </a:r>
          </a:p>
          <a:p>
            <a:r>
              <a:rPr lang="en-US" sz="2000" dirty="0"/>
              <a:t>VADER: Analyze sentiments conveyed in social media language.</a:t>
            </a:r>
          </a:p>
        </p:txBody>
      </p:sp>
    </p:spTree>
    <p:extLst>
      <p:ext uri="{BB962C8B-B14F-4D97-AF65-F5344CB8AC3E}">
        <p14:creationId xmlns:p14="http://schemas.microsoft.com/office/powerpoint/2010/main" val="20615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a:bodyPr>
          <a:lstStyle/>
          <a:p>
            <a:pPr marL="0" indent="0">
              <a:buNone/>
            </a:pPr>
            <a:endParaRPr lang="x-none"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84" y="2476367"/>
            <a:ext cx="6849431" cy="1905266"/>
          </a:xfrm>
          <a:prstGeom prst="rect">
            <a:avLst/>
          </a:prstGeom>
        </p:spPr>
      </p:pic>
    </p:spTree>
    <p:extLst>
      <p:ext uri="{BB962C8B-B14F-4D97-AF65-F5344CB8AC3E}">
        <p14:creationId xmlns:p14="http://schemas.microsoft.com/office/powerpoint/2010/main" val="210815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IMPLEMENTATION TECHNOLOGIES</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lnSpcReduction="10000"/>
          </a:bodyPr>
          <a:lstStyle/>
          <a:p>
            <a:pPr marL="0" indent="0">
              <a:buNone/>
            </a:pPr>
            <a:r>
              <a:rPr lang="en-US" sz="2000" b="1" dirty="0"/>
              <a:t>Programming Languages and Libraries Used:</a:t>
            </a:r>
          </a:p>
          <a:p>
            <a:r>
              <a:rPr lang="en-US" sz="2000" dirty="0"/>
              <a:t>Python: Primary language for implementation.</a:t>
            </a:r>
          </a:p>
          <a:p>
            <a:r>
              <a:rPr lang="en-US" sz="2000" dirty="0"/>
              <a:t>Transformers Library: Used for pre-trained transformer models like BERT.</a:t>
            </a:r>
          </a:p>
          <a:p>
            <a:r>
              <a:rPr lang="en-US" sz="2000" dirty="0"/>
              <a:t>NLTK Library: Used for tokenization, </a:t>
            </a:r>
            <a:r>
              <a:rPr lang="en-US" sz="2000" dirty="0" err="1"/>
              <a:t>stopwords</a:t>
            </a:r>
            <a:r>
              <a:rPr lang="en-US" sz="2000" dirty="0"/>
              <a:t> removal, and n-gram generation.</a:t>
            </a:r>
          </a:p>
          <a:p>
            <a:r>
              <a:rPr lang="en-US" sz="2000" dirty="0" err="1"/>
              <a:t>Scikit</a:t>
            </a:r>
            <a:r>
              <a:rPr lang="en-US" sz="2000" dirty="0"/>
              <a:t>-Learn Library: Used for model training, evaluation, and preprocessing.</a:t>
            </a:r>
          </a:p>
          <a:p>
            <a:r>
              <a:rPr lang="en-US" sz="2000" dirty="0" err="1"/>
              <a:t>Afinn</a:t>
            </a:r>
            <a:r>
              <a:rPr lang="en-US" sz="2000" dirty="0"/>
              <a:t> Library: Provides pre-built lexicon for sentiment analysis.</a:t>
            </a:r>
          </a:p>
          <a:p>
            <a:r>
              <a:rPr lang="en-US" sz="2000" dirty="0"/>
              <a:t>VADER: Rule-based sentiment analysis tool.</a:t>
            </a:r>
          </a:p>
          <a:p>
            <a:r>
              <a:rPr lang="en-US" sz="2000" dirty="0" err="1"/>
              <a:t>NetworkX</a:t>
            </a:r>
            <a:r>
              <a:rPr lang="en-US" sz="2000" dirty="0"/>
              <a:t> and </a:t>
            </a:r>
            <a:r>
              <a:rPr lang="en-US" sz="2000" dirty="0" err="1"/>
              <a:t>nxviz</a:t>
            </a:r>
            <a:r>
              <a:rPr lang="en-US" sz="2000" dirty="0"/>
              <a:t>: Used for creating and visualizing bi-gram network graphs.</a:t>
            </a:r>
          </a:p>
          <a:p>
            <a:r>
              <a:rPr lang="en-US" sz="2000" dirty="0" err="1"/>
              <a:t>Matplotlib</a:t>
            </a:r>
            <a:r>
              <a:rPr lang="en-US" sz="2000" dirty="0"/>
              <a:t> and </a:t>
            </a:r>
            <a:r>
              <a:rPr lang="en-US" sz="2000" dirty="0" err="1"/>
              <a:t>Seaborn</a:t>
            </a:r>
            <a:r>
              <a:rPr lang="en-US" sz="2000" dirty="0"/>
              <a:t>: Used for creating plots and visualizations.</a:t>
            </a:r>
          </a:p>
          <a:p>
            <a:r>
              <a:rPr lang="en-US" sz="2000" dirty="0"/>
              <a:t>Pandas: Used for data manipulation and analysis.</a:t>
            </a:r>
          </a:p>
          <a:p>
            <a:r>
              <a:rPr lang="en-US" sz="2000" dirty="0"/>
              <a:t>Other Libraries: re (regular expressions), download (resource download), </a:t>
            </a:r>
            <a:r>
              <a:rPr lang="en-US" sz="2000" dirty="0" err="1"/>
              <a:t>ngrams</a:t>
            </a:r>
            <a:r>
              <a:rPr lang="en-US" sz="2000" dirty="0"/>
              <a:t>, </a:t>
            </a:r>
            <a:r>
              <a:rPr lang="en-US" sz="2000" dirty="0" err="1"/>
              <a:t>WordCloud</a:t>
            </a:r>
            <a:r>
              <a:rPr lang="en-US" sz="2000" dirty="0"/>
              <a:t>, </a:t>
            </a:r>
            <a:r>
              <a:rPr lang="en-US" sz="2000" dirty="0" err="1"/>
              <a:t>LatentDirichletAllocation</a:t>
            </a:r>
            <a:r>
              <a:rPr lang="en-US" sz="2000" dirty="0"/>
              <a:t> (LDA).</a:t>
            </a:r>
          </a:p>
        </p:txBody>
      </p:sp>
    </p:spTree>
    <p:extLst>
      <p:ext uri="{BB962C8B-B14F-4D97-AF65-F5344CB8AC3E}">
        <p14:creationId xmlns:p14="http://schemas.microsoft.com/office/powerpoint/2010/main" val="328727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85000" lnSpcReduction="10000"/>
          </a:bodyPr>
          <a:lstStyle/>
          <a:p>
            <a:pPr marL="0" indent="0">
              <a:buNone/>
            </a:pPr>
            <a:r>
              <a:rPr lang="en-US" sz="2000" b="1" dirty="0"/>
              <a:t>System Testing: Black-Box Approach</a:t>
            </a:r>
          </a:p>
          <a:p>
            <a:pPr marL="0" indent="0">
              <a:buNone/>
            </a:pPr>
            <a:r>
              <a:rPr lang="en-US" sz="2000" b="1" dirty="0"/>
              <a:t>Test Case Selection:</a:t>
            </a:r>
          </a:p>
          <a:p>
            <a:r>
              <a:rPr lang="en-US" sz="2000" dirty="0"/>
              <a:t>A diverse set of tweets encompassing various linguistic nuances is curated to validate the system's accuracy across different contexts.</a:t>
            </a:r>
          </a:p>
          <a:p>
            <a:pPr marL="0" indent="0">
              <a:buNone/>
            </a:pPr>
            <a:r>
              <a:rPr lang="en-US" sz="2000" b="1" dirty="0"/>
              <a:t>Sentiment Analysis with Pre-trained Models:</a:t>
            </a:r>
          </a:p>
          <a:p>
            <a:r>
              <a:rPr lang="en-US" sz="2000" dirty="0"/>
              <a:t>Two approaches are employed for sentiment analysis:</a:t>
            </a:r>
          </a:p>
          <a:p>
            <a:r>
              <a:rPr lang="en-US" sz="2000" dirty="0"/>
              <a:t>Transformer-based model: This utilizes deep learning for intricate analysis.</a:t>
            </a:r>
          </a:p>
          <a:p>
            <a:r>
              <a:rPr lang="en-US" sz="2000" dirty="0"/>
              <a:t>Rule-based analysis with the </a:t>
            </a:r>
            <a:r>
              <a:rPr lang="en-US" sz="2000" dirty="0" err="1"/>
              <a:t>Afinn</a:t>
            </a:r>
            <a:r>
              <a:rPr lang="en-US" sz="2000" dirty="0"/>
              <a:t> lexicon: This uses simpler rules for sentiment extraction.</a:t>
            </a:r>
          </a:p>
          <a:p>
            <a:pPr marL="0" indent="0">
              <a:buNone/>
            </a:pPr>
            <a:r>
              <a:rPr lang="en-US" sz="2000" b="1" dirty="0"/>
              <a:t>Evaluation Metrics:</a:t>
            </a:r>
          </a:p>
          <a:p>
            <a:r>
              <a:rPr lang="en-US" sz="2000" dirty="0"/>
              <a:t>Standard metrics like accuracy, precision, recall, and F1 score are used to assess performance. Additionally, confusion matrices offer visual insights into the system's effectiveness for different sentiment classes.</a:t>
            </a:r>
          </a:p>
          <a:p>
            <a:pPr marL="0" indent="0">
              <a:buNone/>
            </a:pPr>
            <a:r>
              <a:rPr lang="en-US" sz="2000" b="1" dirty="0"/>
              <a:t>Results and Analysis:</a:t>
            </a:r>
          </a:p>
          <a:p>
            <a:r>
              <a:rPr lang="en-US" sz="2000" dirty="0"/>
              <a:t>The overall performance, along with strengths and weaknesses, are discussed. Misclassifications and potential areas for improvement are identified. Moreover, the real-world implications of the system's accuracy are analyzed.</a:t>
            </a:r>
          </a:p>
        </p:txBody>
      </p:sp>
    </p:spTree>
    <p:extLst>
      <p:ext uri="{BB962C8B-B14F-4D97-AF65-F5344CB8AC3E}">
        <p14:creationId xmlns:p14="http://schemas.microsoft.com/office/powerpoint/2010/main" val="399062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SUMMARY &amp; CONCLUSION</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92500" lnSpcReduction="10000"/>
          </a:bodyPr>
          <a:lstStyle/>
          <a:p>
            <a:pPr marL="0" indent="0">
              <a:buNone/>
            </a:pPr>
            <a:r>
              <a:rPr lang="en-US" sz="2000" b="1" dirty="0" smtClean="0"/>
              <a:t>Summary</a:t>
            </a:r>
            <a:r>
              <a:rPr lang="en-US" sz="2000" b="1" dirty="0"/>
              <a:t>:</a:t>
            </a:r>
          </a:p>
          <a:p>
            <a:r>
              <a:rPr lang="en-US" sz="2000" dirty="0"/>
              <a:t>Analyzed tweets to understand emotional impact of ASUU strikes on instructors and students.</a:t>
            </a:r>
          </a:p>
          <a:p>
            <a:r>
              <a:rPr lang="en-US" sz="2000" dirty="0"/>
              <a:t>Successfully identified complex emotional dynamics in the Nigerian academic community.</a:t>
            </a:r>
          </a:p>
          <a:p>
            <a:r>
              <a:rPr lang="en-US" sz="2000" dirty="0"/>
              <a:t>Limited by data bias, informal communication styles, and dynamic sentiment.</a:t>
            </a:r>
          </a:p>
          <a:p>
            <a:pPr marL="0" indent="0">
              <a:buNone/>
            </a:pPr>
            <a:r>
              <a:rPr lang="en-US" sz="2000" b="1" dirty="0"/>
              <a:t>Conclusions:</a:t>
            </a:r>
          </a:p>
          <a:p>
            <a:r>
              <a:rPr lang="en-US" sz="2000" dirty="0"/>
              <a:t>Strikes significantly impact emotions (frustration, anger, disappointment).</a:t>
            </a:r>
          </a:p>
          <a:p>
            <a:r>
              <a:rPr lang="en-US" sz="2000" dirty="0"/>
              <a:t>Machine learning and sentiment analysis offer valuable insights, but need improvement.</a:t>
            </a:r>
          </a:p>
          <a:p>
            <a:r>
              <a:rPr lang="en-US" sz="2000" dirty="0"/>
              <a:t>Future research needs to address data biases and limitations of text-based communication.</a:t>
            </a:r>
          </a:p>
          <a:p>
            <a:r>
              <a:rPr lang="en-US" sz="2000" dirty="0"/>
              <a:t>Focus on real-time analysis, multi-modal data, and user-specific models.</a:t>
            </a:r>
          </a:p>
          <a:p>
            <a:r>
              <a:rPr lang="en-US" sz="2000" dirty="0"/>
              <a:t>Investigate long-term effects on individuals and society for better interventions.</a:t>
            </a:r>
          </a:p>
          <a:p>
            <a:r>
              <a:rPr lang="en-US" sz="2000" dirty="0"/>
              <a:t>By overcoming limitations and exploring new avenues, future research can build upon this project and deepen our understanding of ASUU strikes' impact.</a:t>
            </a:r>
          </a:p>
        </p:txBody>
      </p:sp>
    </p:spTree>
    <p:extLst>
      <p:ext uri="{BB962C8B-B14F-4D97-AF65-F5344CB8AC3E}">
        <p14:creationId xmlns:p14="http://schemas.microsoft.com/office/powerpoint/2010/main" val="293385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FUTURE ENHANCEMENT &amp; RECOMMENDATION</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Future </a:t>
            </a:r>
            <a:r>
              <a:rPr lang="en-US" sz="2000" dirty="0">
                <a:latin typeface="Times New Roman" panose="02020603050405020304" pitchFamily="18" charset="0"/>
                <a:cs typeface="Times New Roman" panose="02020603050405020304" pitchFamily="18" charset="0"/>
              </a:rPr>
              <a:t>Enhancements and Recommendations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Improve data quality by addressing bias and using diverse datasets.</a:t>
            </a:r>
          </a:p>
          <a:p>
            <a:pPr marL="0" indent="0">
              <a:buNone/>
            </a:pPr>
            <a:r>
              <a:rPr lang="en-US" sz="2000" dirty="0">
                <a:latin typeface="Times New Roman" panose="02020603050405020304" pitchFamily="18" charset="0"/>
                <a:cs typeface="Times New Roman" panose="02020603050405020304" pitchFamily="18" charset="0"/>
              </a:rPr>
              <a:t>- Adapt to dynamic sentiment through real-time analysis and multi-modal data integration.</a:t>
            </a:r>
          </a:p>
          <a:p>
            <a:pPr marL="0" indent="0">
              <a:buNone/>
            </a:pPr>
            <a:r>
              <a:rPr lang="en-US" sz="2000" dirty="0">
                <a:latin typeface="Times New Roman" panose="02020603050405020304" pitchFamily="18" charset="0"/>
                <a:cs typeface="Times New Roman" panose="02020603050405020304" pitchFamily="18" charset="0"/>
              </a:rPr>
              <a:t>- Develop personalized sentiment models and investigate societal impacts.</a:t>
            </a:r>
          </a:p>
          <a:p>
            <a:pPr marL="0" indent="0">
              <a:buNone/>
            </a:pPr>
            <a:r>
              <a:rPr lang="en-US" sz="2000" dirty="0">
                <a:latin typeface="Times New Roman" panose="02020603050405020304" pitchFamily="18" charset="0"/>
                <a:cs typeface="Times New Roman" panose="02020603050405020304" pitchFamily="18" charset="0"/>
              </a:rPr>
              <a:t>- Implement additional features like user interface, visualization, and integration with other applications.</a:t>
            </a:r>
          </a:p>
          <a:p>
            <a:pPr marL="0" indent="0">
              <a:buNone/>
            </a:pPr>
            <a:r>
              <a:rPr lang="en-US" sz="2000" dirty="0">
                <a:latin typeface="Times New Roman" panose="02020603050405020304" pitchFamily="18" charset="0"/>
                <a:cs typeface="Times New Roman" panose="02020603050405020304" pitchFamily="18" charset="0"/>
              </a:rPr>
              <a:t>- Address limitations like handling sarcasm and improving transparency.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60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INTRODUCTION/BACKGROUND OF STUDY</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ASUU strikes in Nigeria have disrupted the academic careers of students and instructors. Scholars have used Twitter data and sentiment analysis to explore the varied viewpoints and emotional reactions of users during these strikes. </a:t>
            </a:r>
            <a:r>
              <a:rPr lang="en-US" sz="2000" dirty="0" err="1">
                <a:latin typeface="Times New Roman" panose="02020603050405020304" pitchFamily="18" charset="0"/>
                <a:cs typeface="Times New Roman" panose="02020603050405020304" pitchFamily="18" charset="0"/>
              </a:rPr>
              <a:t>Njoku's</a:t>
            </a:r>
            <a:r>
              <a:rPr lang="en-US" sz="2000" dirty="0">
                <a:latin typeface="Times New Roman" panose="02020603050405020304" pitchFamily="18" charset="0"/>
                <a:cs typeface="Times New Roman" panose="02020603050405020304" pitchFamily="18" charset="0"/>
              </a:rPr>
              <a:t> study found that students feel disheartened and unmotivated, shifting their attention away from studies and sometimes engaging in criminal activities due to the strike. This research aims to assess the emotional impact of ASUU strikes on both students and lecturers.</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11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a:bodyPr>
          <a:lstStyle/>
          <a:p>
            <a:pPr marL="0" indent="0">
              <a:buNone/>
            </a:pPr>
            <a:r>
              <a:rPr lang="en-US" sz="2000" dirty="0"/>
              <a:t>ASUU strikes have negatively impacted both students and lecturers in Nigeria. Students face extended study periods, poor test performance, and disrupted routines. Lecturers may become disengaged and face financial difficulties due to unpaid salaries. These disruptions can lead to frustration and even criminal activity among students. The study aims to assess the exact emotional impact of these strikes on both groups and understand the link between academic disruptions, frustration, and societal well-being.</a:t>
            </a:r>
            <a:r>
              <a:rPr lang="x-none" sz="2000" dirty="0" smtClean="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76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AIM &amp; OBJECTIVES</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a:bodyPr>
          <a:lstStyle/>
          <a:p>
            <a:pPr marL="0" indent="0">
              <a:buNone/>
            </a:pPr>
            <a:r>
              <a:rPr lang="en-US" sz="2000" dirty="0"/>
              <a:t>This study investigates the impact of the ASUU strike on students and lecturers in Nigeria, focusing on the emotions expressed on Twitter. The study aims to:</a:t>
            </a:r>
          </a:p>
          <a:p>
            <a:r>
              <a:rPr lang="en-US" sz="2000" dirty="0"/>
              <a:t>Develop machine learning algorithms to detect and categorize emotional expressions from tweets related to the ASUU strike.</a:t>
            </a:r>
          </a:p>
          <a:p>
            <a:r>
              <a:rPr lang="en-US" sz="2000" dirty="0"/>
              <a:t>Collect and pre-process a comprehensive dataset of tweet emotions from students and lecturers.</a:t>
            </a:r>
          </a:p>
          <a:p>
            <a:r>
              <a:rPr lang="en-US" sz="2000" dirty="0"/>
              <a:t>Analyze the emotions portrayed and suggest alternative activities to keep students and lecturers mentally engaged during strikes.</a:t>
            </a:r>
          </a:p>
        </p:txBody>
      </p:sp>
    </p:spTree>
    <p:extLst>
      <p:ext uri="{BB962C8B-B14F-4D97-AF65-F5344CB8AC3E}">
        <p14:creationId xmlns:p14="http://schemas.microsoft.com/office/powerpoint/2010/main" val="305874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SCOPE &amp; LIMITATION</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a:bodyPr>
          <a:lstStyle/>
          <a:p>
            <a:pPr marL="0" indent="0">
              <a:buNone/>
            </a:pPr>
            <a:r>
              <a:rPr lang="en-US" sz="2000" dirty="0"/>
              <a:t>While the project focuses on the emotions of instructors and students during the ASUU strike, its accuracy is limited by:</a:t>
            </a:r>
          </a:p>
          <a:p>
            <a:pPr marL="0" indent="0">
              <a:buNone/>
            </a:pPr>
            <a:r>
              <a:rPr lang="en-US" sz="2000" dirty="0"/>
              <a:t>1. Text-based communication: Casual language, sarcasm, and emoji can make it difficult to accurately identify emotions.</a:t>
            </a:r>
          </a:p>
          <a:p>
            <a:pPr marL="0" indent="0">
              <a:buNone/>
            </a:pPr>
            <a:r>
              <a:rPr lang="en-US" sz="2000" dirty="0"/>
              <a:t>2. Data limitations:</a:t>
            </a:r>
          </a:p>
          <a:p>
            <a:r>
              <a:rPr lang="en-US" sz="2000" dirty="0"/>
              <a:t>Biases in the training data can affect the model's understanding.</a:t>
            </a:r>
          </a:p>
          <a:p>
            <a:r>
              <a:rPr lang="en-US" sz="2000" dirty="0"/>
              <a:t>The project only captures emotions during a specific timeframe, not in real-time.</a:t>
            </a:r>
          </a:p>
          <a:p>
            <a:pPr marL="0" indent="0">
              <a:buNone/>
            </a:pP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97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85000" lnSpcReduction="20000"/>
          </a:bodyPr>
          <a:lstStyle/>
          <a:p>
            <a:pPr marL="0" indent="0">
              <a:buNone/>
            </a:pPr>
            <a:r>
              <a:rPr lang="en-US" b="1" dirty="0"/>
              <a:t>Conceptual Review </a:t>
            </a:r>
          </a:p>
          <a:p>
            <a:r>
              <a:rPr lang="en-US" dirty="0"/>
              <a:t>Machine learning can analyze sentiment (positive, negative, neutral) in text.</a:t>
            </a:r>
          </a:p>
          <a:p>
            <a:r>
              <a:rPr lang="en-US" dirty="0"/>
              <a:t>Twitter provides real-time data for sentiment analysis on various topics.</a:t>
            </a:r>
          </a:p>
          <a:p>
            <a:r>
              <a:rPr lang="en-US" dirty="0"/>
              <a:t>ASUU strikes negatively impact education in Nigeria and have historical roots.</a:t>
            </a:r>
          </a:p>
          <a:p>
            <a:r>
              <a:rPr lang="en-US" dirty="0"/>
              <a:t>No prior research analyzed sentiment on ASUU strikes using Twitter data.</a:t>
            </a:r>
          </a:p>
          <a:p>
            <a:r>
              <a:rPr lang="en-US" dirty="0"/>
              <a:t>Proposed Study:</a:t>
            </a:r>
          </a:p>
          <a:p>
            <a:r>
              <a:rPr lang="en-US" dirty="0"/>
              <a:t>This study will analyze Twitter data using "ASUU" to: </a:t>
            </a:r>
          </a:p>
          <a:p>
            <a:pPr lvl="1"/>
            <a:r>
              <a:rPr lang="en-US" dirty="0"/>
              <a:t>Perform sentiment analysis.</a:t>
            </a:r>
          </a:p>
          <a:p>
            <a:pPr lvl="1"/>
            <a:r>
              <a:rPr lang="en-US" dirty="0"/>
              <a:t>Identify significant topics.</a:t>
            </a:r>
          </a:p>
          <a:p>
            <a:r>
              <a:rPr lang="en-US" dirty="0"/>
              <a:t>Contribution:</a:t>
            </a:r>
          </a:p>
          <a:p>
            <a:r>
              <a:rPr lang="en-US" dirty="0"/>
              <a:t>Insights into public sentiment regarding the ASUU strike.</a:t>
            </a:r>
          </a:p>
          <a:p>
            <a:r>
              <a:rPr lang="en-US" dirty="0"/>
              <a:t>Inform stakeholders and contribute to potential solutions.</a:t>
            </a:r>
          </a:p>
        </p:txBody>
      </p:sp>
    </p:spTree>
    <p:extLst>
      <p:ext uri="{BB962C8B-B14F-4D97-AF65-F5344CB8AC3E}">
        <p14:creationId xmlns:p14="http://schemas.microsoft.com/office/powerpoint/2010/main" val="262358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32500" lnSpcReduction="20000"/>
          </a:bodyPr>
          <a:lstStyle/>
          <a:p>
            <a:pPr marL="0" indent="0">
              <a:buNone/>
            </a:pPr>
            <a:r>
              <a:rPr lang="en-US" b="1" dirty="0" smtClean="0"/>
              <a:t>Empirical </a:t>
            </a:r>
            <a:r>
              <a:rPr lang="en-US" b="1" dirty="0"/>
              <a:t>Review Summary:</a:t>
            </a:r>
          </a:p>
          <a:p>
            <a:r>
              <a:rPr lang="en-US" dirty="0"/>
              <a:t>Focus: Sentiment analysis of communications during ASUU strikes.</a:t>
            </a:r>
          </a:p>
          <a:p>
            <a:r>
              <a:rPr lang="en-US" dirty="0"/>
              <a:t>Methodology: NLP and machine learning techniques, including text categorization and Twitter data analysis.</a:t>
            </a:r>
          </a:p>
          <a:p>
            <a:pPr marL="0" indent="0">
              <a:buNone/>
            </a:pPr>
            <a:r>
              <a:rPr lang="en-US" b="1" dirty="0"/>
              <a:t>Findings:</a:t>
            </a:r>
          </a:p>
          <a:p>
            <a:r>
              <a:rPr lang="en-US" dirty="0" err="1"/>
              <a:t>Abubakar</a:t>
            </a:r>
            <a:r>
              <a:rPr lang="en-US" dirty="0"/>
              <a:t> Ahmad (2021):</a:t>
            </a:r>
          </a:p>
          <a:p>
            <a:pPr lvl="1"/>
            <a:r>
              <a:rPr lang="en-US" dirty="0"/>
              <a:t>Significant portion of </a:t>
            </a:r>
            <a:r>
              <a:rPr lang="en-US" dirty="0" err="1"/>
              <a:t>WhatsApp</a:t>
            </a:r>
            <a:r>
              <a:rPr lang="en-US" dirty="0"/>
              <a:t> communications during ASUU strikes are irrelevant.</a:t>
            </a:r>
          </a:p>
          <a:p>
            <a:pPr lvl="1"/>
            <a:r>
              <a:rPr lang="en-US" dirty="0"/>
              <a:t>Raises questions about effectiveness of group communication during strikes.</a:t>
            </a:r>
          </a:p>
          <a:p>
            <a:r>
              <a:rPr lang="en-US" dirty="0" err="1"/>
              <a:t>Nandal</a:t>
            </a:r>
            <a:r>
              <a:rPr lang="en-US" dirty="0"/>
              <a:t> et al. (2022):</a:t>
            </a:r>
          </a:p>
          <a:p>
            <a:pPr lvl="1"/>
            <a:r>
              <a:rPr lang="en-US" dirty="0"/>
              <a:t>Public sentiment towards ASUU strikes is predominantly negative on Twitter.</a:t>
            </a:r>
          </a:p>
          <a:p>
            <a:pPr lvl="1"/>
            <a:r>
              <a:rPr lang="en-US" dirty="0"/>
              <a:t>Users express frustration, anger, and concern about the impact of strikes on education.</a:t>
            </a:r>
          </a:p>
          <a:p>
            <a:pPr marL="0" indent="0">
              <a:buNone/>
            </a:pPr>
            <a:r>
              <a:rPr lang="en-US" b="1" dirty="0"/>
              <a:t>Implications:</a:t>
            </a:r>
          </a:p>
          <a:p>
            <a:r>
              <a:rPr lang="en-US" dirty="0"/>
              <a:t>Sentiment analysis provides valuable insights into stakeholder perspectives on ASUU strikes.</a:t>
            </a:r>
          </a:p>
          <a:p>
            <a:r>
              <a:rPr lang="en-US" dirty="0"/>
              <a:t>Can inform policy decisions and interventions to address concerns and improve communication.</a:t>
            </a:r>
          </a:p>
          <a:p>
            <a:pPr marL="0" indent="0">
              <a:buNone/>
            </a:pPr>
            <a:r>
              <a:rPr lang="en-US" b="1" dirty="0"/>
              <a:t>Future Research:</a:t>
            </a:r>
          </a:p>
          <a:p>
            <a:r>
              <a:rPr lang="en-US" dirty="0"/>
              <a:t>Further investigate the impact of ASUU strikes on mental health and student well-being.</a:t>
            </a:r>
          </a:p>
          <a:p>
            <a:r>
              <a:rPr lang="en-US" dirty="0"/>
              <a:t>Develop more sophisticated sentiment analysis techniques to capture nuanced emotions and context.</a:t>
            </a:r>
          </a:p>
          <a:p>
            <a:r>
              <a:rPr lang="en-US" dirty="0"/>
              <a:t>Analyze longitudinal data to track sentiment changes over time.</a:t>
            </a:r>
          </a:p>
          <a:p>
            <a:pPr marL="0" indent="0">
              <a:buNone/>
            </a:pPr>
            <a:r>
              <a:rPr lang="en-US" dirty="0" smtClean="0"/>
              <a:t>Overall</a:t>
            </a:r>
            <a:r>
              <a:rPr lang="en-US" dirty="0"/>
              <a:t>:</a:t>
            </a:r>
          </a:p>
          <a:p>
            <a:pPr marL="0" indent="0">
              <a:buNone/>
            </a:pPr>
            <a:r>
              <a:rPr lang="en-US" dirty="0"/>
              <a:t>Sentiment analysis is a valuable tool for understanding public and stakeholder perspectives on ASUU strikes. By analyzing sentiment, researchers and policymakers can gain valuable insights into the concerns of those affected by the strikes and develop informed strategies to address them. Future research should focus on further investigating the impact of ASUU strikes on various aspects of society and developing more sophisticated sentiment analysis techniques.</a:t>
            </a:r>
          </a:p>
        </p:txBody>
      </p:sp>
    </p:spTree>
    <p:extLst>
      <p:ext uri="{BB962C8B-B14F-4D97-AF65-F5344CB8AC3E}">
        <p14:creationId xmlns:p14="http://schemas.microsoft.com/office/powerpoint/2010/main" val="178697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SUMMARY OF RESEARCH GAP</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92500" lnSpcReduction="20000"/>
          </a:bodyPr>
          <a:lstStyle/>
          <a:p>
            <a:pPr marL="0" indent="0">
              <a:buNone/>
            </a:pPr>
            <a:r>
              <a:rPr lang="en-US" sz="2000" b="1" dirty="0"/>
              <a:t>Research Gap Summary:</a:t>
            </a:r>
          </a:p>
          <a:p>
            <a:r>
              <a:rPr lang="en-US" sz="2000" dirty="0"/>
              <a:t>Member participation in the ASUU </a:t>
            </a:r>
            <a:r>
              <a:rPr lang="en-US" sz="2000" dirty="0" err="1"/>
              <a:t>WhatsApp</a:t>
            </a:r>
            <a:r>
              <a:rPr lang="en-US" sz="2000" dirty="0"/>
              <a:t> group during the strike was not explored.</a:t>
            </a:r>
          </a:p>
          <a:p>
            <a:r>
              <a:rPr lang="en-US" sz="2000" dirty="0"/>
              <a:t>The study only analyzed text-based communication, ignoring multimedia content.</a:t>
            </a:r>
          </a:p>
          <a:p>
            <a:r>
              <a:rPr lang="en-US" sz="2000" dirty="0"/>
              <a:t>Sentiment analysis was limited to the </a:t>
            </a:r>
            <a:r>
              <a:rPr lang="en-US" sz="2000" dirty="0" err="1"/>
              <a:t>WhatsApp</a:t>
            </a:r>
            <a:r>
              <a:rPr lang="en-US" sz="2000" dirty="0"/>
              <a:t> group, excluding other platforms.</a:t>
            </a:r>
          </a:p>
          <a:p>
            <a:r>
              <a:rPr lang="en-US" sz="2000" dirty="0"/>
              <a:t>No comparisons were made to other contexts or strikes.</a:t>
            </a:r>
          </a:p>
          <a:p>
            <a:pPr marL="0" indent="0">
              <a:buNone/>
            </a:pPr>
            <a:r>
              <a:rPr lang="en-US" sz="2000" b="1" dirty="0"/>
              <a:t>Future Research Suggestions:</a:t>
            </a:r>
          </a:p>
          <a:p>
            <a:r>
              <a:rPr lang="en-US" sz="2000" dirty="0"/>
              <a:t>Analyze member participation and its evolution over time.</a:t>
            </a:r>
          </a:p>
          <a:p>
            <a:r>
              <a:rPr lang="en-US" sz="2000" dirty="0"/>
              <a:t>Include multimedia communications in the analysis.</a:t>
            </a:r>
          </a:p>
          <a:p>
            <a:r>
              <a:rPr lang="en-US" sz="2000" dirty="0"/>
              <a:t>Compare sentiment across different platforms.</a:t>
            </a:r>
          </a:p>
          <a:p>
            <a:r>
              <a:rPr lang="en-US" sz="2000" dirty="0"/>
              <a:t>Conduct cross-contextual studies and comparisons.</a:t>
            </a:r>
          </a:p>
          <a:p>
            <a:r>
              <a:rPr lang="en-US" sz="2000" dirty="0"/>
              <a:t>Design longitudinal studies to track sentiment over time.</a:t>
            </a:r>
          </a:p>
          <a:p>
            <a:r>
              <a:rPr lang="en-US" sz="2000" dirty="0"/>
              <a:t>Implement mixed-methods approaches for richer insights.</a:t>
            </a:r>
          </a:p>
          <a:p>
            <a:r>
              <a:rPr lang="en-US" sz="2000" dirty="0"/>
              <a:t>Explore using machine learning for automated labeling.</a:t>
            </a:r>
          </a:p>
        </p:txBody>
      </p:sp>
    </p:spTree>
    <p:extLst>
      <p:ext uri="{BB962C8B-B14F-4D97-AF65-F5344CB8AC3E}">
        <p14:creationId xmlns:p14="http://schemas.microsoft.com/office/powerpoint/2010/main" val="236434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4C50D-38CC-BF40-2A18-18F256E6D947}"/>
              </a:ext>
            </a:extLst>
          </p:cNvPr>
          <p:cNvSpPr>
            <a:spLocks noGrp="1"/>
          </p:cNvSpPr>
          <p:nvPr>
            <p:ph type="title"/>
          </p:nvPr>
        </p:nvSpPr>
        <p:spPr/>
        <p:txBody>
          <a:bodyPr>
            <a:normAutofit/>
          </a:bodyPr>
          <a:lstStyle/>
          <a:p>
            <a:r>
              <a:rPr lang="x-none" sz="2400" b="1" dirty="0">
                <a:latin typeface="Times New Roman" panose="02020603050405020304" pitchFamily="18" charset="0"/>
                <a:cs typeface="Times New Roman" panose="02020603050405020304" pitchFamily="18" charset="0"/>
              </a:rPr>
              <a:t>REQUIREMENT ANALYSIS</a:t>
            </a:r>
          </a:p>
        </p:txBody>
      </p:sp>
      <p:sp>
        <p:nvSpPr>
          <p:cNvPr id="3" name="Content Placeholder 2">
            <a:extLst>
              <a:ext uri="{FF2B5EF4-FFF2-40B4-BE49-F238E27FC236}">
                <a16:creationId xmlns:a16="http://schemas.microsoft.com/office/drawing/2014/main" xmlns="" id="{236FC344-A9A7-2C1E-6067-CD445DE9E2F9}"/>
              </a:ext>
            </a:extLst>
          </p:cNvPr>
          <p:cNvSpPr>
            <a:spLocks noGrp="1"/>
          </p:cNvSpPr>
          <p:nvPr>
            <p:ph idx="1"/>
          </p:nvPr>
        </p:nvSpPr>
        <p:spPr/>
        <p:txBody>
          <a:bodyPr>
            <a:normAutofit fontScale="62500" lnSpcReduction="20000"/>
          </a:bodyPr>
          <a:lstStyle/>
          <a:p>
            <a:pPr marL="0" indent="0">
              <a:buNone/>
            </a:pPr>
            <a:r>
              <a:rPr lang="en-US" b="1" dirty="0"/>
              <a:t>Functional Requirements:</a:t>
            </a:r>
          </a:p>
          <a:p>
            <a:pPr marL="0" indent="0">
              <a:buNone/>
            </a:pPr>
            <a:r>
              <a:rPr lang="en-US" b="1" dirty="0"/>
              <a:t>Data Preprocessing:</a:t>
            </a:r>
          </a:p>
          <a:p>
            <a:pPr marL="0" indent="0">
              <a:buNone/>
            </a:pPr>
            <a:r>
              <a:rPr lang="en-US" dirty="0"/>
              <a:t>Text tokenization, Text cleaning: </a:t>
            </a:r>
            <a:r>
              <a:rPr lang="en-US" dirty="0" err="1"/>
              <a:t>stopwords</a:t>
            </a:r>
            <a:r>
              <a:rPr lang="en-US" dirty="0"/>
              <a:t>, punctuation</a:t>
            </a:r>
            <a:r>
              <a:rPr lang="en-US" dirty="0" smtClean="0"/>
              <a:t>, duplicate rows</a:t>
            </a:r>
            <a:endParaRPr lang="en-US" dirty="0"/>
          </a:p>
          <a:p>
            <a:pPr marL="0" indent="0">
              <a:buNone/>
            </a:pPr>
            <a:r>
              <a:rPr lang="en-US" b="1" dirty="0"/>
              <a:t>Sentiment Analysis:</a:t>
            </a:r>
          </a:p>
          <a:p>
            <a:pPr marL="0" indent="0">
              <a:buNone/>
            </a:pPr>
            <a:r>
              <a:rPr lang="en-US" dirty="0"/>
              <a:t>Pre-trained and custom sentiment analysis models, Support for various approaches: lexicon-based, machine learning, rule-based</a:t>
            </a:r>
          </a:p>
          <a:p>
            <a:pPr marL="0" indent="0">
              <a:buNone/>
            </a:pPr>
            <a:r>
              <a:rPr lang="en-US" b="1" dirty="0"/>
              <a:t>Evaluation Metrics:</a:t>
            </a:r>
          </a:p>
          <a:p>
            <a:pPr marL="0" indent="0">
              <a:buNone/>
            </a:pPr>
            <a:r>
              <a:rPr lang="en-US" dirty="0"/>
              <a:t>Accuracy, precision, recall, F1 score, AUC, Model comparison based on performance</a:t>
            </a:r>
          </a:p>
          <a:p>
            <a:pPr marL="0" indent="0">
              <a:buNone/>
            </a:pPr>
            <a:r>
              <a:rPr lang="en-US" b="1" dirty="0"/>
              <a:t>Visualization:</a:t>
            </a:r>
          </a:p>
          <a:p>
            <a:pPr marL="0" indent="0">
              <a:buNone/>
            </a:pPr>
            <a:r>
              <a:rPr lang="en-US" dirty="0" err="1"/>
              <a:t>Seaborn</a:t>
            </a:r>
            <a:r>
              <a:rPr lang="en-US" dirty="0"/>
              <a:t> and </a:t>
            </a:r>
            <a:r>
              <a:rPr lang="en-US" dirty="0" err="1"/>
              <a:t>matplotlib</a:t>
            </a:r>
            <a:r>
              <a:rPr lang="en-US" dirty="0"/>
              <a:t> for bar charts, </a:t>
            </a:r>
            <a:r>
              <a:rPr lang="en-US" dirty="0" err="1"/>
              <a:t>heatmaps</a:t>
            </a:r>
            <a:r>
              <a:rPr lang="en-US" dirty="0"/>
              <a:t>, line plots, Confusion matrices for classification model performance</a:t>
            </a:r>
          </a:p>
          <a:p>
            <a:pPr marL="0" indent="0">
              <a:buNone/>
            </a:pPr>
            <a:r>
              <a:rPr lang="en-US" b="1" dirty="0"/>
              <a:t>Non-Functional Requirements:</a:t>
            </a:r>
          </a:p>
          <a:p>
            <a:r>
              <a:rPr lang="en-US" dirty="0"/>
              <a:t>Performance: Efficient for large datasets Reliability: Robust for various data and language variations Usability: User-friendly code with clear documentation Scalability: Accommodate large and diverse datasets Maintainability: Well-structured and documented code for future enhancements</a:t>
            </a:r>
            <a:endParaRPr lang="en-US" dirty="0"/>
          </a:p>
        </p:txBody>
      </p:sp>
    </p:spTree>
    <p:extLst>
      <p:ext uri="{BB962C8B-B14F-4D97-AF65-F5344CB8AC3E}">
        <p14:creationId xmlns:p14="http://schemas.microsoft.com/office/powerpoint/2010/main" val="3315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178</TotalTime>
  <Words>1167</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KADUNA STATE UNIVERSITY</vt:lpstr>
      <vt:lpstr>INTRODUCTION/BACKGROUND OF STUDY</vt:lpstr>
      <vt:lpstr>PROBLEM STATEMENT</vt:lpstr>
      <vt:lpstr>AIM &amp; OBJECTIVES</vt:lpstr>
      <vt:lpstr>SCOPE &amp; LIMITATION</vt:lpstr>
      <vt:lpstr>LITERATURE REVIEW</vt:lpstr>
      <vt:lpstr>LITERATURE REVIEW</vt:lpstr>
      <vt:lpstr>SUMMARY OF RESEARCH GAP</vt:lpstr>
      <vt:lpstr>REQUIREMENT ANALYSIS</vt:lpstr>
      <vt:lpstr>METHODOLOGY</vt:lpstr>
      <vt:lpstr>SYSTEM DESIGN</vt:lpstr>
      <vt:lpstr>IMPLEMENTATION TECHNOLOGIES</vt:lpstr>
      <vt:lpstr>TESTING</vt:lpstr>
      <vt:lpstr>SUMMARY &amp; CONCLUSION</vt:lpstr>
      <vt:lpstr>FUTURE ENHANCEMENT &amp; 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KADUNA STATE UNIVERSITY</dc:title>
  <dc:creator>teymarh@gmail.com</dc:creator>
  <cp:lastModifiedBy>Microsoft account</cp:lastModifiedBy>
  <cp:revision>11</cp:revision>
  <dcterms:created xsi:type="dcterms:W3CDTF">2023-12-05T14:14:19Z</dcterms:created>
  <dcterms:modified xsi:type="dcterms:W3CDTF">2023-12-07T08:37:16Z</dcterms:modified>
</cp:coreProperties>
</file>