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8F98-E91B-E3E3-743E-672BAF473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41DB5D-55E2-9258-17EA-F36D6D197D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D66ECF-8CD9-D654-F84F-8F812766487B}"/>
              </a:ext>
            </a:extLst>
          </p:cNvPr>
          <p:cNvSpPr>
            <a:spLocks noGrp="1"/>
          </p:cNvSpPr>
          <p:nvPr>
            <p:ph type="dt" sz="half" idx="10"/>
          </p:nvPr>
        </p:nvSpPr>
        <p:spPr/>
        <p:txBody>
          <a:bodyPr/>
          <a:lstStyle/>
          <a:p>
            <a:fld id="{970682CF-052F-49D6-A42A-3C003CB249C4}" type="datetimeFigureOut">
              <a:rPr lang="en-US" smtClean="0"/>
              <a:t>5/6/2025</a:t>
            </a:fld>
            <a:endParaRPr lang="en-US"/>
          </a:p>
        </p:txBody>
      </p:sp>
      <p:sp>
        <p:nvSpPr>
          <p:cNvPr id="5" name="Footer Placeholder 4">
            <a:extLst>
              <a:ext uri="{FF2B5EF4-FFF2-40B4-BE49-F238E27FC236}">
                <a16:creationId xmlns:a16="http://schemas.microsoft.com/office/drawing/2014/main" id="{ADE3A690-6029-984D-A40C-69C8F7543A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D6C6A-DE79-1C84-CDFC-135A3A1AA953}"/>
              </a:ext>
            </a:extLst>
          </p:cNvPr>
          <p:cNvSpPr>
            <a:spLocks noGrp="1"/>
          </p:cNvSpPr>
          <p:nvPr>
            <p:ph type="sldNum" sz="quarter" idx="12"/>
          </p:nvPr>
        </p:nvSpPr>
        <p:spPr/>
        <p:txBody>
          <a:bodyPr/>
          <a:lstStyle/>
          <a:p>
            <a:fld id="{C8C0015E-A21E-45BB-AA17-7C9EFED60007}" type="slidenum">
              <a:rPr lang="en-US" smtClean="0"/>
              <a:t>‹#›</a:t>
            </a:fld>
            <a:endParaRPr lang="en-US"/>
          </a:p>
        </p:txBody>
      </p:sp>
    </p:spTree>
    <p:extLst>
      <p:ext uri="{BB962C8B-B14F-4D97-AF65-F5344CB8AC3E}">
        <p14:creationId xmlns:p14="http://schemas.microsoft.com/office/powerpoint/2010/main" val="396138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20EBF-1464-E6C3-0DC7-1466B8D935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F77FF0-AAF4-3B72-3349-46868BE12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690433-2F2B-90C9-5C5B-6EC031A3C0C3}"/>
              </a:ext>
            </a:extLst>
          </p:cNvPr>
          <p:cNvSpPr>
            <a:spLocks noGrp="1"/>
          </p:cNvSpPr>
          <p:nvPr>
            <p:ph type="dt" sz="half" idx="10"/>
          </p:nvPr>
        </p:nvSpPr>
        <p:spPr/>
        <p:txBody>
          <a:bodyPr/>
          <a:lstStyle/>
          <a:p>
            <a:fld id="{970682CF-052F-49D6-A42A-3C003CB249C4}" type="datetimeFigureOut">
              <a:rPr lang="en-US" smtClean="0"/>
              <a:t>5/6/2025</a:t>
            </a:fld>
            <a:endParaRPr lang="en-US"/>
          </a:p>
        </p:txBody>
      </p:sp>
      <p:sp>
        <p:nvSpPr>
          <p:cNvPr id="5" name="Footer Placeholder 4">
            <a:extLst>
              <a:ext uri="{FF2B5EF4-FFF2-40B4-BE49-F238E27FC236}">
                <a16:creationId xmlns:a16="http://schemas.microsoft.com/office/drawing/2014/main" id="{BB51C8D7-ECBB-7D13-18F2-5379A2B829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46D2A-D11A-CEC3-DFE1-D767415538A1}"/>
              </a:ext>
            </a:extLst>
          </p:cNvPr>
          <p:cNvSpPr>
            <a:spLocks noGrp="1"/>
          </p:cNvSpPr>
          <p:nvPr>
            <p:ph type="sldNum" sz="quarter" idx="12"/>
          </p:nvPr>
        </p:nvSpPr>
        <p:spPr/>
        <p:txBody>
          <a:bodyPr/>
          <a:lstStyle/>
          <a:p>
            <a:fld id="{C8C0015E-A21E-45BB-AA17-7C9EFED60007}" type="slidenum">
              <a:rPr lang="en-US" smtClean="0"/>
              <a:t>‹#›</a:t>
            </a:fld>
            <a:endParaRPr lang="en-US"/>
          </a:p>
        </p:txBody>
      </p:sp>
    </p:spTree>
    <p:extLst>
      <p:ext uri="{BB962C8B-B14F-4D97-AF65-F5344CB8AC3E}">
        <p14:creationId xmlns:p14="http://schemas.microsoft.com/office/powerpoint/2010/main" val="1908677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5ED454-58A8-0994-FBC8-D3976ADE3F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FD2C29-5896-0B24-92FC-C82722E9B5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AFC9-6130-312C-6765-28F57AB9BB16}"/>
              </a:ext>
            </a:extLst>
          </p:cNvPr>
          <p:cNvSpPr>
            <a:spLocks noGrp="1"/>
          </p:cNvSpPr>
          <p:nvPr>
            <p:ph type="dt" sz="half" idx="10"/>
          </p:nvPr>
        </p:nvSpPr>
        <p:spPr/>
        <p:txBody>
          <a:bodyPr/>
          <a:lstStyle/>
          <a:p>
            <a:fld id="{970682CF-052F-49D6-A42A-3C003CB249C4}" type="datetimeFigureOut">
              <a:rPr lang="en-US" smtClean="0"/>
              <a:t>5/6/2025</a:t>
            </a:fld>
            <a:endParaRPr lang="en-US"/>
          </a:p>
        </p:txBody>
      </p:sp>
      <p:sp>
        <p:nvSpPr>
          <p:cNvPr id="5" name="Footer Placeholder 4">
            <a:extLst>
              <a:ext uri="{FF2B5EF4-FFF2-40B4-BE49-F238E27FC236}">
                <a16:creationId xmlns:a16="http://schemas.microsoft.com/office/drawing/2014/main" id="{338BF51E-422E-1205-A3B2-2F8C81C19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D4ABE9-E313-802B-6E3C-0DDF2436DB1B}"/>
              </a:ext>
            </a:extLst>
          </p:cNvPr>
          <p:cNvSpPr>
            <a:spLocks noGrp="1"/>
          </p:cNvSpPr>
          <p:nvPr>
            <p:ph type="sldNum" sz="quarter" idx="12"/>
          </p:nvPr>
        </p:nvSpPr>
        <p:spPr/>
        <p:txBody>
          <a:bodyPr/>
          <a:lstStyle/>
          <a:p>
            <a:fld id="{C8C0015E-A21E-45BB-AA17-7C9EFED60007}" type="slidenum">
              <a:rPr lang="en-US" smtClean="0"/>
              <a:t>‹#›</a:t>
            </a:fld>
            <a:endParaRPr lang="en-US"/>
          </a:p>
        </p:txBody>
      </p:sp>
    </p:spTree>
    <p:extLst>
      <p:ext uri="{BB962C8B-B14F-4D97-AF65-F5344CB8AC3E}">
        <p14:creationId xmlns:p14="http://schemas.microsoft.com/office/powerpoint/2010/main" val="2763873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0B267-9FD2-F985-DA03-DF1E87F413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00AA5B-C7A9-04AD-3896-344DA7077C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5CA73B-674B-25E2-09E1-95C803BE564A}"/>
              </a:ext>
            </a:extLst>
          </p:cNvPr>
          <p:cNvSpPr>
            <a:spLocks noGrp="1"/>
          </p:cNvSpPr>
          <p:nvPr>
            <p:ph type="dt" sz="half" idx="10"/>
          </p:nvPr>
        </p:nvSpPr>
        <p:spPr/>
        <p:txBody>
          <a:bodyPr/>
          <a:lstStyle/>
          <a:p>
            <a:fld id="{970682CF-052F-49D6-A42A-3C003CB249C4}" type="datetimeFigureOut">
              <a:rPr lang="en-US" smtClean="0"/>
              <a:t>5/6/2025</a:t>
            </a:fld>
            <a:endParaRPr lang="en-US"/>
          </a:p>
        </p:txBody>
      </p:sp>
      <p:sp>
        <p:nvSpPr>
          <p:cNvPr id="5" name="Footer Placeholder 4">
            <a:extLst>
              <a:ext uri="{FF2B5EF4-FFF2-40B4-BE49-F238E27FC236}">
                <a16:creationId xmlns:a16="http://schemas.microsoft.com/office/drawing/2014/main" id="{E12A0B6B-E683-FC24-4F74-78E1A7CEC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08F98-A27E-02FB-5824-FA6B4394A023}"/>
              </a:ext>
            </a:extLst>
          </p:cNvPr>
          <p:cNvSpPr>
            <a:spLocks noGrp="1"/>
          </p:cNvSpPr>
          <p:nvPr>
            <p:ph type="sldNum" sz="quarter" idx="12"/>
          </p:nvPr>
        </p:nvSpPr>
        <p:spPr/>
        <p:txBody>
          <a:bodyPr/>
          <a:lstStyle/>
          <a:p>
            <a:fld id="{C8C0015E-A21E-45BB-AA17-7C9EFED60007}" type="slidenum">
              <a:rPr lang="en-US" smtClean="0"/>
              <a:t>‹#›</a:t>
            </a:fld>
            <a:endParaRPr lang="en-US"/>
          </a:p>
        </p:txBody>
      </p:sp>
    </p:spTree>
    <p:extLst>
      <p:ext uri="{BB962C8B-B14F-4D97-AF65-F5344CB8AC3E}">
        <p14:creationId xmlns:p14="http://schemas.microsoft.com/office/powerpoint/2010/main" val="99620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75AE9-F3A2-60A6-8FFA-16FED5CD20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F46F58-91D4-36C5-F870-39275689FD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90202D-BFD9-CEA8-C91E-9FD8281EA953}"/>
              </a:ext>
            </a:extLst>
          </p:cNvPr>
          <p:cNvSpPr>
            <a:spLocks noGrp="1"/>
          </p:cNvSpPr>
          <p:nvPr>
            <p:ph type="dt" sz="half" idx="10"/>
          </p:nvPr>
        </p:nvSpPr>
        <p:spPr/>
        <p:txBody>
          <a:bodyPr/>
          <a:lstStyle/>
          <a:p>
            <a:fld id="{970682CF-052F-49D6-A42A-3C003CB249C4}" type="datetimeFigureOut">
              <a:rPr lang="en-US" smtClean="0"/>
              <a:t>5/6/2025</a:t>
            </a:fld>
            <a:endParaRPr lang="en-US"/>
          </a:p>
        </p:txBody>
      </p:sp>
      <p:sp>
        <p:nvSpPr>
          <p:cNvPr id="5" name="Footer Placeholder 4">
            <a:extLst>
              <a:ext uri="{FF2B5EF4-FFF2-40B4-BE49-F238E27FC236}">
                <a16:creationId xmlns:a16="http://schemas.microsoft.com/office/drawing/2014/main" id="{C5D26705-9713-ED86-CCC9-70CAA88F2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99AACC-BC33-D55D-2DAB-D5A772ED4E28}"/>
              </a:ext>
            </a:extLst>
          </p:cNvPr>
          <p:cNvSpPr>
            <a:spLocks noGrp="1"/>
          </p:cNvSpPr>
          <p:nvPr>
            <p:ph type="sldNum" sz="quarter" idx="12"/>
          </p:nvPr>
        </p:nvSpPr>
        <p:spPr/>
        <p:txBody>
          <a:bodyPr/>
          <a:lstStyle/>
          <a:p>
            <a:fld id="{C8C0015E-A21E-45BB-AA17-7C9EFED60007}" type="slidenum">
              <a:rPr lang="en-US" smtClean="0"/>
              <a:t>‹#›</a:t>
            </a:fld>
            <a:endParaRPr lang="en-US"/>
          </a:p>
        </p:txBody>
      </p:sp>
    </p:spTree>
    <p:extLst>
      <p:ext uri="{BB962C8B-B14F-4D97-AF65-F5344CB8AC3E}">
        <p14:creationId xmlns:p14="http://schemas.microsoft.com/office/powerpoint/2010/main" val="3601071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3477-674F-DF66-0826-4024A9C6F8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3161-6C04-F6F6-FE74-A847E398A7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30401D6-69F4-8B5B-8148-7A8780E695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877CE5-0CFB-B767-5DC8-F9B0E2B20B32}"/>
              </a:ext>
            </a:extLst>
          </p:cNvPr>
          <p:cNvSpPr>
            <a:spLocks noGrp="1"/>
          </p:cNvSpPr>
          <p:nvPr>
            <p:ph type="dt" sz="half" idx="10"/>
          </p:nvPr>
        </p:nvSpPr>
        <p:spPr/>
        <p:txBody>
          <a:bodyPr/>
          <a:lstStyle/>
          <a:p>
            <a:fld id="{970682CF-052F-49D6-A42A-3C003CB249C4}" type="datetimeFigureOut">
              <a:rPr lang="en-US" smtClean="0"/>
              <a:t>5/6/2025</a:t>
            </a:fld>
            <a:endParaRPr lang="en-US"/>
          </a:p>
        </p:txBody>
      </p:sp>
      <p:sp>
        <p:nvSpPr>
          <p:cNvPr id="6" name="Footer Placeholder 5">
            <a:extLst>
              <a:ext uri="{FF2B5EF4-FFF2-40B4-BE49-F238E27FC236}">
                <a16:creationId xmlns:a16="http://schemas.microsoft.com/office/drawing/2014/main" id="{C473F388-2EB5-BB2B-9387-FACF538E8E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45D5C-5FC9-B6F9-C386-89CD97EBC33A}"/>
              </a:ext>
            </a:extLst>
          </p:cNvPr>
          <p:cNvSpPr>
            <a:spLocks noGrp="1"/>
          </p:cNvSpPr>
          <p:nvPr>
            <p:ph type="sldNum" sz="quarter" idx="12"/>
          </p:nvPr>
        </p:nvSpPr>
        <p:spPr/>
        <p:txBody>
          <a:bodyPr/>
          <a:lstStyle/>
          <a:p>
            <a:fld id="{C8C0015E-A21E-45BB-AA17-7C9EFED60007}" type="slidenum">
              <a:rPr lang="en-US" smtClean="0"/>
              <a:t>‹#›</a:t>
            </a:fld>
            <a:endParaRPr lang="en-US"/>
          </a:p>
        </p:txBody>
      </p:sp>
    </p:spTree>
    <p:extLst>
      <p:ext uri="{BB962C8B-B14F-4D97-AF65-F5344CB8AC3E}">
        <p14:creationId xmlns:p14="http://schemas.microsoft.com/office/powerpoint/2010/main" val="113894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6A721-1C49-735C-4637-43FFCDC7CD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C191DB-AA9F-6B00-4665-006903BEE9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53352A-356C-B150-9E9B-0A3662AD9E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B14D84-0843-DFF5-156C-F4E14F5726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3D01A-D6F3-0D68-A924-86116656F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3E4DD1-8A52-C435-3DE3-C21535B2403F}"/>
              </a:ext>
            </a:extLst>
          </p:cNvPr>
          <p:cNvSpPr>
            <a:spLocks noGrp="1"/>
          </p:cNvSpPr>
          <p:nvPr>
            <p:ph type="dt" sz="half" idx="10"/>
          </p:nvPr>
        </p:nvSpPr>
        <p:spPr/>
        <p:txBody>
          <a:bodyPr/>
          <a:lstStyle/>
          <a:p>
            <a:fld id="{970682CF-052F-49D6-A42A-3C003CB249C4}" type="datetimeFigureOut">
              <a:rPr lang="en-US" smtClean="0"/>
              <a:t>5/6/2025</a:t>
            </a:fld>
            <a:endParaRPr lang="en-US"/>
          </a:p>
        </p:txBody>
      </p:sp>
      <p:sp>
        <p:nvSpPr>
          <p:cNvPr id="8" name="Footer Placeholder 7">
            <a:extLst>
              <a:ext uri="{FF2B5EF4-FFF2-40B4-BE49-F238E27FC236}">
                <a16:creationId xmlns:a16="http://schemas.microsoft.com/office/drawing/2014/main" id="{9AEF5419-DFCC-B0AF-5DCB-98A03B1B92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DA1AE4-E68B-85C0-B01A-9333F6FD628A}"/>
              </a:ext>
            </a:extLst>
          </p:cNvPr>
          <p:cNvSpPr>
            <a:spLocks noGrp="1"/>
          </p:cNvSpPr>
          <p:nvPr>
            <p:ph type="sldNum" sz="quarter" idx="12"/>
          </p:nvPr>
        </p:nvSpPr>
        <p:spPr/>
        <p:txBody>
          <a:bodyPr/>
          <a:lstStyle/>
          <a:p>
            <a:fld id="{C8C0015E-A21E-45BB-AA17-7C9EFED60007}" type="slidenum">
              <a:rPr lang="en-US" smtClean="0"/>
              <a:t>‹#›</a:t>
            </a:fld>
            <a:endParaRPr lang="en-US"/>
          </a:p>
        </p:txBody>
      </p:sp>
    </p:spTree>
    <p:extLst>
      <p:ext uri="{BB962C8B-B14F-4D97-AF65-F5344CB8AC3E}">
        <p14:creationId xmlns:p14="http://schemas.microsoft.com/office/powerpoint/2010/main" val="3315955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46EC-5533-B3CF-0B30-EECD6B418B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ED6F24-89A8-D91F-1365-CA871A71FBF1}"/>
              </a:ext>
            </a:extLst>
          </p:cNvPr>
          <p:cNvSpPr>
            <a:spLocks noGrp="1"/>
          </p:cNvSpPr>
          <p:nvPr>
            <p:ph type="dt" sz="half" idx="10"/>
          </p:nvPr>
        </p:nvSpPr>
        <p:spPr/>
        <p:txBody>
          <a:bodyPr/>
          <a:lstStyle/>
          <a:p>
            <a:fld id="{970682CF-052F-49D6-A42A-3C003CB249C4}" type="datetimeFigureOut">
              <a:rPr lang="en-US" smtClean="0"/>
              <a:t>5/6/2025</a:t>
            </a:fld>
            <a:endParaRPr lang="en-US"/>
          </a:p>
        </p:txBody>
      </p:sp>
      <p:sp>
        <p:nvSpPr>
          <p:cNvPr id="4" name="Footer Placeholder 3">
            <a:extLst>
              <a:ext uri="{FF2B5EF4-FFF2-40B4-BE49-F238E27FC236}">
                <a16:creationId xmlns:a16="http://schemas.microsoft.com/office/drawing/2014/main" id="{CD809AC8-572F-A7F7-C2D0-1C698844B5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852DDF-9A12-8686-6F90-902C9B320C22}"/>
              </a:ext>
            </a:extLst>
          </p:cNvPr>
          <p:cNvSpPr>
            <a:spLocks noGrp="1"/>
          </p:cNvSpPr>
          <p:nvPr>
            <p:ph type="sldNum" sz="quarter" idx="12"/>
          </p:nvPr>
        </p:nvSpPr>
        <p:spPr/>
        <p:txBody>
          <a:bodyPr/>
          <a:lstStyle/>
          <a:p>
            <a:fld id="{C8C0015E-A21E-45BB-AA17-7C9EFED60007}" type="slidenum">
              <a:rPr lang="en-US" smtClean="0"/>
              <a:t>‹#›</a:t>
            </a:fld>
            <a:endParaRPr lang="en-US"/>
          </a:p>
        </p:txBody>
      </p:sp>
    </p:spTree>
    <p:extLst>
      <p:ext uri="{BB962C8B-B14F-4D97-AF65-F5344CB8AC3E}">
        <p14:creationId xmlns:p14="http://schemas.microsoft.com/office/powerpoint/2010/main" val="68583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F588F4-8E22-E539-3AAB-5F595CC156B7}"/>
              </a:ext>
            </a:extLst>
          </p:cNvPr>
          <p:cNvSpPr>
            <a:spLocks noGrp="1"/>
          </p:cNvSpPr>
          <p:nvPr>
            <p:ph type="dt" sz="half" idx="10"/>
          </p:nvPr>
        </p:nvSpPr>
        <p:spPr/>
        <p:txBody>
          <a:bodyPr/>
          <a:lstStyle/>
          <a:p>
            <a:fld id="{970682CF-052F-49D6-A42A-3C003CB249C4}" type="datetimeFigureOut">
              <a:rPr lang="en-US" smtClean="0"/>
              <a:t>5/6/2025</a:t>
            </a:fld>
            <a:endParaRPr lang="en-US"/>
          </a:p>
        </p:txBody>
      </p:sp>
      <p:sp>
        <p:nvSpPr>
          <p:cNvPr id="3" name="Footer Placeholder 2">
            <a:extLst>
              <a:ext uri="{FF2B5EF4-FFF2-40B4-BE49-F238E27FC236}">
                <a16:creationId xmlns:a16="http://schemas.microsoft.com/office/drawing/2014/main" id="{68307EDD-3674-91C3-3837-B616B25CD7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C29AAA-C17B-E41C-400D-1712A2661ED7}"/>
              </a:ext>
            </a:extLst>
          </p:cNvPr>
          <p:cNvSpPr>
            <a:spLocks noGrp="1"/>
          </p:cNvSpPr>
          <p:nvPr>
            <p:ph type="sldNum" sz="quarter" idx="12"/>
          </p:nvPr>
        </p:nvSpPr>
        <p:spPr/>
        <p:txBody>
          <a:bodyPr/>
          <a:lstStyle/>
          <a:p>
            <a:fld id="{C8C0015E-A21E-45BB-AA17-7C9EFED60007}" type="slidenum">
              <a:rPr lang="en-US" smtClean="0"/>
              <a:t>‹#›</a:t>
            </a:fld>
            <a:endParaRPr lang="en-US"/>
          </a:p>
        </p:txBody>
      </p:sp>
    </p:spTree>
    <p:extLst>
      <p:ext uri="{BB962C8B-B14F-4D97-AF65-F5344CB8AC3E}">
        <p14:creationId xmlns:p14="http://schemas.microsoft.com/office/powerpoint/2010/main" val="80608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4E6B6-93CC-21B4-CDC2-567BE7C671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EB61F5-633B-8F98-B34F-FA5D3E5A2D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656626-18E4-C3E4-B6D5-73016E84A1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B051E-8288-2078-5891-B1AA8E082273}"/>
              </a:ext>
            </a:extLst>
          </p:cNvPr>
          <p:cNvSpPr>
            <a:spLocks noGrp="1"/>
          </p:cNvSpPr>
          <p:nvPr>
            <p:ph type="dt" sz="half" idx="10"/>
          </p:nvPr>
        </p:nvSpPr>
        <p:spPr/>
        <p:txBody>
          <a:bodyPr/>
          <a:lstStyle/>
          <a:p>
            <a:fld id="{970682CF-052F-49D6-A42A-3C003CB249C4}" type="datetimeFigureOut">
              <a:rPr lang="en-US" smtClean="0"/>
              <a:t>5/6/2025</a:t>
            </a:fld>
            <a:endParaRPr lang="en-US"/>
          </a:p>
        </p:txBody>
      </p:sp>
      <p:sp>
        <p:nvSpPr>
          <p:cNvPr id="6" name="Footer Placeholder 5">
            <a:extLst>
              <a:ext uri="{FF2B5EF4-FFF2-40B4-BE49-F238E27FC236}">
                <a16:creationId xmlns:a16="http://schemas.microsoft.com/office/drawing/2014/main" id="{7617549D-09F8-7037-98F4-56227DC9C0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6F1A1-0532-0F49-6401-2FE5FC5F5BB6}"/>
              </a:ext>
            </a:extLst>
          </p:cNvPr>
          <p:cNvSpPr>
            <a:spLocks noGrp="1"/>
          </p:cNvSpPr>
          <p:nvPr>
            <p:ph type="sldNum" sz="quarter" idx="12"/>
          </p:nvPr>
        </p:nvSpPr>
        <p:spPr/>
        <p:txBody>
          <a:bodyPr/>
          <a:lstStyle/>
          <a:p>
            <a:fld id="{C8C0015E-A21E-45BB-AA17-7C9EFED60007}" type="slidenum">
              <a:rPr lang="en-US" smtClean="0"/>
              <a:t>‹#›</a:t>
            </a:fld>
            <a:endParaRPr lang="en-US"/>
          </a:p>
        </p:txBody>
      </p:sp>
    </p:spTree>
    <p:extLst>
      <p:ext uri="{BB962C8B-B14F-4D97-AF65-F5344CB8AC3E}">
        <p14:creationId xmlns:p14="http://schemas.microsoft.com/office/powerpoint/2010/main" val="2566286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126D-181A-71F3-CC0A-6F27549F3E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27F05-1038-0AFA-D81E-6F92BDF4A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E44793-5092-1048-269C-DE62DFE22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A51E0-617F-FD11-D5AB-457BE24EE7CF}"/>
              </a:ext>
            </a:extLst>
          </p:cNvPr>
          <p:cNvSpPr>
            <a:spLocks noGrp="1"/>
          </p:cNvSpPr>
          <p:nvPr>
            <p:ph type="dt" sz="half" idx="10"/>
          </p:nvPr>
        </p:nvSpPr>
        <p:spPr/>
        <p:txBody>
          <a:bodyPr/>
          <a:lstStyle/>
          <a:p>
            <a:fld id="{970682CF-052F-49D6-A42A-3C003CB249C4}" type="datetimeFigureOut">
              <a:rPr lang="en-US" smtClean="0"/>
              <a:t>5/6/2025</a:t>
            </a:fld>
            <a:endParaRPr lang="en-US"/>
          </a:p>
        </p:txBody>
      </p:sp>
      <p:sp>
        <p:nvSpPr>
          <p:cNvPr id="6" name="Footer Placeholder 5">
            <a:extLst>
              <a:ext uri="{FF2B5EF4-FFF2-40B4-BE49-F238E27FC236}">
                <a16:creationId xmlns:a16="http://schemas.microsoft.com/office/drawing/2014/main" id="{594F48C4-48CF-6AAA-0F2A-14C6392BD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11810-E8F2-6382-2070-69412EEEA74F}"/>
              </a:ext>
            </a:extLst>
          </p:cNvPr>
          <p:cNvSpPr>
            <a:spLocks noGrp="1"/>
          </p:cNvSpPr>
          <p:nvPr>
            <p:ph type="sldNum" sz="quarter" idx="12"/>
          </p:nvPr>
        </p:nvSpPr>
        <p:spPr/>
        <p:txBody>
          <a:bodyPr/>
          <a:lstStyle/>
          <a:p>
            <a:fld id="{C8C0015E-A21E-45BB-AA17-7C9EFED60007}" type="slidenum">
              <a:rPr lang="en-US" smtClean="0"/>
              <a:t>‹#›</a:t>
            </a:fld>
            <a:endParaRPr lang="en-US"/>
          </a:p>
        </p:txBody>
      </p:sp>
    </p:spTree>
    <p:extLst>
      <p:ext uri="{BB962C8B-B14F-4D97-AF65-F5344CB8AC3E}">
        <p14:creationId xmlns:p14="http://schemas.microsoft.com/office/powerpoint/2010/main" val="347191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E574EA-3C7F-6F6C-73B0-C61A5534F3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A2083E-9B1E-3E0B-4FE9-F68D69906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DCE28A-A0DA-774A-4C9E-AFDB20EF8D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0682CF-052F-49D6-A42A-3C003CB249C4}" type="datetimeFigureOut">
              <a:rPr lang="en-US" smtClean="0"/>
              <a:t>5/6/2025</a:t>
            </a:fld>
            <a:endParaRPr lang="en-US"/>
          </a:p>
        </p:txBody>
      </p:sp>
      <p:sp>
        <p:nvSpPr>
          <p:cNvPr id="5" name="Footer Placeholder 4">
            <a:extLst>
              <a:ext uri="{FF2B5EF4-FFF2-40B4-BE49-F238E27FC236}">
                <a16:creationId xmlns:a16="http://schemas.microsoft.com/office/drawing/2014/main" id="{952F0CF7-DF50-0CD7-83A1-172B237FC5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EAEDEE8-A44A-A384-8C94-6F5DD5250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C0015E-A21E-45BB-AA17-7C9EFED60007}" type="slidenum">
              <a:rPr lang="en-US" smtClean="0"/>
              <a:t>‹#›</a:t>
            </a:fld>
            <a:endParaRPr lang="en-US"/>
          </a:p>
        </p:txBody>
      </p:sp>
    </p:spTree>
    <p:extLst>
      <p:ext uri="{BB962C8B-B14F-4D97-AF65-F5344CB8AC3E}">
        <p14:creationId xmlns:p14="http://schemas.microsoft.com/office/powerpoint/2010/main" val="2020284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EBDB7C-A8E8-1327-5341-8F1CAE957AAA}"/>
              </a:ext>
            </a:extLst>
          </p:cNvPr>
          <p:cNvSpPr txBox="1"/>
          <p:nvPr/>
        </p:nvSpPr>
        <p:spPr>
          <a:xfrm>
            <a:off x="694944" y="484633"/>
            <a:ext cx="9400032" cy="2677656"/>
          </a:xfrm>
          <a:prstGeom prst="rect">
            <a:avLst/>
          </a:prstGeom>
          <a:noFill/>
        </p:spPr>
        <p:txBody>
          <a:bodyPr wrap="square">
            <a:spAutoFit/>
          </a:bodyPr>
          <a:lstStyle/>
          <a:p>
            <a:pPr>
              <a:buNone/>
            </a:pPr>
            <a:r>
              <a:rPr lang="en-US" sz="3200" b="1" u="sng" dirty="0"/>
              <a:t> </a:t>
            </a:r>
            <a:r>
              <a:rPr lang="en-US" sz="3600" b="1" dirty="0">
                <a:highlight>
                  <a:srgbClr val="FFFF00"/>
                </a:highlight>
              </a:rPr>
              <a:t>Rwanda Local Marketplace Website</a:t>
            </a:r>
          </a:p>
          <a:p>
            <a:pPr>
              <a:buNone/>
            </a:pPr>
            <a:endParaRPr lang="en-US" sz="2000" b="1" u="sng" dirty="0">
              <a:highlight>
                <a:srgbClr val="FF0000"/>
              </a:highlight>
            </a:endParaRPr>
          </a:p>
          <a:p>
            <a:pPr>
              <a:buNone/>
            </a:pPr>
            <a:r>
              <a:rPr lang="en-US" sz="2000" b="1" dirty="0">
                <a:highlight>
                  <a:srgbClr val="FF0000"/>
                </a:highlight>
              </a:rPr>
              <a:t>Project Overview</a:t>
            </a:r>
          </a:p>
          <a:p>
            <a:pPr>
              <a:buNone/>
            </a:pPr>
            <a:endParaRPr lang="en-US" sz="2000" b="1" dirty="0">
              <a:highlight>
                <a:srgbClr val="FF0000"/>
              </a:highlight>
            </a:endParaRPr>
          </a:p>
          <a:p>
            <a:r>
              <a:rPr lang="en-US" dirty="0"/>
              <a:t>This project involved designing and building the </a:t>
            </a:r>
            <a:r>
              <a:rPr lang="en-US" b="1" dirty="0"/>
              <a:t>frontend of an online marketplace</a:t>
            </a:r>
            <a:r>
              <a:rPr lang="en-US" dirty="0"/>
              <a:t> focused on promoting and selling local Rwandan products. The primary aim was to provide an intuitive, visually appealing, and responsive interface that reflects Rwanda’s culture while allowing users to browse, search, and view product details easily.</a:t>
            </a:r>
          </a:p>
        </p:txBody>
      </p:sp>
    </p:spTree>
    <p:extLst>
      <p:ext uri="{BB962C8B-B14F-4D97-AF65-F5344CB8AC3E}">
        <p14:creationId xmlns:p14="http://schemas.microsoft.com/office/powerpoint/2010/main" val="2486155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B08F59-21B6-D0EC-3CD0-FCDF7D85F03F}"/>
              </a:ext>
            </a:extLst>
          </p:cNvPr>
          <p:cNvSpPr txBox="1"/>
          <p:nvPr/>
        </p:nvSpPr>
        <p:spPr>
          <a:xfrm>
            <a:off x="384048" y="751344"/>
            <a:ext cx="11137392" cy="5509200"/>
          </a:xfrm>
          <a:prstGeom prst="rect">
            <a:avLst/>
          </a:prstGeom>
          <a:noFill/>
        </p:spPr>
        <p:txBody>
          <a:bodyPr wrap="square">
            <a:spAutoFit/>
          </a:bodyPr>
          <a:lstStyle/>
          <a:p>
            <a:pPr>
              <a:buNone/>
            </a:pPr>
            <a:r>
              <a:rPr lang="en-US" sz="3200" b="1" dirty="0">
                <a:highlight>
                  <a:srgbClr val="008000"/>
                </a:highlight>
              </a:rPr>
              <a:t>Key Features Implemented </a:t>
            </a:r>
          </a:p>
          <a:p>
            <a:pPr>
              <a:buNone/>
            </a:pPr>
            <a:endParaRPr lang="en-US" sz="3200" b="1" dirty="0">
              <a:highlight>
                <a:srgbClr val="008000"/>
              </a:highlight>
            </a:endParaRPr>
          </a:p>
          <a:p>
            <a:pPr>
              <a:buFont typeface="Arial" panose="020B0604020202020204" pitchFamily="34" charset="0"/>
              <a:buChar char="•"/>
            </a:pPr>
            <a:r>
              <a:rPr lang="en-US" b="1" dirty="0"/>
              <a:t>Homepage with Hero Section:</a:t>
            </a:r>
            <a:r>
              <a:rPr lang="en-US" dirty="0"/>
              <a:t> Includes a welcoming message, featured categories, and a cultural banner.</a:t>
            </a:r>
          </a:p>
          <a:p>
            <a:pPr>
              <a:buFont typeface="Arial" panose="020B0604020202020204" pitchFamily="34" charset="0"/>
              <a:buChar char="•"/>
            </a:pPr>
            <a:endParaRPr lang="en-US" dirty="0"/>
          </a:p>
          <a:p>
            <a:pPr>
              <a:buFont typeface="Arial" panose="020B0604020202020204" pitchFamily="34" charset="0"/>
              <a:buChar char="•"/>
            </a:pPr>
            <a:r>
              <a:rPr lang="en-US" b="1" dirty="0"/>
              <a:t>Product Listing Page:</a:t>
            </a:r>
            <a:r>
              <a:rPr lang="en-US" dirty="0"/>
              <a:t> Displays local products in a responsive grid layout with images, names, prices, and "View Details" buttons.</a:t>
            </a:r>
          </a:p>
          <a:p>
            <a:pPr>
              <a:buFont typeface="Arial" panose="020B0604020202020204" pitchFamily="34" charset="0"/>
              <a:buChar char="•"/>
            </a:pPr>
            <a:endParaRPr lang="en-US" dirty="0"/>
          </a:p>
          <a:p>
            <a:pPr>
              <a:buFont typeface="Arial" panose="020B0604020202020204" pitchFamily="34" charset="0"/>
              <a:buChar char="•"/>
            </a:pPr>
            <a:r>
              <a:rPr lang="en-US" b="1" dirty="0"/>
              <a:t>Product Detail Page (Static/Template):</a:t>
            </a:r>
            <a:r>
              <a:rPr lang="en-US" dirty="0"/>
              <a:t> Shows enlarged product image, description, price, and contact or placeholder for “Add to Cart”.</a:t>
            </a:r>
          </a:p>
          <a:p>
            <a:pPr>
              <a:buFont typeface="Arial" panose="020B0604020202020204" pitchFamily="34" charset="0"/>
              <a:buChar char="•"/>
            </a:pPr>
            <a:endParaRPr lang="en-US" dirty="0"/>
          </a:p>
          <a:p>
            <a:pPr>
              <a:buFont typeface="Arial" panose="020B0604020202020204" pitchFamily="34" charset="0"/>
              <a:buChar char="•"/>
            </a:pPr>
            <a:r>
              <a:rPr lang="en-US" b="1" dirty="0"/>
              <a:t>Search and Filter UI Components:</a:t>
            </a:r>
            <a:r>
              <a:rPr lang="en-US" dirty="0"/>
              <a:t> Designed input fields and dropdowns for filtering by category or keyword (UI only, no logic).</a:t>
            </a:r>
          </a:p>
          <a:p>
            <a:pPr>
              <a:buFont typeface="Arial" panose="020B0604020202020204" pitchFamily="34" charset="0"/>
              <a:buChar char="•"/>
            </a:pPr>
            <a:endParaRPr lang="en-US" dirty="0"/>
          </a:p>
          <a:p>
            <a:pPr>
              <a:buFont typeface="Arial" panose="020B0604020202020204" pitchFamily="34" charset="0"/>
              <a:buChar char="•"/>
            </a:pPr>
            <a:r>
              <a:rPr lang="en-US" b="1" dirty="0"/>
              <a:t>Navigation Bar and Footer:</a:t>
            </a:r>
            <a:r>
              <a:rPr lang="en-US" dirty="0"/>
              <a:t> Clean and responsive navigation bar with links to major sections; culturally styled footer.</a:t>
            </a:r>
          </a:p>
          <a:p>
            <a:pPr>
              <a:buFont typeface="Arial" panose="020B0604020202020204" pitchFamily="34" charset="0"/>
              <a:buChar char="•"/>
            </a:pPr>
            <a:endParaRPr lang="en-US" dirty="0"/>
          </a:p>
          <a:p>
            <a:pPr>
              <a:buFont typeface="Arial" panose="020B0604020202020204" pitchFamily="34" charset="0"/>
              <a:buChar char="•"/>
            </a:pPr>
            <a:r>
              <a:rPr lang="en-US" b="1" dirty="0"/>
              <a:t>Responsive Design:</a:t>
            </a:r>
            <a:r>
              <a:rPr lang="en-US" dirty="0"/>
              <a:t> Fully responsive across mobile, tablet, and desktop devices using Tailwind CSS.</a:t>
            </a:r>
          </a:p>
          <a:p>
            <a:pPr>
              <a:buFont typeface="Arial" panose="020B0604020202020204" pitchFamily="34" charset="0"/>
              <a:buChar char="•"/>
            </a:pPr>
            <a:r>
              <a:rPr lang="en-US" b="1" dirty="0"/>
              <a:t>Static Login/Signup Forms (Optional):</a:t>
            </a:r>
            <a:r>
              <a:rPr lang="en-US" dirty="0"/>
              <a:t> UI screens designed for future authentication features.</a:t>
            </a:r>
          </a:p>
        </p:txBody>
      </p:sp>
    </p:spTree>
    <p:extLst>
      <p:ext uri="{BB962C8B-B14F-4D97-AF65-F5344CB8AC3E}">
        <p14:creationId xmlns:p14="http://schemas.microsoft.com/office/powerpoint/2010/main" val="2251048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52A799-D6CE-7004-86C0-DABF9A3CF0AE}"/>
              </a:ext>
            </a:extLst>
          </p:cNvPr>
          <p:cNvSpPr txBox="1"/>
          <p:nvPr/>
        </p:nvSpPr>
        <p:spPr>
          <a:xfrm>
            <a:off x="420624" y="2551837"/>
            <a:ext cx="8721090" cy="2031325"/>
          </a:xfrm>
          <a:prstGeom prst="rect">
            <a:avLst/>
          </a:prstGeom>
          <a:noFill/>
        </p:spPr>
        <p:txBody>
          <a:bodyPr wrap="square">
            <a:spAutoFit/>
          </a:bodyPr>
          <a:lstStyle/>
          <a:p>
            <a:pPr>
              <a:buNone/>
            </a:pPr>
            <a:r>
              <a:rPr lang="en-US" sz="3600" b="1" dirty="0">
                <a:highlight>
                  <a:srgbClr val="0000FF"/>
                </a:highlight>
              </a:rPr>
              <a:t>Techn ologies Used  </a:t>
            </a:r>
          </a:p>
          <a:p>
            <a:pPr>
              <a:buFont typeface="Arial" panose="020B0604020202020204" pitchFamily="34" charset="0"/>
              <a:buChar char="•"/>
            </a:pPr>
            <a:r>
              <a:rPr lang="en-US" b="1" dirty="0"/>
              <a:t>HTML&amp; CSS</a:t>
            </a:r>
            <a:endParaRPr lang="en-US" dirty="0"/>
          </a:p>
          <a:p>
            <a:pPr>
              <a:buFont typeface="Arial" panose="020B0604020202020204" pitchFamily="34" charset="0"/>
              <a:buChar char="•"/>
            </a:pPr>
            <a:r>
              <a:rPr lang="en-US" b="1" dirty="0"/>
              <a:t>Tailwind CSS</a:t>
            </a:r>
            <a:r>
              <a:rPr lang="en-US" dirty="0"/>
              <a:t> – for responsive and utility-first styling</a:t>
            </a:r>
          </a:p>
          <a:p>
            <a:pPr>
              <a:buFont typeface="Arial" panose="020B0604020202020204" pitchFamily="34" charset="0"/>
              <a:buChar char="•"/>
            </a:pPr>
            <a:r>
              <a:rPr lang="en-US" b="1" dirty="0"/>
              <a:t>JavaScript (Vanilla) or React (if used)</a:t>
            </a:r>
            <a:endParaRPr lang="en-US" dirty="0"/>
          </a:p>
          <a:p>
            <a:pPr>
              <a:buFont typeface="Arial" panose="020B0604020202020204" pitchFamily="34" charset="0"/>
              <a:buChar char="•"/>
            </a:pPr>
            <a:r>
              <a:rPr lang="en-US" b="1" dirty="0"/>
              <a:t>Vite / Create React App (if using React)</a:t>
            </a:r>
            <a:endParaRPr lang="en-US" dirty="0"/>
          </a:p>
          <a:p>
            <a:pPr>
              <a:buFont typeface="Arial" panose="020B0604020202020204" pitchFamily="34" charset="0"/>
              <a:buChar char="•"/>
            </a:pPr>
            <a:r>
              <a:rPr lang="en-US" b="1" dirty="0"/>
              <a:t>Deployed using Netlify or </a:t>
            </a:r>
            <a:r>
              <a:rPr lang="en-US" b="1" dirty="0" err="1"/>
              <a:t>Verce</a:t>
            </a:r>
            <a:endParaRPr lang="en-US" dirty="0"/>
          </a:p>
        </p:txBody>
      </p:sp>
    </p:spTree>
    <p:extLst>
      <p:ext uri="{BB962C8B-B14F-4D97-AF65-F5344CB8AC3E}">
        <p14:creationId xmlns:p14="http://schemas.microsoft.com/office/powerpoint/2010/main" val="36355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35BF-BA51-0B16-0B31-DFC3D19FFD4A}"/>
              </a:ext>
            </a:extLst>
          </p:cNvPr>
          <p:cNvSpPr>
            <a:spLocks noGrp="1"/>
          </p:cNvSpPr>
          <p:nvPr>
            <p:ph type="title"/>
          </p:nvPr>
        </p:nvSpPr>
        <p:spPr/>
        <p:txBody>
          <a:bodyPr>
            <a:normAutofit/>
          </a:bodyPr>
          <a:lstStyle/>
          <a:p>
            <a:r>
              <a:rPr lang="en-US" sz="4800" dirty="0">
                <a:highlight>
                  <a:srgbClr val="FF00FF"/>
                </a:highlight>
              </a:rPr>
              <a:t>Challenges and Solutions </a:t>
            </a:r>
          </a:p>
        </p:txBody>
      </p:sp>
      <p:graphicFrame>
        <p:nvGraphicFramePr>
          <p:cNvPr id="5" name="Content Placeholder 4">
            <a:extLst>
              <a:ext uri="{FF2B5EF4-FFF2-40B4-BE49-F238E27FC236}">
                <a16:creationId xmlns:a16="http://schemas.microsoft.com/office/drawing/2014/main" id="{276B6C42-E486-0DD1-8625-F113B24D3FD1}"/>
              </a:ext>
            </a:extLst>
          </p:cNvPr>
          <p:cNvGraphicFramePr>
            <a:graphicFrameLocks noGrp="1"/>
          </p:cNvGraphicFramePr>
          <p:nvPr>
            <p:ph sz="half" idx="1"/>
            <p:extLst>
              <p:ext uri="{D42A27DB-BD31-4B8C-83A1-F6EECF244321}">
                <p14:modId xmlns:p14="http://schemas.microsoft.com/office/powerpoint/2010/main" val="3749573834"/>
              </p:ext>
            </p:extLst>
          </p:nvPr>
        </p:nvGraphicFramePr>
        <p:xfrm>
          <a:off x="911352" y="2572574"/>
          <a:ext cx="4273296" cy="3805164"/>
        </p:xfrm>
        <a:graphic>
          <a:graphicData uri="http://schemas.openxmlformats.org/drawingml/2006/table">
            <a:tbl>
              <a:tblPr/>
              <a:tblGrid>
                <a:gridCol w="4078166">
                  <a:extLst>
                    <a:ext uri="{9D8B030D-6E8A-4147-A177-3AD203B41FA5}">
                      <a16:colId xmlns:a16="http://schemas.microsoft.com/office/drawing/2014/main" val="695637845"/>
                    </a:ext>
                  </a:extLst>
                </a:gridCol>
                <a:gridCol w="195130">
                  <a:extLst>
                    <a:ext uri="{9D8B030D-6E8A-4147-A177-3AD203B41FA5}">
                      <a16:colId xmlns:a16="http://schemas.microsoft.com/office/drawing/2014/main" val="3447879594"/>
                    </a:ext>
                  </a:extLst>
                </a:gridCol>
              </a:tblGrid>
              <a:tr h="723070">
                <a:tc>
                  <a:txBody>
                    <a:bodyPr/>
                    <a:lstStyle/>
                    <a:p>
                      <a:pPr marL="0" indent="0">
                        <a:buFont typeface="Wingdings" panose="05000000000000000000" pitchFamily="2" charset="2"/>
                        <a:buNone/>
                      </a:pPr>
                      <a:r>
                        <a:rPr lang="en-US" sz="3600" b="1" dirty="0">
                          <a:highlight>
                            <a:srgbClr val="FFFF00"/>
                          </a:highlight>
                        </a:rPr>
                        <a:t>Challenge</a:t>
                      </a:r>
                      <a:endParaRPr lang="en-US" sz="3600" dirty="0">
                        <a:highlight>
                          <a:srgbClr val="FFFF00"/>
                        </a:highlight>
                      </a:endParaRPr>
                    </a:p>
                  </a:txBody>
                  <a:tcPr marL="45057" marR="45057" marT="22529" marB="22529" anchor="ctr">
                    <a:lnL>
                      <a:noFill/>
                    </a:lnL>
                    <a:lnR>
                      <a:noFill/>
                    </a:lnR>
                    <a:lnT>
                      <a:noFill/>
                    </a:lnT>
                    <a:lnB>
                      <a:noFill/>
                    </a:lnB>
                    <a:noFill/>
                  </a:tcPr>
                </a:tc>
                <a:tc>
                  <a:txBody>
                    <a:bodyPr/>
                    <a:lstStyle/>
                    <a:p>
                      <a:endParaRPr lang="en-US" sz="900"/>
                    </a:p>
                  </a:txBody>
                  <a:tcPr marL="45057" marR="45057" marT="22529" marB="22529" anchor="ctr">
                    <a:lnL>
                      <a:noFill/>
                    </a:lnL>
                    <a:lnR>
                      <a:noFill/>
                    </a:lnR>
                    <a:lnT>
                      <a:noFill/>
                    </a:lnT>
                    <a:lnB>
                      <a:noFill/>
                    </a:lnB>
                    <a:noFill/>
                  </a:tcPr>
                </a:tc>
                <a:extLst>
                  <a:ext uri="{0D108BD9-81ED-4DB2-BD59-A6C34878D82A}">
                    <a16:rowId xmlns:a16="http://schemas.microsoft.com/office/drawing/2014/main" val="4006976269"/>
                  </a:ext>
                </a:extLst>
              </a:tr>
              <a:tr h="548758">
                <a:tc>
                  <a:txBody>
                    <a:bodyPr/>
                    <a:lstStyle/>
                    <a:p>
                      <a:pPr marL="342900" indent="-342900">
                        <a:buFont typeface="Wingdings" panose="05000000000000000000" pitchFamily="2" charset="2"/>
                        <a:buChar char="v"/>
                      </a:pPr>
                      <a:r>
                        <a:rPr lang="en-US" sz="2000" dirty="0"/>
                        <a:t>Creating a culturally relevant design</a:t>
                      </a:r>
                    </a:p>
                  </a:txBody>
                  <a:tcPr marL="45057" marR="45057" marT="22529" marB="22529" anchor="ctr">
                    <a:lnL>
                      <a:noFill/>
                    </a:lnL>
                    <a:lnR>
                      <a:noFill/>
                    </a:lnR>
                    <a:lnT>
                      <a:noFill/>
                    </a:lnT>
                    <a:lnB>
                      <a:noFill/>
                    </a:lnB>
                    <a:noFill/>
                  </a:tcPr>
                </a:tc>
                <a:tc>
                  <a:txBody>
                    <a:bodyPr/>
                    <a:lstStyle/>
                    <a:p>
                      <a:endParaRPr lang="en-US" sz="900" dirty="0"/>
                    </a:p>
                  </a:txBody>
                  <a:tcPr marL="45057" marR="45057" marT="22529" marB="22529" anchor="ctr">
                    <a:lnL>
                      <a:noFill/>
                    </a:lnL>
                    <a:lnR>
                      <a:noFill/>
                    </a:lnR>
                    <a:lnT>
                      <a:noFill/>
                    </a:lnT>
                    <a:lnB>
                      <a:noFill/>
                    </a:lnB>
                    <a:noFill/>
                  </a:tcPr>
                </a:tc>
                <a:extLst>
                  <a:ext uri="{0D108BD9-81ED-4DB2-BD59-A6C34878D82A}">
                    <a16:rowId xmlns:a16="http://schemas.microsoft.com/office/drawing/2014/main" val="1125910943"/>
                  </a:ext>
                </a:extLst>
              </a:tr>
              <a:tr h="384131">
                <a:tc>
                  <a:txBody>
                    <a:bodyPr/>
                    <a:lstStyle/>
                    <a:p>
                      <a:pPr marL="342900" indent="-342900">
                        <a:buFont typeface="Wingdings" panose="05000000000000000000" pitchFamily="2" charset="2"/>
                        <a:buChar char="v"/>
                      </a:pPr>
                      <a:r>
                        <a:rPr lang="en-US" sz="2000" dirty="0"/>
                        <a:t>Building a responsive layout</a:t>
                      </a:r>
                    </a:p>
                  </a:txBody>
                  <a:tcPr marL="45057" marR="45057" marT="22529" marB="22529" anchor="ctr">
                    <a:lnL>
                      <a:noFill/>
                    </a:lnL>
                    <a:lnR>
                      <a:noFill/>
                    </a:lnR>
                    <a:lnT>
                      <a:noFill/>
                    </a:lnT>
                    <a:lnB>
                      <a:noFill/>
                    </a:lnB>
                    <a:noFill/>
                  </a:tcPr>
                </a:tc>
                <a:tc>
                  <a:txBody>
                    <a:bodyPr/>
                    <a:lstStyle/>
                    <a:p>
                      <a:endParaRPr lang="en-US" sz="900" dirty="0"/>
                    </a:p>
                  </a:txBody>
                  <a:tcPr marL="45057" marR="45057" marT="22529" marB="22529" anchor="ctr">
                    <a:lnL>
                      <a:noFill/>
                    </a:lnL>
                    <a:lnR>
                      <a:noFill/>
                    </a:lnR>
                    <a:lnT>
                      <a:noFill/>
                    </a:lnT>
                    <a:lnB>
                      <a:noFill/>
                    </a:lnB>
                    <a:noFill/>
                  </a:tcPr>
                </a:tc>
                <a:extLst>
                  <a:ext uri="{0D108BD9-81ED-4DB2-BD59-A6C34878D82A}">
                    <a16:rowId xmlns:a16="http://schemas.microsoft.com/office/drawing/2014/main" val="3546926518"/>
                  </a:ext>
                </a:extLst>
              </a:tr>
              <a:tr h="384131">
                <a:tc>
                  <a:txBody>
                    <a:bodyPr/>
                    <a:lstStyle/>
                    <a:p>
                      <a:pPr marL="342900" indent="-342900">
                        <a:buFont typeface="Wingdings" panose="05000000000000000000" pitchFamily="2" charset="2"/>
                        <a:buChar char="v"/>
                      </a:pPr>
                      <a:r>
                        <a:rPr lang="en-US" sz="2000"/>
                        <a:t>Displaying data without backend</a:t>
                      </a:r>
                    </a:p>
                  </a:txBody>
                  <a:tcPr marL="45057" marR="45057" marT="22529" marB="22529" anchor="ctr">
                    <a:lnL>
                      <a:noFill/>
                    </a:lnL>
                    <a:lnR>
                      <a:noFill/>
                    </a:lnR>
                    <a:lnT>
                      <a:noFill/>
                    </a:lnT>
                    <a:lnB>
                      <a:noFill/>
                    </a:lnB>
                    <a:noFill/>
                  </a:tcPr>
                </a:tc>
                <a:tc>
                  <a:txBody>
                    <a:bodyPr/>
                    <a:lstStyle/>
                    <a:p>
                      <a:endParaRPr lang="en-US" sz="900" dirty="0"/>
                    </a:p>
                  </a:txBody>
                  <a:tcPr marL="45057" marR="45057" marT="22529" marB="22529" anchor="ctr">
                    <a:lnL>
                      <a:noFill/>
                    </a:lnL>
                    <a:lnR>
                      <a:noFill/>
                    </a:lnR>
                    <a:lnT>
                      <a:noFill/>
                    </a:lnT>
                    <a:lnB>
                      <a:noFill/>
                    </a:lnB>
                    <a:noFill/>
                  </a:tcPr>
                </a:tc>
                <a:extLst>
                  <a:ext uri="{0D108BD9-81ED-4DB2-BD59-A6C34878D82A}">
                    <a16:rowId xmlns:a16="http://schemas.microsoft.com/office/drawing/2014/main" val="2365795835"/>
                  </a:ext>
                </a:extLst>
              </a:tr>
              <a:tr h="548758">
                <a:tc>
                  <a:txBody>
                    <a:bodyPr/>
                    <a:lstStyle/>
                    <a:p>
                      <a:pPr marL="342900" indent="-342900">
                        <a:buFont typeface="Wingdings" panose="05000000000000000000" pitchFamily="2" charset="2"/>
                        <a:buChar char="v"/>
                      </a:pPr>
                      <a:r>
                        <a:rPr lang="en-US" sz="2000"/>
                        <a:t>Managing component structure (if using React)</a:t>
                      </a:r>
                    </a:p>
                  </a:txBody>
                  <a:tcPr marL="45057" marR="45057" marT="22529" marB="22529" anchor="ctr">
                    <a:lnL>
                      <a:noFill/>
                    </a:lnL>
                    <a:lnR>
                      <a:noFill/>
                    </a:lnR>
                    <a:lnT>
                      <a:noFill/>
                    </a:lnT>
                    <a:lnB>
                      <a:noFill/>
                    </a:lnB>
                    <a:noFill/>
                  </a:tcPr>
                </a:tc>
                <a:tc>
                  <a:txBody>
                    <a:bodyPr/>
                    <a:lstStyle/>
                    <a:p>
                      <a:endParaRPr lang="en-US" sz="900"/>
                    </a:p>
                  </a:txBody>
                  <a:tcPr marL="45057" marR="45057" marT="22529" marB="22529" anchor="ctr">
                    <a:lnL>
                      <a:noFill/>
                    </a:lnL>
                    <a:lnR>
                      <a:noFill/>
                    </a:lnR>
                    <a:lnT>
                      <a:noFill/>
                    </a:lnT>
                    <a:lnB>
                      <a:noFill/>
                    </a:lnB>
                    <a:noFill/>
                  </a:tcPr>
                </a:tc>
                <a:extLst>
                  <a:ext uri="{0D108BD9-81ED-4DB2-BD59-A6C34878D82A}">
                    <a16:rowId xmlns:a16="http://schemas.microsoft.com/office/drawing/2014/main" val="736520116"/>
                  </a:ext>
                </a:extLst>
              </a:tr>
              <a:tr h="221925">
                <a:tc>
                  <a:txBody>
                    <a:bodyPr/>
                    <a:lstStyle/>
                    <a:p>
                      <a:pPr marL="342900" indent="-342900">
                        <a:buFont typeface="Wingdings" panose="05000000000000000000" pitchFamily="2" charset="2"/>
                        <a:buChar char="v"/>
                      </a:pPr>
                      <a:r>
                        <a:rPr lang="en-US" sz="2000" dirty="0"/>
                        <a:t>Making it feel real without interactivity</a:t>
                      </a:r>
                    </a:p>
                  </a:txBody>
                  <a:tcPr marL="45057" marR="45057" marT="22529" marB="22529" anchor="ctr">
                    <a:lnL>
                      <a:noFill/>
                    </a:lnL>
                    <a:lnR>
                      <a:noFill/>
                    </a:lnR>
                    <a:lnT>
                      <a:noFill/>
                    </a:lnT>
                    <a:lnB>
                      <a:noFill/>
                    </a:lnB>
                    <a:noFill/>
                  </a:tcPr>
                </a:tc>
                <a:tc>
                  <a:txBody>
                    <a:bodyPr/>
                    <a:lstStyle/>
                    <a:p>
                      <a:endParaRPr lang="en-US" sz="900" dirty="0"/>
                    </a:p>
                  </a:txBody>
                  <a:tcPr marL="45057" marR="45057" marT="22529" marB="22529" anchor="ctr">
                    <a:lnL>
                      <a:noFill/>
                    </a:lnL>
                    <a:lnR>
                      <a:noFill/>
                    </a:lnR>
                    <a:lnT>
                      <a:noFill/>
                    </a:lnT>
                    <a:lnB>
                      <a:noFill/>
                    </a:lnB>
                    <a:noFill/>
                  </a:tcPr>
                </a:tc>
                <a:extLst>
                  <a:ext uri="{0D108BD9-81ED-4DB2-BD59-A6C34878D82A}">
                    <a16:rowId xmlns:a16="http://schemas.microsoft.com/office/drawing/2014/main" val="4277892538"/>
                  </a:ext>
                </a:extLst>
              </a:tr>
              <a:tr h="221925">
                <a:tc>
                  <a:txBody>
                    <a:bodyPr/>
                    <a:lstStyle/>
                    <a:p>
                      <a:pPr marL="342900" indent="-342900">
                        <a:buFont typeface="Wingdings" panose="05000000000000000000" pitchFamily="2" charset="2"/>
                        <a:buChar char="v"/>
                      </a:pPr>
                      <a:r>
                        <a:rPr lang="en-US" sz="2000" dirty="0"/>
                        <a:t>Deployment issues</a:t>
                      </a:r>
                    </a:p>
                  </a:txBody>
                  <a:tcPr marL="45057" marR="45057" marT="22529" marB="22529" anchor="ctr">
                    <a:lnL>
                      <a:noFill/>
                    </a:lnL>
                    <a:lnR>
                      <a:noFill/>
                    </a:lnR>
                    <a:lnT>
                      <a:noFill/>
                    </a:lnT>
                    <a:lnB>
                      <a:noFill/>
                    </a:lnB>
                    <a:noFill/>
                  </a:tcPr>
                </a:tc>
                <a:tc>
                  <a:txBody>
                    <a:bodyPr/>
                    <a:lstStyle/>
                    <a:p>
                      <a:endParaRPr lang="en-US" sz="900" dirty="0"/>
                    </a:p>
                  </a:txBody>
                  <a:tcPr marL="45057" marR="45057" marT="22529" marB="22529">
                    <a:lnL>
                      <a:noFill/>
                    </a:lnL>
                    <a:lnT>
                      <a:noFill/>
                    </a:lnT>
                  </a:tcPr>
                </a:tc>
                <a:extLst>
                  <a:ext uri="{0D108BD9-81ED-4DB2-BD59-A6C34878D82A}">
                    <a16:rowId xmlns:a16="http://schemas.microsoft.com/office/drawing/2014/main" val="2494859325"/>
                  </a:ext>
                </a:extLst>
              </a:tr>
            </a:tbl>
          </a:graphicData>
        </a:graphic>
      </p:graphicFrame>
      <p:sp>
        <p:nvSpPr>
          <p:cNvPr id="4" name="Content Placeholder 3">
            <a:extLst>
              <a:ext uri="{FF2B5EF4-FFF2-40B4-BE49-F238E27FC236}">
                <a16:creationId xmlns:a16="http://schemas.microsoft.com/office/drawing/2014/main" id="{4D26850F-9B77-4A6C-6AD8-D4DCAC27D8B1}"/>
              </a:ext>
            </a:extLst>
          </p:cNvPr>
          <p:cNvSpPr>
            <a:spLocks noGrp="1"/>
          </p:cNvSpPr>
          <p:nvPr>
            <p:ph sz="half" idx="2"/>
          </p:nvPr>
        </p:nvSpPr>
        <p:spPr/>
        <p:txBody>
          <a:bodyPr>
            <a:normAutofit lnSpcReduction="10000"/>
          </a:bodyPr>
          <a:lstStyle/>
          <a:p>
            <a:pPr marL="0" algn="l" rtl="0" eaLnBrk="1" fontAlgn="ctr" latinLnBrk="0" hangingPunct="1">
              <a:buNone/>
            </a:pPr>
            <a:r>
              <a:rPr lang="en-US" b="1" i="0" u="none" strike="noStrike" kern="1200" dirty="0">
                <a:solidFill>
                  <a:srgbClr val="000000"/>
                </a:solidFill>
                <a:effectLst/>
                <a:highlight>
                  <a:srgbClr val="FFFF00"/>
                </a:highlight>
                <a:latin typeface="Aptos" panose="020B0004020202020204" pitchFamily="34" charset="0"/>
              </a:rPr>
              <a:t>Solution</a:t>
            </a:r>
            <a:endParaRPr lang="en-US" b="0" i="0" u="none" strike="noStrike" dirty="0">
              <a:effectLst/>
              <a:highlight>
                <a:srgbClr val="FFFF00"/>
              </a:highlight>
              <a:latin typeface="Arial" panose="020B0604020202020204" pitchFamily="34" charset="0"/>
            </a:endParaRPr>
          </a:p>
          <a:p>
            <a:pPr marL="57150" indent="-285750" algn="l" rtl="0" eaLnBrk="1" fontAlgn="ctr" latinLnBrk="0" hangingPunct="1">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Used traditional Rwandan color schemes and patterns; included imagery that reflects local identity.</a:t>
            </a:r>
            <a:endParaRPr lang="en-US" sz="1800" b="0" i="0" u="none" strike="noStrike" dirty="0">
              <a:effectLst/>
              <a:latin typeface="Arial" panose="020B0604020202020204" pitchFamily="34" charset="0"/>
            </a:endParaRPr>
          </a:p>
          <a:p>
            <a:pPr marL="57150" indent="-285750" algn="l" rtl="0" eaLnBrk="1" fontAlgn="ctr" latinLnBrk="0" hangingPunct="1">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Tailwind CSS made mobile-first design easy; layout tested across devices using browser dev tools.</a:t>
            </a:r>
            <a:endParaRPr lang="en-US" sz="1800" b="0" i="0" u="none" strike="noStrike" dirty="0">
              <a:effectLst/>
              <a:latin typeface="Arial" panose="020B0604020202020204" pitchFamily="34" charset="0"/>
            </a:endParaRPr>
          </a:p>
          <a:p>
            <a:pPr marL="57150" indent="-285750" algn="l" rtl="0" eaLnBrk="1" fontAlgn="ctr" latinLnBrk="0" hangingPunct="1">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Used hardcoded JSON data or arrays to simulate dynamic content in the product listings and details.</a:t>
            </a:r>
            <a:endParaRPr lang="en-US" sz="1800" b="0" i="0" u="none" strike="noStrike" dirty="0">
              <a:effectLst/>
              <a:latin typeface="Arial" panose="020B0604020202020204" pitchFamily="34" charset="0"/>
            </a:endParaRPr>
          </a:p>
          <a:p>
            <a:pPr marL="57150" indent="-285750" algn="l" rtl="0" eaLnBrk="1" fontAlgn="ctr" latinLnBrk="0" hangingPunct="1">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Broke the UI into reusable components like </a:t>
            </a:r>
            <a:r>
              <a:rPr lang="en-US" sz="1800" b="0" i="0" u="none" strike="noStrike" kern="1200" dirty="0" err="1">
                <a:solidFill>
                  <a:srgbClr val="000000"/>
                </a:solidFill>
                <a:effectLst/>
                <a:latin typeface="Aptos" panose="020B0004020202020204" pitchFamily="34" charset="0"/>
              </a:rPr>
              <a:t>ProductCard</a:t>
            </a:r>
            <a:r>
              <a:rPr lang="en-US" sz="1800" b="0" i="0" u="none" strike="noStrike" kern="1200" dirty="0">
                <a:solidFill>
                  <a:srgbClr val="000000"/>
                </a:solidFill>
                <a:effectLst/>
                <a:latin typeface="Aptos" panose="020B0004020202020204" pitchFamily="34" charset="0"/>
              </a:rPr>
              <a:t>, Navbar, Footer, etc. for better organization.</a:t>
            </a:r>
            <a:endParaRPr lang="en-US" sz="1800" b="0" i="0" u="none" strike="noStrike" dirty="0">
              <a:effectLst/>
              <a:latin typeface="Arial" panose="020B0604020202020204" pitchFamily="34" charset="0"/>
            </a:endParaRPr>
          </a:p>
          <a:p>
            <a:pPr marL="57150" indent="-285750" algn="l" rtl="0" eaLnBrk="1" fontAlgn="ctr" latinLnBrk="0" hangingPunct="1">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Added hover effects, transitions, and dummy buttons to simulate a live experience.</a:t>
            </a:r>
            <a:endParaRPr lang="en-US" sz="18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2539440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7FAEC3-D447-3B7D-0B63-47488A2CC525}"/>
              </a:ext>
            </a:extLst>
          </p:cNvPr>
          <p:cNvSpPr txBox="1"/>
          <p:nvPr/>
        </p:nvSpPr>
        <p:spPr>
          <a:xfrm>
            <a:off x="1261872" y="786384"/>
            <a:ext cx="7879842" cy="2862322"/>
          </a:xfrm>
          <a:prstGeom prst="rect">
            <a:avLst/>
          </a:prstGeom>
          <a:noFill/>
        </p:spPr>
        <p:txBody>
          <a:bodyPr wrap="square">
            <a:spAutoFit/>
          </a:bodyPr>
          <a:lstStyle/>
          <a:p>
            <a:pPr>
              <a:buNone/>
            </a:pPr>
            <a:r>
              <a:rPr lang="en-US" sz="3600" b="1" dirty="0">
                <a:highlight>
                  <a:srgbClr val="00FF00"/>
                </a:highlight>
              </a:rPr>
              <a:t>Conclusion</a:t>
            </a:r>
          </a:p>
          <a:p>
            <a:pPr>
              <a:buNone/>
            </a:pPr>
            <a:endParaRPr lang="en-US" sz="3600" b="1" dirty="0">
              <a:highlight>
                <a:srgbClr val="00FF00"/>
              </a:highlight>
            </a:endParaRPr>
          </a:p>
          <a:p>
            <a:r>
              <a:rPr lang="en-US" dirty="0"/>
              <a:t>The frontend of the Rwanda Local Marketplace website successfully provides a solid foundation for an e-commerce experience. Though backend functionality is not yet integrated, the user interface demonstrates how local products can be showcased online effectively. This version serves as a </a:t>
            </a:r>
            <a:r>
              <a:rPr lang="en-US" b="1" dirty="0"/>
              <a:t>prototype or design mockup</a:t>
            </a:r>
            <a:r>
              <a:rPr lang="en-US" dirty="0"/>
              <a:t> for future expansion with real data and interactivity.</a:t>
            </a:r>
          </a:p>
        </p:txBody>
      </p:sp>
    </p:spTree>
    <p:extLst>
      <p:ext uri="{BB962C8B-B14F-4D97-AF65-F5344CB8AC3E}">
        <p14:creationId xmlns:p14="http://schemas.microsoft.com/office/powerpoint/2010/main" val="2504378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425</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Wingdings</vt:lpstr>
      <vt:lpstr>Office Theme</vt:lpstr>
      <vt:lpstr>PowerPoint Presentation</vt:lpstr>
      <vt:lpstr>PowerPoint Presentation</vt:lpstr>
      <vt:lpstr>PowerPoint Presentation</vt:lpstr>
      <vt:lpstr>Challenges and Solutions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cp:revision>
  <dcterms:created xsi:type="dcterms:W3CDTF">2025-05-06T14:39:30Z</dcterms:created>
  <dcterms:modified xsi:type="dcterms:W3CDTF">2025-05-06T14:58:32Z</dcterms:modified>
</cp:coreProperties>
</file>