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08" r:id="rId1"/>
  </p:sldMasterIdLst>
  <p:sldIdLst>
    <p:sldId id="275" r:id="rId2"/>
    <p:sldId id="256" r:id="rId3"/>
    <p:sldId id="258" r:id="rId4"/>
    <p:sldId id="259" r:id="rId5"/>
    <p:sldId id="260" r:id="rId6"/>
    <p:sldId id="261" r:id="rId7"/>
    <p:sldId id="262" r:id="rId8"/>
    <p:sldId id="265" r:id="rId9"/>
    <p:sldId id="266" r:id="rId10"/>
    <p:sldId id="264" r:id="rId11"/>
    <p:sldId id="267" r:id="rId12"/>
    <p:sldId id="269" r:id="rId13"/>
    <p:sldId id="268" r:id="rId14"/>
    <p:sldId id="270" r:id="rId15"/>
    <p:sldId id="276" r:id="rId16"/>
    <p:sldId id="278" r:id="rId17"/>
    <p:sldId id="271" r:id="rId18"/>
    <p:sldId id="272"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9F4E64B3-D34F-4A24-AB5F-540CF00FE96A}">
          <p14:sldIdLst>
            <p14:sldId id="275"/>
            <p14:sldId id="256"/>
            <p14:sldId id="258"/>
            <p14:sldId id="259"/>
            <p14:sldId id="260"/>
            <p14:sldId id="261"/>
            <p14:sldId id="262"/>
            <p14:sldId id="265"/>
            <p14:sldId id="266"/>
            <p14:sldId id="264"/>
            <p14:sldId id="267"/>
            <p14:sldId id="269"/>
            <p14:sldId id="268"/>
            <p14:sldId id="270"/>
            <p14:sldId id="276"/>
            <p14:sldId id="278"/>
            <p14:sldId id="271"/>
            <p14:sldId id="272"/>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084" autoAdjust="0"/>
  </p:normalViewPr>
  <p:slideViewPr>
    <p:cSldViewPr snapToGrid="0">
      <p:cViewPr varScale="1">
        <p:scale>
          <a:sx n="69" d="100"/>
          <a:sy n="69" d="100"/>
        </p:scale>
        <p:origin x="78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813294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96526858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68829269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10512517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8385803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79007809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7940826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474419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109193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829209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10/17/2023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848694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10/17/2023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538548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10/17/2023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009108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10/17/2023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623404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10/17/2023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336815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10/17/2023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4244770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AAD347D-5ACD-4C99-B74B-A9C85AD731AF}" type="datetimeFigureOut">
              <a:rPr lang="en-US" smtClean="0"/>
              <a:t>10/17/2023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02111984F565}" type="slidenum">
              <a:rPr lang="en-US" smtClean="0"/>
              <a:t>‹#›</a:t>
            </a:fld>
            <a:endParaRPr lang="en-US"/>
          </a:p>
        </p:txBody>
      </p:sp>
    </p:spTree>
    <p:extLst>
      <p:ext uri="{BB962C8B-B14F-4D97-AF65-F5344CB8AC3E}">
        <p14:creationId xmlns:p14="http://schemas.microsoft.com/office/powerpoint/2010/main" val="3082169060"/>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 id="2147483820" r:id="rId12"/>
    <p:sldLayoutId id="2147483821" r:id="rId13"/>
    <p:sldLayoutId id="2147483822" r:id="rId14"/>
    <p:sldLayoutId id="2147483823" r:id="rId15"/>
    <p:sldLayoutId id="2147483824"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B19B8-27CF-44DB-A0E0-55DD06981001}"/>
              </a:ext>
            </a:extLst>
          </p:cNvPr>
          <p:cNvSpPr>
            <a:spLocks noGrp="1"/>
          </p:cNvSpPr>
          <p:nvPr>
            <p:ph type="title"/>
          </p:nvPr>
        </p:nvSpPr>
        <p:spPr/>
        <p:txBody>
          <a:bodyPr/>
          <a:lstStyle/>
          <a:p>
            <a:r>
              <a:rPr lang="en-US"/>
              <a:t>MACHINE LEARNING MODEL DEPLOYMENT ON IBM CLOUD WATSON STUDIO</a:t>
            </a:r>
            <a:endParaRPr lang="en-IN"/>
          </a:p>
        </p:txBody>
      </p:sp>
      <p:sp>
        <p:nvSpPr>
          <p:cNvPr id="3" name="Content Placeholder 2">
            <a:extLst>
              <a:ext uri="{FF2B5EF4-FFF2-40B4-BE49-F238E27FC236}">
                <a16:creationId xmlns:a16="http://schemas.microsoft.com/office/drawing/2014/main" id="{29FA28EE-2728-4FA5-9C04-4655A2C01D07}"/>
              </a:ext>
            </a:extLst>
          </p:cNvPr>
          <p:cNvSpPr>
            <a:spLocks noGrp="1"/>
          </p:cNvSpPr>
          <p:nvPr>
            <p:ph idx="1"/>
          </p:nvPr>
        </p:nvSpPr>
        <p:spPr>
          <a:xfrm>
            <a:off x="554504" y="2367627"/>
            <a:ext cx="8596668" cy="3880773"/>
          </a:xfrm>
        </p:spPr>
        <p:txBody>
          <a:bodyPr>
            <a:normAutofit fontScale="92500" lnSpcReduction="20000"/>
          </a:bodyPr>
          <a:lstStyle/>
          <a:p>
            <a:r>
              <a:rPr lang="en-US"/>
              <a:t>TEAM MEMBERS:</a:t>
            </a:r>
          </a:p>
          <a:p>
            <a:pPr marL="0" indent="0">
              <a:buNone/>
            </a:pPr>
            <a:r>
              <a:rPr lang="en-US"/>
              <a:t>                        1.MATHAN.M</a:t>
            </a:r>
          </a:p>
          <a:p>
            <a:pPr marL="0" indent="0">
              <a:buNone/>
            </a:pPr>
            <a:r>
              <a:rPr lang="en-US"/>
              <a:t>                        2.SENTHAMIL SELVAN.C</a:t>
            </a:r>
          </a:p>
          <a:p>
            <a:pPr marL="0" indent="0">
              <a:buNone/>
            </a:pPr>
            <a:r>
              <a:rPr lang="en-US"/>
              <a:t>                        3.ARUN VISHVA.J.B</a:t>
            </a:r>
          </a:p>
          <a:p>
            <a:pPr marL="0" indent="0">
              <a:buNone/>
            </a:pPr>
            <a:r>
              <a:rPr lang="en-US"/>
              <a:t>                        4.JAI PRAVEEN</a:t>
            </a:r>
          </a:p>
          <a:p>
            <a:pPr marL="0" indent="0">
              <a:buNone/>
            </a:pPr>
            <a:r>
              <a:rPr lang="en-US" sz="1800" b="0" i="0">
                <a:effectLst/>
                <a:latin typeface="Lato"/>
              </a:rPr>
              <a:t>                            5.DINESH.N</a:t>
            </a:r>
          </a:p>
          <a:p>
            <a:pPr marL="0" indent="0">
              <a:buNone/>
            </a:pPr>
            <a:r>
              <a:rPr lang="en-US" b="1">
                <a:latin typeface="Lato"/>
              </a:rPr>
              <a:t>       </a:t>
            </a:r>
          </a:p>
          <a:p>
            <a:pPr marL="0" indent="0">
              <a:buNone/>
            </a:pPr>
            <a:r>
              <a:rPr lang="en-US" b="1">
                <a:latin typeface="Lato"/>
              </a:rPr>
              <a:t>      </a:t>
            </a:r>
          </a:p>
          <a:p>
            <a:r>
              <a:rPr lang="en-IN" b="1"/>
              <a:t>TITLE : </a:t>
            </a:r>
            <a:r>
              <a:rPr lang="en-US" sz="1800">
                <a:latin typeface="Lato"/>
              </a:rPr>
              <a:t>Stock Market Prediction Using the Long Short-Term Memory Method</a:t>
            </a:r>
            <a:endParaRPr lang="en-US" sz="1800" b="0" i="0">
              <a:effectLst/>
              <a:latin typeface="Lato"/>
            </a:endParaRPr>
          </a:p>
          <a:p>
            <a:pPr marL="0" indent="0">
              <a:buNone/>
            </a:pPr>
            <a:endParaRPr lang="en-IN" b="1"/>
          </a:p>
          <a:p>
            <a:pPr marL="0" indent="0">
              <a:buNone/>
            </a:pPr>
            <a:r>
              <a:rPr lang="en-IN" b="1"/>
              <a:t>                </a:t>
            </a:r>
            <a:endParaRPr lang="en-IN"/>
          </a:p>
        </p:txBody>
      </p:sp>
      <p:pic>
        <p:nvPicPr>
          <p:cNvPr id="5" name="Picture 4">
            <a:extLst>
              <a:ext uri="{FF2B5EF4-FFF2-40B4-BE49-F238E27FC236}">
                <a16:creationId xmlns:a16="http://schemas.microsoft.com/office/drawing/2014/main" id="{AA3598F0-D1A1-7711-BC93-F9062D2BC321}"/>
              </a:ext>
            </a:extLst>
          </p:cNvPr>
          <p:cNvPicPr>
            <a:picLocks noChangeAspect="1"/>
          </p:cNvPicPr>
          <p:nvPr/>
        </p:nvPicPr>
        <p:blipFill>
          <a:blip r:embed="rId2"/>
          <a:stretch>
            <a:fillRect/>
          </a:stretch>
        </p:blipFill>
        <p:spPr>
          <a:xfrm>
            <a:off x="9382125" y="0"/>
            <a:ext cx="2809875" cy="1628775"/>
          </a:xfrm>
          <a:prstGeom prst="rect">
            <a:avLst/>
          </a:prstGeom>
        </p:spPr>
      </p:pic>
    </p:spTree>
    <p:extLst>
      <p:ext uri="{BB962C8B-B14F-4D97-AF65-F5344CB8AC3E}">
        <p14:creationId xmlns:p14="http://schemas.microsoft.com/office/powerpoint/2010/main" val="22471051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3D776DA6-68BB-4B68-9F3B-46634E897A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498" y="560126"/>
            <a:ext cx="7991475" cy="296227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CAFFFD0-0588-4C97-816C-F7A254D6A0B7}"/>
              </a:ext>
            </a:extLst>
          </p:cNvPr>
          <p:cNvSpPr/>
          <p:nvPr/>
        </p:nvSpPr>
        <p:spPr>
          <a:xfrm>
            <a:off x="487681" y="3708264"/>
            <a:ext cx="8528292" cy="369332"/>
          </a:xfrm>
          <a:prstGeom prst="rect">
            <a:avLst/>
          </a:prstGeom>
        </p:spPr>
        <p:txBody>
          <a:bodyPr wrap="square">
            <a:spAutoFit/>
          </a:bodyPr>
          <a:lstStyle/>
          <a:p>
            <a:r>
              <a:rPr lang="en-US" b="1">
                <a:solidFill>
                  <a:srgbClr val="222222"/>
                </a:solidFill>
                <a:latin typeface="Lato"/>
              </a:rPr>
              <a:t>Step 7: Creating a Training Set and a Test Set for Stock Market Prediction</a:t>
            </a:r>
            <a:endParaRPr lang="en-US" b="0" i="0">
              <a:solidFill>
                <a:srgbClr val="222222"/>
              </a:solidFill>
              <a:effectLst/>
              <a:latin typeface="Lato"/>
            </a:endParaRPr>
          </a:p>
        </p:txBody>
      </p:sp>
      <p:sp>
        <p:nvSpPr>
          <p:cNvPr id="3" name="Rectangle 2">
            <a:extLst>
              <a:ext uri="{FF2B5EF4-FFF2-40B4-BE49-F238E27FC236}">
                <a16:creationId xmlns:a16="http://schemas.microsoft.com/office/drawing/2014/main" id="{2BD9ABF2-B08B-4196-AA2B-6A73470B462A}"/>
              </a:ext>
            </a:extLst>
          </p:cNvPr>
          <p:cNvSpPr/>
          <p:nvPr/>
        </p:nvSpPr>
        <p:spPr>
          <a:xfrm>
            <a:off x="1024498" y="4443833"/>
            <a:ext cx="8743446" cy="1200329"/>
          </a:xfrm>
          <a:prstGeom prst="rect">
            <a:avLst/>
          </a:prstGeom>
        </p:spPr>
        <p:txBody>
          <a:bodyPr wrap="square">
            <a:spAutoFit/>
          </a:bodyPr>
          <a:lstStyle/>
          <a:p>
            <a:pPr marL="285750" indent="-285750">
              <a:buFont typeface="Wingdings" panose="05000000000000000000" pitchFamily="2" charset="2"/>
              <a:buChar char="Ø"/>
            </a:pPr>
            <a:r>
              <a:rPr lang="en-US">
                <a:solidFill>
                  <a:srgbClr val="222222"/>
                </a:solidFill>
                <a:latin typeface="Lato"/>
              </a:rPr>
              <a:t>Before inputting the entire dataset into the training model, we need to partition it into training and test sets. The Machine Learning LSTM model will undergo training using the data in the training set, and its accuracy and backpropagation will be tested against the test set.</a:t>
            </a:r>
            <a:endParaRPr lang="en-IN"/>
          </a:p>
        </p:txBody>
      </p:sp>
    </p:spTree>
    <p:extLst>
      <p:ext uri="{BB962C8B-B14F-4D97-AF65-F5344CB8AC3E}">
        <p14:creationId xmlns:p14="http://schemas.microsoft.com/office/powerpoint/2010/main" val="4140088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8A2E480-3626-4BD8-9917-F26850A758D3}"/>
              </a:ext>
            </a:extLst>
          </p:cNvPr>
          <p:cNvSpPr/>
          <p:nvPr/>
        </p:nvSpPr>
        <p:spPr>
          <a:xfrm>
            <a:off x="864196" y="498477"/>
            <a:ext cx="9366325" cy="923330"/>
          </a:xfrm>
          <a:prstGeom prst="rect">
            <a:avLst/>
          </a:prstGeom>
        </p:spPr>
        <p:txBody>
          <a:bodyPr wrap="square">
            <a:spAutoFit/>
          </a:bodyPr>
          <a:lstStyle/>
          <a:p>
            <a:pPr marL="285750" indent="-285750">
              <a:buFont typeface="Wingdings" panose="05000000000000000000" pitchFamily="2" charset="2"/>
              <a:buChar char="Ø"/>
            </a:pPr>
            <a:r>
              <a:rPr lang="en-US">
                <a:solidFill>
                  <a:srgbClr val="222222"/>
                </a:solidFill>
                <a:latin typeface="Lato"/>
              </a:rPr>
              <a:t>To accomplish this, we will employ the </a:t>
            </a:r>
            <a:r>
              <a:rPr lang="en-US" err="1">
                <a:solidFill>
                  <a:srgbClr val="222222"/>
                </a:solidFill>
                <a:latin typeface="Lato"/>
              </a:rPr>
              <a:t>TimeSeriesSplit</a:t>
            </a:r>
            <a:r>
              <a:rPr lang="en-US">
                <a:solidFill>
                  <a:srgbClr val="222222"/>
                </a:solidFill>
                <a:latin typeface="Lato"/>
              </a:rPr>
              <a:t> class from the sci-kit-learn library. We will configure the number of splits to be 10, indicating that 10% of the data will serve as the test set, while the remaining 90% will train the LSTM model. </a:t>
            </a:r>
            <a:endParaRPr lang="en-IN"/>
          </a:p>
        </p:txBody>
      </p:sp>
      <p:sp>
        <p:nvSpPr>
          <p:cNvPr id="3" name="Rectangle 2">
            <a:extLst>
              <a:ext uri="{FF2B5EF4-FFF2-40B4-BE49-F238E27FC236}">
                <a16:creationId xmlns:a16="http://schemas.microsoft.com/office/drawing/2014/main" id="{FF4BFB98-0627-4F5F-B8CF-61AAE3C45B70}"/>
              </a:ext>
            </a:extLst>
          </p:cNvPr>
          <p:cNvSpPr/>
          <p:nvPr/>
        </p:nvSpPr>
        <p:spPr>
          <a:xfrm>
            <a:off x="864196" y="4115745"/>
            <a:ext cx="10345271" cy="2585323"/>
          </a:xfrm>
          <a:prstGeom prst="rect">
            <a:avLst/>
          </a:prstGeom>
        </p:spPr>
        <p:txBody>
          <a:bodyPr wrap="square">
            <a:spAutoFit/>
          </a:bodyPr>
          <a:lstStyle/>
          <a:p>
            <a:r>
              <a:rPr lang="en-US" b="1">
                <a:solidFill>
                  <a:srgbClr val="222222"/>
                </a:solidFill>
                <a:latin typeface="Lato"/>
              </a:rPr>
              <a:t>Step 8: Data Processing For LSTM</a:t>
            </a:r>
          </a:p>
          <a:p>
            <a:endParaRPr lang="en-US">
              <a:solidFill>
                <a:srgbClr val="222222"/>
              </a:solidFill>
              <a:latin typeface="Lato"/>
            </a:endParaRPr>
          </a:p>
          <a:p>
            <a:pPr marL="285750" indent="-285750" algn="just">
              <a:buFont typeface="Wingdings" panose="05000000000000000000" pitchFamily="2" charset="2"/>
              <a:buChar char="Ø"/>
            </a:pPr>
            <a:r>
              <a:rPr lang="en-US">
                <a:solidFill>
                  <a:srgbClr val="222222"/>
                </a:solidFill>
                <a:latin typeface="Lato"/>
              </a:rPr>
              <a:t>Once the training and test sets are finalized, we will input the data into the LSTM model. Before we can do that, we must transform the training and test set data into a format that the LSTM model can interpret. As the LSTM needs that the data to be provided in the 3D form, we first transform the training and test data to NumPy arrays and then restructure them to match the format (Number of Samples, 1, Number of Features). Now, 6667 are the number of samples in the training set, which is 90% of 7334, and the number of features is 4. Therefore, the training set is reshaped to reflect this (6667, 1, 4). Likewise, the test set is reshaped.</a:t>
            </a:r>
            <a:endParaRPr lang="en-US" b="0" i="0">
              <a:solidFill>
                <a:srgbClr val="222222"/>
              </a:solidFill>
              <a:effectLst/>
              <a:latin typeface="Lato"/>
            </a:endParaRPr>
          </a:p>
        </p:txBody>
      </p:sp>
      <p:sp>
        <p:nvSpPr>
          <p:cNvPr id="5" name="TextBox 4">
            <a:extLst>
              <a:ext uri="{FF2B5EF4-FFF2-40B4-BE49-F238E27FC236}">
                <a16:creationId xmlns:a16="http://schemas.microsoft.com/office/drawing/2014/main" id="{8A5BB138-71B4-EF2F-EB15-4259A8BD7221}"/>
              </a:ext>
            </a:extLst>
          </p:cNvPr>
          <p:cNvSpPr txBox="1"/>
          <p:nvPr/>
        </p:nvSpPr>
        <p:spPr>
          <a:xfrm>
            <a:off x="864196" y="1460365"/>
            <a:ext cx="10822676" cy="2563779"/>
          </a:xfrm>
          <a:prstGeom prst="rect">
            <a:avLst/>
          </a:prstGeom>
          <a:noFill/>
        </p:spPr>
        <p:txBody>
          <a:bodyPr wrap="square">
            <a:spAutoFit/>
          </a:bodyPr>
          <a:lstStyle/>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timesplit= TimeSeriesSplit(n_splits=10)</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#Splitting to Training set and Test set</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for train_index, test_index in timesplit.split(feature_transform):</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        X_train, X_test = feature_transform[:len(train_index)], feature_transform[len(train_index): (len(train_index)+len(test_index))]</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        y_train, y_test = output_var[:len(train_index)].values.ravel(), output_var[len(train_index): (len(train_index)+len(test_index))].values.ravel()</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589188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F98738C-B668-4433-A021-EEEAABD9C0B3}"/>
              </a:ext>
            </a:extLst>
          </p:cNvPr>
          <p:cNvSpPr/>
          <p:nvPr/>
        </p:nvSpPr>
        <p:spPr>
          <a:xfrm>
            <a:off x="682550" y="3127393"/>
            <a:ext cx="9247990" cy="2585323"/>
          </a:xfrm>
          <a:prstGeom prst="rect">
            <a:avLst/>
          </a:prstGeom>
        </p:spPr>
        <p:txBody>
          <a:bodyPr wrap="square">
            <a:spAutoFit/>
          </a:bodyPr>
          <a:lstStyle/>
          <a:p>
            <a:r>
              <a:rPr lang="en-US" b="1">
                <a:solidFill>
                  <a:srgbClr val="222222"/>
                </a:solidFill>
                <a:latin typeface="Lato"/>
              </a:rPr>
              <a:t>Step 9: Building the LSTM Model for Stock Market Prediction</a:t>
            </a:r>
          </a:p>
          <a:p>
            <a:endParaRPr lang="en-US">
              <a:solidFill>
                <a:srgbClr val="222222"/>
              </a:solidFill>
              <a:latin typeface="Lato"/>
            </a:endParaRPr>
          </a:p>
          <a:p>
            <a:pPr marL="285750" indent="-285750" algn="just">
              <a:buFont typeface="Wingdings" panose="05000000000000000000" pitchFamily="2" charset="2"/>
              <a:buChar char="Ø"/>
            </a:pPr>
            <a:r>
              <a:rPr lang="en-US">
                <a:solidFill>
                  <a:srgbClr val="222222"/>
                </a:solidFill>
                <a:latin typeface="Lato"/>
              </a:rPr>
              <a:t>Finally, we arrive at the point when we construct the LSTM Model. In this step, we’ll build a Sequential </a:t>
            </a:r>
            <a:r>
              <a:rPr lang="en-US" err="1">
                <a:solidFill>
                  <a:srgbClr val="222222"/>
                </a:solidFill>
                <a:latin typeface="Lato"/>
              </a:rPr>
              <a:t>Keras</a:t>
            </a:r>
            <a:r>
              <a:rPr lang="en-US">
                <a:solidFill>
                  <a:srgbClr val="222222"/>
                </a:solidFill>
                <a:latin typeface="Lato"/>
              </a:rPr>
              <a:t> model with one LSTM layer. The LSTM layer has 32 units and is followed by one Dense Layer of one neuron.</a:t>
            </a:r>
          </a:p>
          <a:p>
            <a:pPr marL="285750" indent="-285750" algn="just">
              <a:buFont typeface="Wingdings" panose="05000000000000000000" pitchFamily="2" charset="2"/>
              <a:buChar char="Ø"/>
            </a:pPr>
            <a:endParaRPr lang="en-US">
              <a:solidFill>
                <a:srgbClr val="222222"/>
              </a:solidFill>
              <a:latin typeface="Lato"/>
            </a:endParaRPr>
          </a:p>
          <a:p>
            <a:pPr marL="285750" indent="-285750" algn="just">
              <a:buFont typeface="Wingdings" panose="05000000000000000000" pitchFamily="2" charset="2"/>
              <a:buChar char="Ø"/>
            </a:pPr>
            <a:r>
              <a:rPr lang="en-US">
                <a:solidFill>
                  <a:srgbClr val="222222"/>
                </a:solidFill>
                <a:latin typeface="Lato"/>
              </a:rPr>
              <a:t>We compile the model using Adam Optimizer and the Mean Squared Error as the loss function. For an LSTM model, this is the most preferred combination. The model is plotted and presented below.</a:t>
            </a:r>
            <a:endParaRPr lang="en-US" b="0" i="0">
              <a:solidFill>
                <a:srgbClr val="222222"/>
              </a:solidFill>
              <a:effectLst/>
              <a:latin typeface="Lato"/>
            </a:endParaRPr>
          </a:p>
        </p:txBody>
      </p:sp>
      <p:sp>
        <p:nvSpPr>
          <p:cNvPr id="4" name="TextBox 3">
            <a:extLst>
              <a:ext uri="{FF2B5EF4-FFF2-40B4-BE49-F238E27FC236}">
                <a16:creationId xmlns:a16="http://schemas.microsoft.com/office/drawing/2014/main" id="{3EF079FC-A3D2-1AD1-01C1-1C1608592A11}"/>
              </a:ext>
            </a:extLst>
          </p:cNvPr>
          <p:cNvSpPr txBox="1"/>
          <p:nvPr/>
        </p:nvSpPr>
        <p:spPr>
          <a:xfrm>
            <a:off x="805218" y="581030"/>
            <a:ext cx="9425573" cy="1971052"/>
          </a:xfrm>
          <a:prstGeom prst="rect">
            <a:avLst/>
          </a:prstGeom>
          <a:noFill/>
        </p:spPr>
        <p:txBody>
          <a:bodyPr wrap="square">
            <a:spAutoFit/>
          </a:bodyPr>
          <a:lstStyle/>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#Process the data for LSTM</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trainX =np.array(X_train)</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testX =np.array(X_test)</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X_train = trainX.reshape(X_train.shape[0], 1, X_train.shape[1])</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X_test = testX.reshape(X_test.shape[0], 1, X_test.shape[1])</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3384044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8" name="Picture 4" descr="Layers in LSTM model">
            <a:extLst>
              <a:ext uri="{FF2B5EF4-FFF2-40B4-BE49-F238E27FC236}">
                <a16:creationId xmlns:a16="http://schemas.microsoft.com/office/drawing/2014/main" id="{5C8D80B5-5776-4A95-9BD0-067A10247A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2017" y="3351904"/>
            <a:ext cx="6309248" cy="28098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4D7C797-C2E3-B877-4297-79CDDD2A5C6A}"/>
              </a:ext>
            </a:extLst>
          </p:cNvPr>
          <p:cNvSpPr txBox="1"/>
          <p:nvPr/>
        </p:nvSpPr>
        <p:spPr>
          <a:xfrm>
            <a:off x="232012" y="300250"/>
            <a:ext cx="11682484" cy="2666371"/>
          </a:xfrm>
          <a:prstGeom prst="rect">
            <a:avLst/>
          </a:prstGeom>
          <a:noFill/>
        </p:spPr>
        <p:txBody>
          <a:bodyPr wrap="square">
            <a:spAutoFit/>
          </a:bodyPr>
          <a:lstStyle/>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#Building the LSTM Model</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lstm = Sequential()</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lstm.add(LSTM(32, input_shape=(1, trainX.shape[1]), activation=’relu’, return_sequences=False))</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lstm.add(Dense(1))</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lstm.compile(loss=’mean_squared_error’, optimizer=’adam’)</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plot_model(lstm, show_shapes=True, show_layer_names=True)</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311229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E033ED9-1B24-4C30-B5FA-8D3E26F98565}"/>
              </a:ext>
            </a:extLst>
          </p:cNvPr>
          <p:cNvSpPr/>
          <p:nvPr/>
        </p:nvSpPr>
        <p:spPr>
          <a:xfrm>
            <a:off x="283284" y="96393"/>
            <a:ext cx="8688593" cy="1200329"/>
          </a:xfrm>
          <a:prstGeom prst="rect">
            <a:avLst/>
          </a:prstGeom>
        </p:spPr>
        <p:txBody>
          <a:bodyPr wrap="square">
            <a:spAutoFit/>
          </a:bodyPr>
          <a:lstStyle/>
          <a:p>
            <a:r>
              <a:rPr lang="en-US" b="1">
                <a:solidFill>
                  <a:srgbClr val="222222"/>
                </a:solidFill>
                <a:latin typeface="Lato"/>
              </a:rPr>
              <a:t>Step 10: Training the Stock Market Prediction Model</a:t>
            </a:r>
          </a:p>
          <a:p>
            <a:endParaRPr lang="en-US">
              <a:solidFill>
                <a:srgbClr val="222222"/>
              </a:solidFill>
              <a:latin typeface="Lato"/>
            </a:endParaRPr>
          </a:p>
          <a:p>
            <a:pPr marL="285750" indent="-285750" algn="just">
              <a:buFont typeface="Wingdings" panose="05000000000000000000" pitchFamily="2" charset="2"/>
              <a:buChar char="Ø"/>
            </a:pPr>
            <a:r>
              <a:rPr lang="en-US">
                <a:solidFill>
                  <a:srgbClr val="222222"/>
                </a:solidFill>
                <a:latin typeface="Lato"/>
              </a:rPr>
              <a:t>Finally, we use the fit function to train the LSTM model created above on the training data for 100 epochs with a batch size of 8.</a:t>
            </a:r>
            <a:endParaRPr lang="en-US" b="0" i="0">
              <a:solidFill>
                <a:srgbClr val="222222"/>
              </a:solidFill>
              <a:effectLst/>
              <a:latin typeface="Lato"/>
            </a:endParaRPr>
          </a:p>
        </p:txBody>
      </p:sp>
      <p:sp>
        <p:nvSpPr>
          <p:cNvPr id="12" name="TextBox 11">
            <a:extLst>
              <a:ext uri="{FF2B5EF4-FFF2-40B4-BE49-F238E27FC236}">
                <a16:creationId xmlns:a16="http://schemas.microsoft.com/office/drawing/2014/main" id="{69871503-A868-0EF0-4B5F-DA09A93BE0B4}"/>
              </a:ext>
            </a:extLst>
          </p:cNvPr>
          <p:cNvSpPr txBox="1"/>
          <p:nvPr/>
        </p:nvSpPr>
        <p:spPr>
          <a:xfrm>
            <a:off x="811006" y="1412836"/>
            <a:ext cx="8688593" cy="4752327"/>
          </a:xfrm>
          <a:prstGeom prst="rect">
            <a:avLst/>
          </a:prstGeom>
          <a:noFill/>
        </p:spPr>
        <p:txBody>
          <a:bodyPr wrap="square">
            <a:spAutoFit/>
          </a:bodyPr>
          <a:lstStyle/>
          <a:p>
            <a:pPr>
              <a:lnSpc>
                <a:spcPct val="107000"/>
              </a:lnSpc>
              <a:spcAft>
                <a:spcPts val="800"/>
              </a:spcAft>
            </a:pPr>
            <a:r>
              <a:rPr lang="en-IN" sz="1800" b="1">
                <a:effectLst/>
                <a:latin typeface="Consolas" panose="020B0609020204030204" pitchFamily="49" charset="0"/>
                <a:ea typeface="Times New Roman" panose="02020603050405020304" pitchFamily="18" charset="0"/>
                <a:cs typeface="Times New Roman" panose="02020603050405020304" pitchFamily="18" charset="0"/>
              </a:rPr>
              <a:t>#Model Training</a:t>
            </a:r>
            <a:endParaRPr lang="en-IN" sz="1600" b="1">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history=lstm.fit(X_train, y_train, epochs=100, batch_size=8, verbose=1, shuffle=False)</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Eросh  1/100</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834/834  [==============================]  –  3s  2ms/steр  –  lоss:  67.1211</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Eросh  2/100</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834/834  [==============================]  –  1s  2ms/steр  –  lоss:  70.4911</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Eросh  3/100</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834/834  [==============================]  –  1s  2ms/steр  –  lоss:  48.8155</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Eросh  4/100</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39435032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E16440-6973-2EAE-4F50-CC84C545EE0A}"/>
              </a:ext>
            </a:extLst>
          </p:cNvPr>
          <p:cNvSpPr txBox="1"/>
          <p:nvPr/>
        </p:nvSpPr>
        <p:spPr>
          <a:xfrm>
            <a:off x="261256" y="850602"/>
            <a:ext cx="10813143" cy="5156796"/>
          </a:xfrm>
          <a:prstGeom prst="rect">
            <a:avLst/>
          </a:prstGeom>
          <a:noFill/>
        </p:spPr>
        <p:txBody>
          <a:bodyPr wrap="square">
            <a:spAutoFit/>
          </a:bodyPr>
          <a:lstStyle/>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834/834  [==============================]  –  1s  2ms/steр  –  lоss:  21.5447</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Eросh  5/100</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834/834  [==============================]  –  1s  2ms/steр  –  lоss:  6.1709</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Eросh  6/100</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834/834  [==============================]  –  1s  2ms/steр  –  lоss:  1.8726</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Eросh  7/100</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834/834  [==============================]  –  1s  2ms/steр  –  lоss:  0.9380</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Eросh  8/100</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834/834  [==============================]  –  2s  2ms/steр  –  lоss:  0.6566</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Eросh  9/100</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834/834  [==============================]  –  1s  2ms/steр  –  lоss:  0.5369</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Eросh  10/100</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834/834  [==============================]  –  2s  2ms/steр  –  lоss: </a:t>
            </a:r>
            <a:endParaRPr lang="en-IN" b="1">
              <a:solidFill>
                <a:srgbClr val="002060"/>
              </a:solidFill>
            </a:endParaRPr>
          </a:p>
        </p:txBody>
      </p:sp>
    </p:spTree>
    <p:extLst>
      <p:ext uri="{BB962C8B-B14F-4D97-AF65-F5344CB8AC3E}">
        <p14:creationId xmlns:p14="http://schemas.microsoft.com/office/powerpoint/2010/main" val="3263529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F4D49D-2BC9-6D31-DFB4-375DA431C348}"/>
              </a:ext>
            </a:extLst>
          </p:cNvPr>
          <p:cNvSpPr txBox="1"/>
          <p:nvPr/>
        </p:nvSpPr>
        <p:spPr>
          <a:xfrm>
            <a:off x="377372" y="0"/>
            <a:ext cx="11088914" cy="3566874"/>
          </a:xfrm>
          <a:prstGeom prst="rect">
            <a:avLst/>
          </a:prstGeom>
          <a:noFill/>
        </p:spPr>
        <p:txBody>
          <a:bodyPr wrap="square">
            <a:spAutoFit/>
          </a:bodyPr>
          <a:lstStyle/>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0.4761</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Eросh  95/100</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834/834  [==============================]  –  1s  2ms/steр  –  lоss:  0.4542</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Eросh  96/100</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834/834  [==============================]  –  2s  2ms/steр  –  lоss:  0.4553</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p:txBody>
      </p:sp>
      <p:sp>
        <p:nvSpPr>
          <p:cNvPr id="5" name="TextBox 4">
            <a:extLst>
              <a:ext uri="{FF2B5EF4-FFF2-40B4-BE49-F238E27FC236}">
                <a16:creationId xmlns:a16="http://schemas.microsoft.com/office/drawing/2014/main" id="{6B6DB9A7-C7D7-0C59-2FE2-5C5B2B3D99E0}"/>
              </a:ext>
            </a:extLst>
          </p:cNvPr>
          <p:cNvSpPr txBox="1"/>
          <p:nvPr/>
        </p:nvSpPr>
        <p:spPr>
          <a:xfrm>
            <a:off x="377372" y="3429000"/>
            <a:ext cx="11814628" cy="3167919"/>
          </a:xfrm>
          <a:prstGeom prst="rect">
            <a:avLst/>
          </a:prstGeom>
          <a:noFill/>
        </p:spPr>
        <p:txBody>
          <a:bodyPr wrap="square">
            <a:spAutoFit/>
          </a:bodyPr>
          <a:lstStyle/>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Eросh  97/100</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834/834  [==============================]  –  1s  2ms/steр  –  lоss:  0.4565</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Eросh  98/100</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834/834  [==============================]  –  1s  2ms/steр  –  lоss:  0.4576</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Eросh  99/100</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834/834  [==============================]  –  1s  2ms/steр  –  lоss:  0.4588</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Eросh  100/100</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834/834  [==============================]  –  1s  2ms/steр  –  lоss:  0.4599</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29330720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B759937-E38D-4939-8B4F-FBE1D8BCC864}"/>
              </a:ext>
            </a:extLst>
          </p:cNvPr>
          <p:cNvSpPr/>
          <p:nvPr/>
        </p:nvSpPr>
        <p:spPr>
          <a:xfrm>
            <a:off x="433892" y="281973"/>
            <a:ext cx="9914964" cy="1477328"/>
          </a:xfrm>
          <a:prstGeom prst="rect">
            <a:avLst/>
          </a:prstGeom>
        </p:spPr>
        <p:txBody>
          <a:bodyPr wrap="square">
            <a:spAutoFit/>
          </a:bodyPr>
          <a:lstStyle/>
          <a:p>
            <a:r>
              <a:rPr lang="en-US" b="1">
                <a:solidFill>
                  <a:srgbClr val="222222"/>
                </a:solidFill>
                <a:latin typeface="Lato"/>
              </a:rPr>
              <a:t>Step 11: Making the LSTM Prediction</a:t>
            </a:r>
          </a:p>
          <a:p>
            <a:endParaRPr lang="en-US">
              <a:solidFill>
                <a:srgbClr val="222222"/>
              </a:solidFill>
              <a:latin typeface="Lato"/>
            </a:endParaRPr>
          </a:p>
          <a:p>
            <a:pPr marL="285750" indent="-285750" algn="just">
              <a:buFont typeface="Wingdings" panose="05000000000000000000" pitchFamily="2" charset="2"/>
              <a:buChar char="Ø"/>
            </a:pPr>
            <a:r>
              <a:rPr lang="en-US">
                <a:solidFill>
                  <a:srgbClr val="222222"/>
                </a:solidFill>
                <a:latin typeface="Lato"/>
              </a:rPr>
              <a:t>Now that we have our model ready, we can use it to forecast the Adjacent Close Value of the Microsoft stock by using a model trained using the LSTM network on the test set. We can accomplish this by employing simple prediction model on the LSTM model</a:t>
            </a:r>
            <a:endParaRPr lang="en-US" b="0" i="0">
              <a:solidFill>
                <a:srgbClr val="222222"/>
              </a:solidFill>
              <a:effectLst/>
              <a:latin typeface="Lato"/>
            </a:endParaRPr>
          </a:p>
        </p:txBody>
      </p:sp>
      <p:sp>
        <p:nvSpPr>
          <p:cNvPr id="5" name="Rectangle 4">
            <a:extLst>
              <a:ext uri="{FF2B5EF4-FFF2-40B4-BE49-F238E27FC236}">
                <a16:creationId xmlns:a16="http://schemas.microsoft.com/office/drawing/2014/main" id="{FD5B62F3-8032-4D16-A8D6-EA5A83881A1F}"/>
              </a:ext>
            </a:extLst>
          </p:cNvPr>
          <p:cNvSpPr/>
          <p:nvPr/>
        </p:nvSpPr>
        <p:spPr>
          <a:xfrm>
            <a:off x="433892" y="2451368"/>
            <a:ext cx="9334052" cy="1477328"/>
          </a:xfrm>
          <a:prstGeom prst="rect">
            <a:avLst/>
          </a:prstGeom>
        </p:spPr>
        <p:txBody>
          <a:bodyPr wrap="square">
            <a:spAutoFit/>
          </a:bodyPr>
          <a:lstStyle/>
          <a:p>
            <a:r>
              <a:rPr lang="en-US" b="1">
                <a:solidFill>
                  <a:srgbClr val="222222"/>
                </a:solidFill>
                <a:latin typeface="Lato"/>
              </a:rPr>
              <a:t>Step 12: Comparing Predicted vs True Adjusted Close Value – LSTM</a:t>
            </a:r>
          </a:p>
          <a:p>
            <a:endParaRPr lang="en-US" b="1">
              <a:solidFill>
                <a:srgbClr val="222222"/>
              </a:solidFill>
              <a:latin typeface="Lato"/>
            </a:endParaRPr>
          </a:p>
          <a:p>
            <a:pPr marL="285750" indent="-285750" algn="just">
              <a:buFont typeface="Wingdings" panose="05000000000000000000" pitchFamily="2" charset="2"/>
              <a:buChar char="Ø"/>
            </a:pPr>
            <a:r>
              <a:rPr lang="en-US">
                <a:solidFill>
                  <a:srgbClr val="222222"/>
                </a:solidFill>
                <a:latin typeface="Lato"/>
              </a:rPr>
              <a:t>Finally, now that we’ve projected the values for the test set, we can display the graph to compare both Adj Close’s true values and Adj Close’s predicted value using the LSTM Machine Learning model.</a:t>
            </a:r>
            <a:endParaRPr lang="en-US" b="0" i="0">
              <a:solidFill>
                <a:srgbClr val="222222"/>
              </a:solidFill>
              <a:effectLst/>
              <a:latin typeface="Lato"/>
            </a:endParaRPr>
          </a:p>
        </p:txBody>
      </p:sp>
      <p:sp>
        <p:nvSpPr>
          <p:cNvPr id="4" name="TextBox 3">
            <a:extLst>
              <a:ext uri="{FF2B5EF4-FFF2-40B4-BE49-F238E27FC236}">
                <a16:creationId xmlns:a16="http://schemas.microsoft.com/office/drawing/2014/main" id="{9700DC70-45C7-7AEE-FE0A-C4E7FEF4FF0F}"/>
              </a:ext>
            </a:extLst>
          </p:cNvPr>
          <p:cNvSpPr txBox="1"/>
          <p:nvPr/>
        </p:nvSpPr>
        <p:spPr>
          <a:xfrm>
            <a:off x="794890" y="1919358"/>
            <a:ext cx="6875075" cy="369332"/>
          </a:xfrm>
          <a:prstGeom prst="rect">
            <a:avLst/>
          </a:prstGeom>
          <a:noFill/>
        </p:spPr>
        <p:txBody>
          <a:bodyPr wrap="square">
            <a:spAutoFit/>
          </a:bodyPr>
          <a:lstStyle/>
          <a:p>
            <a:r>
              <a:rPr lang="en-US" b="1" i="0">
                <a:solidFill>
                  <a:srgbClr val="002060"/>
                </a:solidFill>
                <a:effectLst/>
                <a:latin typeface="SFMono-Regular"/>
              </a:rPr>
              <a:t>#LSTM Prediction y_pred= lstm.predict(X_test)</a:t>
            </a:r>
            <a:endParaRPr lang="en-IN" b="1">
              <a:solidFill>
                <a:srgbClr val="002060"/>
              </a:solidFill>
            </a:endParaRPr>
          </a:p>
        </p:txBody>
      </p:sp>
      <p:sp>
        <p:nvSpPr>
          <p:cNvPr id="7" name="TextBox 6">
            <a:extLst>
              <a:ext uri="{FF2B5EF4-FFF2-40B4-BE49-F238E27FC236}">
                <a16:creationId xmlns:a16="http://schemas.microsoft.com/office/drawing/2014/main" id="{F86A2515-34F9-CC89-B3E3-A01DB445D2E0}"/>
              </a:ext>
            </a:extLst>
          </p:cNvPr>
          <p:cNvSpPr txBox="1"/>
          <p:nvPr/>
        </p:nvSpPr>
        <p:spPr>
          <a:xfrm>
            <a:off x="794890" y="4091374"/>
            <a:ext cx="7079110" cy="2308324"/>
          </a:xfrm>
          <a:prstGeom prst="rect">
            <a:avLst/>
          </a:prstGeom>
          <a:noFill/>
        </p:spPr>
        <p:txBody>
          <a:bodyPr wrap="square">
            <a:spAutoFit/>
          </a:bodyPr>
          <a:lstStyle/>
          <a:p>
            <a:r>
              <a:rPr lang="en-IN" b="1" i="0">
                <a:solidFill>
                  <a:srgbClr val="002060"/>
                </a:solidFill>
                <a:effectLst/>
                <a:latin typeface="SFMono-Regular"/>
              </a:rPr>
              <a:t>#Predicted vs True Adj Close Value – LSTM </a:t>
            </a:r>
          </a:p>
          <a:p>
            <a:r>
              <a:rPr lang="en-IN" b="1" i="0">
                <a:solidFill>
                  <a:srgbClr val="002060"/>
                </a:solidFill>
                <a:effectLst/>
                <a:latin typeface="SFMono-Regular"/>
              </a:rPr>
              <a:t>plt.plot(y_test, label=’True Value’)</a:t>
            </a:r>
          </a:p>
          <a:p>
            <a:r>
              <a:rPr lang="en-IN" b="1" i="0">
                <a:solidFill>
                  <a:srgbClr val="002060"/>
                </a:solidFill>
                <a:effectLst/>
                <a:latin typeface="SFMono-Regular"/>
              </a:rPr>
              <a:t>plt.plot(y_pred, label=’LSTM Value’) </a:t>
            </a:r>
          </a:p>
          <a:p>
            <a:r>
              <a:rPr lang="en-IN" b="1" i="0">
                <a:solidFill>
                  <a:srgbClr val="002060"/>
                </a:solidFill>
                <a:effectLst/>
                <a:latin typeface="SFMono-Regular"/>
              </a:rPr>
              <a:t>plt.title(“Prediction by LSTM”)</a:t>
            </a:r>
          </a:p>
          <a:p>
            <a:r>
              <a:rPr lang="en-IN" b="1" i="0">
                <a:solidFill>
                  <a:srgbClr val="002060"/>
                </a:solidFill>
                <a:effectLst/>
                <a:latin typeface="SFMono-Regular"/>
              </a:rPr>
              <a:t>plt.xlabel(‘Time Scale’) </a:t>
            </a:r>
          </a:p>
          <a:p>
            <a:r>
              <a:rPr lang="en-IN" b="1" i="0">
                <a:solidFill>
                  <a:srgbClr val="002060"/>
                </a:solidFill>
                <a:effectLst/>
                <a:latin typeface="SFMono-Regular"/>
              </a:rPr>
              <a:t>plt.ylabel(‘Scaled USD’)</a:t>
            </a:r>
          </a:p>
          <a:p>
            <a:r>
              <a:rPr lang="en-IN" b="1" i="0">
                <a:solidFill>
                  <a:srgbClr val="002060"/>
                </a:solidFill>
                <a:effectLst/>
                <a:latin typeface="SFMono-Regular"/>
              </a:rPr>
              <a:t>plt.legend()</a:t>
            </a:r>
          </a:p>
          <a:p>
            <a:r>
              <a:rPr lang="en-IN" b="1" i="0">
                <a:solidFill>
                  <a:srgbClr val="002060"/>
                </a:solidFill>
                <a:effectLst/>
                <a:latin typeface="SFMono-Regular"/>
              </a:rPr>
              <a:t>plt.show()</a:t>
            </a:r>
            <a:endParaRPr lang="en-IN" b="1">
              <a:solidFill>
                <a:srgbClr val="002060"/>
              </a:solidFill>
            </a:endParaRPr>
          </a:p>
        </p:txBody>
      </p:sp>
    </p:spTree>
    <p:extLst>
      <p:ext uri="{BB962C8B-B14F-4D97-AF65-F5344CB8AC3E}">
        <p14:creationId xmlns:p14="http://schemas.microsoft.com/office/powerpoint/2010/main" val="6124846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Plotting prediction by LSTM">
            <a:extLst>
              <a:ext uri="{FF2B5EF4-FFF2-40B4-BE49-F238E27FC236}">
                <a16:creationId xmlns:a16="http://schemas.microsoft.com/office/drawing/2014/main" id="{8312BCAF-4297-4E32-BE2F-171CE01542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5344" y="996987"/>
            <a:ext cx="5051220" cy="264795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E6C955EF-C56B-40F1-9947-88804460446A}"/>
              </a:ext>
            </a:extLst>
          </p:cNvPr>
          <p:cNvSpPr/>
          <p:nvPr/>
        </p:nvSpPr>
        <p:spPr>
          <a:xfrm>
            <a:off x="541467" y="4279639"/>
            <a:ext cx="10044057" cy="1200329"/>
          </a:xfrm>
          <a:prstGeom prst="rect">
            <a:avLst/>
          </a:prstGeom>
        </p:spPr>
        <p:txBody>
          <a:bodyPr wrap="square">
            <a:spAutoFit/>
          </a:bodyPr>
          <a:lstStyle/>
          <a:p>
            <a:pPr marL="285750" indent="-285750">
              <a:buFont typeface="Wingdings" panose="05000000000000000000" pitchFamily="2" charset="2"/>
              <a:buChar char="Ø"/>
            </a:pPr>
            <a:r>
              <a:rPr lang="en-US">
                <a:solidFill>
                  <a:srgbClr val="222222"/>
                </a:solidFill>
                <a:latin typeface="Lato"/>
              </a:rPr>
              <a:t>The graph above demonstrates that the extremely basic single LSTM network model created above detects some patterns. We may get a more accurate depiction of every specific company’s stock value by fine-tuning many parameters and adding more LSTM layers to the model.</a:t>
            </a:r>
            <a:endParaRPr lang="en-IN"/>
          </a:p>
        </p:txBody>
      </p:sp>
    </p:spTree>
    <p:extLst>
      <p:ext uri="{BB962C8B-B14F-4D97-AF65-F5344CB8AC3E}">
        <p14:creationId xmlns:p14="http://schemas.microsoft.com/office/powerpoint/2010/main" val="33609683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A20D7C7-9362-4939-86F3-7D96C0909235}"/>
              </a:ext>
            </a:extLst>
          </p:cNvPr>
          <p:cNvSpPr/>
          <p:nvPr/>
        </p:nvSpPr>
        <p:spPr>
          <a:xfrm>
            <a:off x="451822" y="674733"/>
            <a:ext cx="10209006" cy="5078313"/>
          </a:xfrm>
          <a:prstGeom prst="rect">
            <a:avLst/>
          </a:prstGeom>
        </p:spPr>
        <p:txBody>
          <a:bodyPr wrap="square">
            <a:spAutoFit/>
          </a:bodyPr>
          <a:lstStyle/>
          <a:p>
            <a:r>
              <a:rPr lang="en-US" b="1">
                <a:solidFill>
                  <a:srgbClr val="222222"/>
                </a:solidFill>
                <a:latin typeface="Lato"/>
              </a:rPr>
              <a:t>Conclusion</a:t>
            </a:r>
          </a:p>
          <a:p>
            <a:endParaRPr lang="en-US" b="1">
              <a:solidFill>
                <a:srgbClr val="222222"/>
              </a:solidFill>
              <a:latin typeface="Lato"/>
            </a:endParaRPr>
          </a:p>
          <a:p>
            <a:pPr marL="285750" indent="-285750" algn="just">
              <a:buFont typeface="Wingdings" panose="05000000000000000000" pitchFamily="2" charset="2"/>
              <a:buChar char="Ø"/>
            </a:pPr>
            <a:r>
              <a:rPr lang="en-US">
                <a:solidFill>
                  <a:srgbClr val="222222"/>
                </a:solidFill>
                <a:latin typeface="Lato"/>
              </a:rPr>
              <a:t>However, with the introduction of Machine Learning and its strong algorithms, the most recent market research and Stock Price Prediction using machine learning advancements have begun to include such approaches in analyzing stock market data. The Opening Value of the stock, the Highest and Lowest values of that stock on the same day, as well as the Closing Value at the end of the day are all indicated for each date. Furthermore, the total volume of the stocks in the market is provided; with this information, it is up to the job of a Machine Learning Data Scientist to look at the data and develop different algorithms that may help in finding appropriate stocks values.</a:t>
            </a:r>
          </a:p>
          <a:p>
            <a:pPr algn="just"/>
            <a:endParaRPr lang="en-US">
              <a:solidFill>
                <a:srgbClr val="222222"/>
              </a:solidFill>
              <a:latin typeface="Lato"/>
            </a:endParaRPr>
          </a:p>
          <a:p>
            <a:pPr marL="285750" indent="-285750" algn="just">
              <a:buFont typeface="Wingdings" panose="05000000000000000000" pitchFamily="2" charset="2"/>
              <a:buChar char="Ø"/>
            </a:pPr>
            <a:r>
              <a:rPr lang="en-US">
                <a:solidFill>
                  <a:srgbClr val="222222"/>
                </a:solidFill>
                <a:latin typeface="Lato"/>
              </a:rPr>
              <a:t>Predicting the stock market was a time-consuming and laborious procedure a few years or even a decade ago. However, with the application of machine learning for stock market forecasts, the procedure has become much simpler. Machine learning not only saves time and resources but also outperforms people in terms of performance. it will always prefer to use a trained computer algorithm since it will advise you based only on facts, numbers, and data and will not factor in emotions or prejudice. It would be interesting to incorporate sentiment analysis on news &amp; social media regarding the stock market in general, as well as a given stock of interest.</a:t>
            </a:r>
            <a:endParaRPr lang="en-US" b="0" i="0">
              <a:solidFill>
                <a:srgbClr val="222222"/>
              </a:solidFill>
              <a:effectLst/>
              <a:latin typeface="Lato"/>
            </a:endParaRPr>
          </a:p>
        </p:txBody>
      </p:sp>
    </p:spTree>
    <p:extLst>
      <p:ext uri="{BB962C8B-B14F-4D97-AF65-F5344CB8AC3E}">
        <p14:creationId xmlns:p14="http://schemas.microsoft.com/office/powerpoint/2010/main" val="2453545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62AB6F2-01B2-44A8-AFA8-154D84B70BE1}"/>
              </a:ext>
            </a:extLst>
          </p:cNvPr>
          <p:cNvSpPr/>
          <p:nvPr/>
        </p:nvSpPr>
        <p:spPr>
          <a:xfrm>
            <a:off x="433256" y="482924"/>
            <a:ext cx="9065112" cy="954107"/>
          </a:xfrm>
          <a:prstGeom prst="rect">
            <a:avLst/>
          </a:prstGeom>
        </p:spPr>
        <p:txBody>
          <a:bodyPr wrap="square">
            <a:spAutoFit/>
          </a:bodyPr>
          <a:lstStyle/>
          <a:p>
            <a:r>
              <a:rPr lang="en-US" sz="2800">
                <a:latin typeface="Lato"/>
              </a:rPr>
              <a:t>Stock Market Prediction Using the Long Short-Term Memory Method</a:t>
            </a:r>
            <a:endParaRPr lang="en-US" sz="2800" b="0" i="0">
              <a:effectLst/>
              <a:latin typeface="Lato"/>
            </a:endParaRPr>
          </a:p>
        </p:txBody>
      </p:sp>
      <p:sp>
        <p:nvSpPr>
          <p:cNvPr id="7" name="Rectangle 6">
            <a:extLst>
              <a:ext uri="{FF2B5EF4-FFF2-40B4-BE49-F238E27FC236}">
                <a16:creationId xmlns:a16="http://schemas.microsoft.com/office/drawing/2014/main" id="{8C78D15C-2CC3-48D6-91EF-84718646C5DC}"/>
              </a:ext>
            </a:extLst>
          </p:cNvPr>
          <p:cNvSpPr/>
          <p:nvPr/>
        </p:nvSpPr>
        <p:spPr>
          <a:xfrm>
            <a:off x="1138516" y="1704347"/>
            <a:ext cx="10345271" cy="1200329"/>
          </a:xfrm>
          <a:prstGeom prst="rect">
            <a:avLst/>
          </a:prstGeom>
        </p:spPr>
        <p:txBody>
          <a:bodyPr wrap="square">
            <a:spAutoFit/>
          </a:bodyPr>
          <a:lstStyle/>
          <a:p>
            <a:pPr marL="285750" indent="-285750">
              <a:buFont typeface="Wingdings" panose="05000000000000000000" pitchFamily="2" charset="2"/>
              <a:buChar char="Ø"/>
            </a:pPr>
            <a:r>
              <a:rPr lang="en-US">
                <a:latin typeface="Lato"/>
              </a:rPr>
              <a:t>We will use the Long Short-Term Memory(LSTM) method to create a Machine Learning model to forecast Microsoft Corporation stock values. They are used to make minor changes to the information by multiplying and adding. Long-term memory (LSTM) is a deep learning artificial recurrent neural network (RNN) architecture</a:t>
            </a:r>
            <a:endParaRPr lang="en-IN"/>
          </a:p>
        </p:txBody>
      </p:sp>
      <p:sp>
        <p:nvSpPr>
          <p:cNvPr id="8" name="Rectangle 7">
            <a:extLst>
              <a:ext uri="{FF2B5EF4-FFF2-40B4-BE49-F238E27FC236}">
                <a16:creationId xmlns:a16="http://schemas.microsoft.com/office/drawing/2014/main" id="{B89F190F-599E-48C2-9D2A-F70E2DC4B3CD}"/>
              </a:ext>
            </a:extLst>
          </p:cNvPr>
          <p:cNvSpPr/>
          <p:nvPr/>
        </p:nvSpPr>
        <p:spPr>
          <a:xfrm>
            <a:off x="1138516" y="3197420"/>
            <a:ext cx="9914967" cy="923330"/>
          </a:xfrm>
          <a:prstGeom prst="rect">
            <a:avLst/>
          </a:prstGeom>
        </p:spPr>
        <p:txBody>
          <a:bodyPr wrap="square">
            <a:spAutoFit/>
          </a:bodyPr>
          <a:lstStyle/>
          <a:p>
            <a:pPr marL="285750" indent="-285750">
              <a:buFont typeface="Wingdings" panose="05000000000000000000" pitchFamily="2" charset="2"/>
              <a:buChar char="Ø"/>
            </a:pPr>
            <a:r>
              <a:rPr lang="en-US">
                <a:latin typeface="Lato"/>
              </a:rPr>
              <a:t>Unlike traditional feed-forward neural networks, LSTM has feedback connections. It can handle single data points (such as pictures) as well as full data sequences (such as speech or video).</a:t>
            </a:r>
            <a:endParaRPr lang="en-IN"/>
          </a:p>
        </p:txBody>
      </p:sp>
      <p:sp>
        <p:nvSpPr>
          <p:cNvPr id="11" name="Rectangle 10">
            <a:extLst>
              <a:ext uri="{FF2B5EF4-FFF2-40B4-BE49-F238E27FC236}">
                <a16:creationId xmlns:a16="http://schemas.microsoft.com/office/drawing/2014/main" id="{F1782BCA-D4A6-44AC-A321-28D3F64B1548}"/>
              </a:ext>
            </a:extLst>
          </p:cNvPr>
          <p:cNvSpPr/>
          <p:nvPr/>
        </p:nvSpPr>
        <p:spPr>
          <a:xfrm>
            <a:off x="433256" y="4231364"/>
            <a:ext cx="2318327" cy="369332"/>
          </a:xfrm>
          <a:prstGeom prst="rect">
            <a:avLst/>
          </a:prstGeom>
        </p:spPr>
        <p:txBody>
          <a:bodyPr wrap="none">
            <a:spAutoFit/>
          </a:bodyPr>
          <a:lstStyle/>
          <a:p>
            <a:r>
              <a:rPr lang="en-IN" b="1">
                <a:solidFill>
                  <a:srgbClr val="222222"/>
                </a:solidFill>
                <a:latin typeface="Lato"/>
              </a:rPr>
              <a:t>Learning Objectives</a:t>
            </a:r>
            <a:endParaRPr lang="en-IN" b="0" i="0">
              <a:solidFill>
                <a:srgbClr val="222222"/>
              </a:solidFill>
              <a:effectLst/>
              <a:latin typeface="Lato"/>
            </a:endParaRPr>
          </a:p>
        </p:txBody>
      </p:sp>
      <p:sp>
        <p:nvSpPr>
          <p:cNvPr id="12" name="Rectangle 11">
            <a:extLst>
              <a:ext uri="{FF2B5EF4-FFF2-40B4-BE49-F238E27FC236}">
                <a16:creationId xmlns:a16="http://schemas.microsoft.com/office/drawing/2014/main" id="{E7E0CFC0-2C85-4A56-9B2A-0890198DF5E5}"/>
              </a:ext>
            </a:extLst>
          </p:cNvPr>
          <p:cNvSpPr/>
          <p:nvPr/>
        </p:nvSpPr>
        <p:spPr>
          <a:xfrm>
            <a:off x="1138516" y="4828399"/>
            <a:ext cx="8732259" cy="646331"/>
          </a:xfrm>
          <a:prstGeom prst="rect">
            <a:avLst/>
          </a:prstGeom>
        </p:spPr>
        <p:txBody>
          <a:bodyPr wrap="square">
            <a:spAutoFit/>
          </a:bodyPr>
          <a:lstStyle/>
          <a:p>
            <a:pPr marL="285750" indent="-285750">
              <a:buFont typeface="Wingdings" panose="05000000000000000000" pitchFamily="2" charset="2"/>
              <a:buChar char="Ø"/>
            </a:pPr>
            <a:r>
              <a:rPr lang="en-US">
                <a:solidFill>
                  <a:srgbClr val="222222"/>
                </a:solidFill>
                <a:latin typeface="Lato"/>
              </a:rPr>
              <a:t>we will learn about the best ways possible to predict stock prices using a long-short-term memory (LSTM) for time series forecasting.</a:t>
            </a:r>
            <a:endParaRPr lang="en-IN"/>
          </a:p>
        </p:txBody>
      </p:sp>
      <p:sp>
        <p:nvSpPr>
          <p:cNvPr id="13" name="Rectangle 12">
            <a:extLst>
              <a:ext uri="{FF2B5EF4-FFF2-40B4-BE49-F238E27FC236}">
                <a16:creationId xmlns:a16="http://schemas.microsoft.com/office/drawing/2014/main" id="{1E0B618C-195D-418C-941E-DE49F5330FEE}"/>
              </a:ext>
            </a:extLst>
          </p:cNvPr>
          <p:cNvSpPr/>
          <p:nvPr/>
        </p:nvSpPr>
        <p:spPr>
          <a:xfrm>
            <a:off x="1143263" y="5767474"/>
            <a:ext cx="8355105" cy="369332"/>
          </a:xfrm>
          <a:prstGeom prst="rect">
            <a:avLst/>
          </a:prstGeom>
        </p:spPr>
        <p:txBody>
          <a:bodyPr wrap="square">
            <a:spAutoFit/>
          </a:bodyPr>
          <a:lstStyle/>
          <a:p>
            <a:pPr marL="285750" indent="-285750" algn="just">
              <a:buFont typeface="Wingdings" panose="05000000000000000000" pitchFamily="2" charset="2"/>
              <a:buChar char="Ø"/>
            </a:pPr>
            <a:r>
              <a:rPr lang="en-US">
                <a:solidFill>
                  <a:srgbClr val="222222"/>
                </a:solidFill>
                <a:latin typeface="Lato"/>
              </a:rPr>
              <a:t>We will learn everything about stock market prediction using LSTM.</a:t>
            </a:r>
            <a:endParaRPr lang="en-US" b="0" i="0">
              <a:solidFill>
                <a:srgbClr val="222222"/>
              </a:solidFill>
              <a:effectLst/>
              <a:latin typeface="Lato"/>
            </a:endParaRPr>
          </a:p>
        </p:txBody>
      </p:sp>
    </p:spTree>
    <p:extLst>
      <p:ext uri="{BB962C8B-B14F-4D97-AF65-F5344CB8AC3E}">
        <p14:creationId xmlns:p14="http://schemas.microsoft.com/office/powerpoint/2010/main" val="3544264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F2630C1-FAED-4AAD-B72D-00F097889841}"/>
              </a:ext>
            </a:extLst>
          </p:cNvPr>
          <p:cNvSpPr/>
          <p:nvPr/>
        </p:nvSpPr>
        <p:spPr>
          <a:xfrm>
            <a:off x="692076" y="1383280"/>
            <a:ext cx="8656320" cy="646331"/>
          </a:xfrm>
          <a:prstGeom prst="rect">
            <a:avLst/>
          </a:prstGeom>
        </p:spPr>
        <p:txBody>
          <a:bodyPr wrap="square">
            <a:spAutoFit/>
          </a:bodyPr>
          <a:lstStyle/>
          <a:p>
            <a:pPr marL="285750" indent="-285750">
              <a:buFont typeface="Wingdings" panose="05000000000000000000" pitchFamily="2" charset="2"/>
              <a:buChar char="Ø"/>
            </a:pPr>
            <a:r>
              <a:rPr lang="en-US">
                <a:latin typeface="Lato"/>
              </a:rPr>
              <a:t>We will now go to the section where we will utilize Machine Learning techniques in Python to estimate the stock value using the LSTM.</a:t>
            </a:r>
            <a:endParaRPr lang="en-IN"/>
          </a:p>
        </p:txBody>
      </p:sp>
      <p:sp>
        <p:nvSpPr>
          <p:cNvPr id="3" name="Rectangle 2">
            <a:extLst>
              <a:ext uri="{FF2B5EF4-FFF2-40B4-BE49-F238E27FC236}">
                <a16:creationId xmlns:a16="http://schemas.microsoft.com/office/drawing/2014/main" id="{1008F147-8732-4394-9DD9-143D701675D3}"/>
              </a:ext>
            </a:extLst>
          </p:cNvPr>
          <p:cNvSpPr/>
          <p:nvPr/>
        </p:nvSpPr>
        <p:spPr>
          <a:xfrm>
            <a:off x="282650" y="705545"/>
            <a:ext cx="2934521" cy="369332"/>
          </a:xfrm>
          <a:prstGeom prst="rect">
            <a:avLst/>
          </a:prstGeom>
        </p:spPr>
        <p:txBody>
          <a:bodyPr wrap="none">
            <a:spAutoFit/>
          </a:bodyPr>
          <a:lstStyle/>
          <a:p>
            <a:r>
              <a:rPr lang="en-IN" b="1">
                <a:latin typeface="Lato"/>
              </a:rPr>
              <a:t>Program Implementation</a:t>
            </a:r>
            <a:endParaRPr lang="en-IN"/>
          </a:p>
        </p:txBody>
      </p:sp>
      <p:sp>
        <p:nvSpPr>
          <p:cNvPr id="4" name="Rectangle 3">
            <a:extLst>
              <a:ext uri="{FF2B5EF4-FFF2-40B4-BE49-F238E27FC236}">
                <a16:creationId xmlns:a16="http://schemas.microsoft.com/office/drawing/2014/main" id="{5F465E63-B3C2-4CB9-B9A8-27EFFFF1347B}"/>
              </a:ext>
            </a:extLst>
          </p:cNvPr>
          <p:cNvSpPr/>
          <p:nvPr/>
        </p:nvSpPr>
        <p:spPr>
          <a:xfrm>
            <a:off x="282650" y="2521781"/>
            <a:ext cx="3628814" cy="369332"/>
          </a:xfrm>
          <a:prstGeom prst="rect">
            <a:avLst/>
          </a:prstGeom>
        </p:spPr>
        <p:txBody>
          <a:bodyPr wrap="none">
            <a:spAutoFit/>
          </a:bodyPr>
          <a:lstStyle/>
          <a:p>
            <a:r>
              <a:rPr lang="en-US" b="1">
                <a:latin typeface="Lato"/>
              </a:rPr>
              <a:t>Step 1: Importing the Libraries :</a:t>
            </a:r>
            <a:endParaRPr lang="en-US" b="1" i="0">
              <a:effectLst/>
              <a:latin typeface="Lato"/>
            </a:endParaRPr>
          </a:p>
        </p:txBody>
      </p:sp>
      <p:sp>
        <p:nvSpPr>
          <p:cNvPr id="5" name="Rectangle 4">
            <a:extLst>
              <a:ext uri="{FF2B5EF4-FFF2-40B4-BE49-F238E27FC236}">
                <a16:creationId xmlns:a16="http://schemas.microsoft.com/office/drawing/2014/main" id="{E6B5F272-0C77-4BD1-9B3A-52D517C317A3}"/>
              </a:ext>
            </a:extLst>
          </p:cNvPr>
          <p:cNvSpPr/>
          <p:nvPr/>
        </p:nvSpPr>
        <p:spPr>
          <a:xfrm>
            <a:off x="876807" y="3507920"/>
            <a:ext cx="8907332" cy="1754326"/>
          </a:xfrm>
          <a:prstGeom prst="rect">
            <a:avLst/>
          </a:prstGeom>
        </p:spPr>
        <p:txBody>
          <a:bodyPr wrap="square">
            <a:spAutoFit/>
          </a:bodyPr>
          <a:lstStyle/>
          <a:p>
            <a:pPr marL="285750" indent="-285750">
              <a:buFont typeface="Wingdings" panose="05000000000000000000" pitchFamily="2" charset="2"/>
              <a:buChar char="Ø"/>
            </a:pPr>
            <a:r>
              <a:rPr lang="en-US">
                <a:solidFill>
                  <a:srgbClr val="222222"/>
                </a:solidFill>
                <a:latin typeface="Lato"/>
              </a:rPr>
              <a:t>As we all know, the first step is to import the libraries required to preprocess Microsoft Corporation stock data and the other libraries required for constructing and visualizing the LSTM model outputs. </a:t>
            </a:r>
          </a:p>
          <a:p>
            <a:pPr marL="285750" indent="-285750">
              <a:buFont typeface="Wingdings" panose="05000000000000000000" pitchFamily="2" charset="2"/>
              <a:buChar char="Ø"/>
            </a:pPr>
            <a:endParaRPr lang="en-US">
              <a:solidFill>
                <a:srgbClr val="222222"/>
              </a:solidFill>
              <a:latin typeface="Lato"/>
            </a:endParaRPr>
          </a:p>
          <a:p>
            <a:pPr marL="285750" indent="-285750">
              <a:buFont typeface="Wingdings" panose="05000000000000000000" pitchFamily="2" charset="2"/>
              <a:buChar char="Ø"/>
            </a:pPr>
            <a:r>
              <a:rPr lang="en-US">
                <a:solidFill>
                  <a:srgbClr val="222222"/>
                </a:solidFill>
                <a:latin typeface="Lato"/>
              </a:rPr>
              <a:t> We’ll be using the </a:t>
            </a:r>
            <a:r>
              <a:rPr lang="en-US" err="1">
                <a:solidFill>
                  <a:srgbClr val="222222"/>
                </a:solidFill>
                <a:latin typeface="Lato"/>
              </a:rPr>
              <a:t>Keras</a:t>
            </a:r>
            <a:r>
              <a:rPr lang="en-US">
                <a:solidFill>
                  <a:srgbClr val="222222"/>
                </a:solidFill>
                <a:latin typeface="Lato"/>
              </a:rPr>
              <a:t> library from the TensorFlow framework for this. All modules are imported from the </a:t>
            </a:r>
            <a:r>
              <a:rPr lang="en-US" err="1">
                <a:solidFill>
                  <a:srgbClr val="222222"/>
                </a:solidFill>
                <a:latin typeface="Lato"/>
              </a:rPr>
              <a:t>Keras</a:t>
            </a:r>
            <a:r>
              <a:rPr lang="en-US">
                <a:solidFill>
                  <a:srgbClr val="222222"/>
                </a:solidFill>
                <a:latin typeface="Lato"/>
              </a:rPr>
              <a:t> library.</a:t>
            </a:r>
            <a:endParaRPr lang="en-IN"/>
          </a:p>
        </p:txBody>
      </p:sp>
      <p:sp>
        <p:nvSpPr>
          <p:cNvPr id="7" name="Rectangle 1">
            <a:extLst>
              <a:ext uri="{FF2B5EF4-FFF2-40B4-BE49-F238E27FC236}">
                <a16:creationId xmlns:a16="http://schemas.microsoft.com/office/drawing/2014/main" id="{6EF3F0B4-5BB8-4BC9-B7BB-AF219B1AE206}"/>
              </a:ext>
            </a:extLst>
          </p:cNvPr>
          <p:cNvSpPr>
            <a:spLocks noChangeArrowheads="1"/>
          </p:cNvSpPr>
          <p:nvPr/>
        </p:nvSpPr>
        <p:spPr bwMode="auto">
          <a:xfrm>
            <a:off x="692076" y="3875453"/>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i="0" u="none" strike="noStrike" cap="none" normalizeH="0" baseline="0">
                <a:ln>
                  <a:noFill/>
                </a:ln>
                <a:solidFill>
                  <a:schemeClr val="tx1"/>
                </a:solidFill>
                <a:effectLst/>
                <a:latin typeface="Arial" panose="020B0604020202020204" pitchFamily="34" charset="0"/>
              </a:rPr>
            </a:br>
            <a:endParaRPr kumimoji="0" lang="en-US" altLang="en-US" sz="180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04424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C6BB19-F32F-CEDB-BF58-94941C67AE08}"/>
              </a:ext>
            </a:extLst>
          </p:cNvPr>
          <p:cNvSpPr txBox="1"/>
          <p:nvPr/>
        </p:nvSpPr>
        <p:spPr>
          <a:xfrm>
            <a:off x="1487606" y="-58237"/>
            <a:ext cx="8734567" cy="6974473"/>
          </a:xfrm>
          <a:prstGeom prst="rect">
            <a:avLst/>
          </a:prstGeom>
          <a:noFill/>
        </p:spPr>
        <p:txBody>
          <a:bodyPr wrap="square">
            <a:spAutoFit/>
          </a:bodyPr>
          <a:lstStyle/>
          <a:p>
            <a:pPr>
              <a:lnSpc>
                <a:spcPct val="107000"/>
              </a:lnSpc>
              <a:spcAft>
                <a:spcPts val="800"/>
              </a:spcAft>
            </a:pPr>
            <a:r>
              <a:rPr lang="en-IN" sz="1400" b="1">
                <a:effectLst/>
                <a:latin typeface="Consolas" panose="020B0609020204030204" pitchFamily="49" charset="0"/>
                <a:ea typeface="Times New Roman" panose="02020603050405020304" pitchFamily="18" charset="0"/>
                <a:cs typeface="Times New Roman" panose="02020603050405020304" pitchFamily="18" charset="0"/>
              </a:rPr>
              <a:t>#Importing the Libraries</a:t>
            </a:r>
            <a:endParaRPr lang="en-IN" sz="1400" b="1">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4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import pandas as PD</a:t>
            </a:r>
            <a:endParaRPr lang="en-IN" sz="14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4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import NumPy as np</a:t>
            </a:r>
            <a:endParaRPr lang="en-IN" sz="14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4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%matplotlib inline</a:t>
            </a:r>
            <a:endParaRPr lang="en-IN" sz="14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4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import matplotlib. pyplot as plt</a:t>
            </a:r>
            <a:endParaRPr lang="en-IN" sz="14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4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import matplotlib</a:t>
            </a:r>
            <a:endParaRPr lang="en-IN" sz="14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4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from sklearn. Preprocessing import MinMaxScaler</a:t>
            </a:r>
            <a:endParaRPr lang="en-IN" sz="14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4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from Keras. layers import LSTM, Dense, Dropout</a:t>
            </a:r>
            <a:endParaRPr lang="en-IN" sz="14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4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from sklearn.model_selection import TimeSeriesSplit</a:t>
            </a:r>
            <a:endParaRPr lang="en-IN" sz="14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4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from sklearn.metrics import mean_squared_error, r2_score</a:t>
            </a:r>
            <a:endParaRPr lang="en-IN" sz="14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4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import matplotlib. dates as mandates</a:t>
            </a:r>
            <a:endParaRPr lang="en-IN" sz="14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4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from sklearn. Preprocessing import MinMaxScaler</a:t>
            </a:r>
            <a:endParaRPr lang="en-IN" sz="14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4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from sklearn import linear_model</a:t>
            </a:r>
            <a:endParaRPr lang="en-IN" sz="14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4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from Keras. Models import Sequential</a:t>
            </a:r>
            <a:endParaRPr lang="en-IN" sz="14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4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from Keras. Layers import Dense</a:t>
            </a:r>
            <a:endParaRPr lang="en-IN" sz="14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4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import Keras. Backend as K</a:t>
            </a:r>
            <a:endParaRPr lang="en-IN" sz="14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4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from Keras. Callbacks import EarlyStopping</a:t>
            </a:r>
            <a:endParaRPr lang="en-IN" sz="14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4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from Keras. Optimisers import Adam</a:t>
            </a:r>
            <a:endParaRPr lang="en-IN" sz="14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4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from Keras. Models import load_model</a:t>
            </a:r>
            <a:endParaRPr lang="en-IN" sz="14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4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from Keras. Layers import LSTM</a:t>
            </a:r>
            <a:endParaRPr lang="en-IN" sz="14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4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from Keras. utils.vis_utils import plot_model</a:t>
            </a:r>
            <a:endParaRPr lang="en-IN" sz="14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2030174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A6CAA8C-9111-483E-B0F9-2845AA915A8F}"/>
              </a:ext>
            </a:extLst>
          </p:cNvPr>
          <p:cNvSpPr/>
          <p:nvPr/>
        </p:nvSpPr>
        <p:spPr>
          <a:xfrm>
            <a:off x="928745" y="1333522"/>
            <a:ext cx="8828442" cy="923330"/>
          </a:xfrm>
          <a:prstGeom prst="rect">
            <a:avLst/>
          </a:prstGeom>
        </p:spPr>
        <p:txBody>
          <a:bodyPr wrap="square">
            <a:spAutoFit/>
          </a:bodyPr>
          <a:lstStyle/>
          <a:p>
            <a:pPr marL="285750" indent="-285750">
              <a:buFont typeface="Wingdings" panose="05000000000000000000" pitchFamily="2" charset="2"/>
              <a:buChar char="Ø"/>
            </a:pPr>
            <a:r>
              <a:rPr lang="en-US">
                <a:solidFill>
                  <a:srgbClr val="222222"/>
                </a:solidFill>
                <a:latin typeface="Lato"/>
              </a:rPr>
              <a:t>Using the Pandas Data Reader library, we will upload the stock data from the local system as a Comma Separated Value (.csv) file and save it to a pandas </a:t>
            </a:r>
            <a:r>
              <a:rPr lang="en-US" err="1">
                <a:solidFill>
                  <a:srgbClr val="222222"/>
                </a:solidFill>
                <a:latin typeface="Lato"/>
              </a:rPr>
              <a:t>DataFrame</a:t>
            </a:r>
            <a:r>
              <a:rPr lang="en-US">
                <a:solidFill>
                  <a:srgbClr val="222222"/>
                </a:solidFill>
                <a:latin typeface="Lato"/>
              </a:rPr>
              <a:t>. Finally, we will examine the data.</a:t>
            </a:r>
            <a:endParaRPr lang="en-IN"/>
          </a:p>
        </p:txBody>
      </p:sp>
      <p:sp>
        <p:nvSpPr>
          <p:cNvPr id="4" name="Rectangle 3">
            <a:extLst>
              <a:ext uri="{FF2B5EF4-FFF2-40B4-BE49-F238E27FC236}">
                <a16:creationId xmlns:a16="http://schemas.microsoft.com/office/drawing/2014/main" id="{D8A9A35A-BAB5-44F8-A1ED-C6552BC0CBDA}"/>
              </a:ext>
            </a:extLst>
          </p:cNvPr>
          <p:cNvSpPr/>
          <p:nvPr/>
        </p:nvSpPr>
        <p:spPr>
          <a:xfrm>
            <a:off x="358588" y="706879"/>
            <a:ext cx="8032376" cy="369332"/>
          </a:xfrm>
          <a:prstGeom prst="rect">
            <a:avLst/>
          </a:prstGeom>
        </p:spPr>
        <p:txBody>
          <a:bodyPr wrap="square">
            <a:spAutoFit/>
          </a:bodyPr>
          <a:lstStyle/>
          <a:p>
            <a:r>
              <a:rPr lang="en-US" b="1">
                <a:solidFill>
                  <a:srgbClr val="222222"/>
                </a:solidFill>
                <a:latin typeface="Lato"/>
              </a:rPr>
              <a:t>Step 2: Getting to </a:t>
            </a:r>
            <a:r>
              <a:rPr lang="en-US" b="1" err="1">
                <a:solidFill>
                  <a:srgbClr val="222222"/>
                </a:solidFill>
                <a:latin typeface="Lato"/>
              </a:rPr>
              <a:t>Visualising</a:t>
            </a:r>
            <a:r>
              <a:rPr lang="en-US" b="1">
                <a:solidFill>
                  <a:srgbClr val="222222"/>
                </a:solidFill>
                <a:latin typeface="Lato"/>
              </a:rPr>
              <a:t> the Stock Market Prediction Data</a:t>
            </a:r>
            <a:endParaRPr lang="en-US" b="0" i="0">
              <a:solidFill>
                <a:srgbClr val="222222"/>
              </a:solidFill>
              <a:effectLst/>
              <a:latin typeface="Lato"/>
            </a:endParaRPr>
          </a:p>
        </p:txBody>
      </p:sp>
      <p:sp>
        <p:nvSpPr>
          <p:cNvPr id="8" name="Rectangle 7">
            <a:extLst>
              <a:ext uri="{FF2B5EF4-FFF2-40B4-BE49-F238E27FC236}">
                <a16:creationId xmlns:a16="http://schemas.microsoft.com/office/drawing/2014/main" id="{DADBB5E9-1FDB-4DE8-8712-2BBC9C8C1AB6}"/>
              </a:ext>
            </a:extLst>
          </p:cNvPr>
          <p:cNvSpPr/>
          <p:nvPr/>
        </p:nvSpPr>
        <p:spPr>
          <a:xfrm>
            <a:off x="358588" y="3776114"/>
            <a:ext cx="7666617" cy="369332"/>
          </a:xfrm>
          <a:prstGeom prst="rect">
            <a:avLst/>
          </a:prstGeom>
        </p:spPr>
        <p:txBody>
          <a:bodyPr wrap="square">
            <a:spAutoFit/>
          </a:bodyPr>
          <a:lstStyle/>
          <a:p>
            <a:r>
              <a:rPr lang="en-US" b="1">
                <a:solidFill>
                  <a:srgbClr val="222222"/>
                </a:solidFill>
                <a:latin typeface="Lato"/>
              </a:rPr>
              <a:t>Step 3: Checking for Null Values by Printing the </a:t>
            </a:r>
            <a:r>
              <a:rPr lang="en-US" b="1" err="1">
                <a:solidFill>
                  <a:srgbClr val="222222"/>
                </a:solidFill>
                <a:latin typeface="Lato"/>
              </a:rPr>
              <a:t>DataFrame</a:t>
            </a:r>
            <a:r>
              <a:rPr lang="en-US" b="1">
                <a:solidFill>
                  <a:srgbClr val="222222"/>
                </a:solidFill>
                <a:latin typeface="Lato"/>
              </a:rPr>
              <a:t> Shape</a:t>
            </a:r>
            <a:endParaRPr lang="en-US" b="0" i="0">
              <a:solidFill>
                <a:srgbClr val="222222"/>
              </a:solidFill>
              <a:effectLst/>
              <a:latin typeface="Lato"/>
            </a:endParaRPr>
          </a:p>
        </p:txBody>
      </p:sp>
      <p:sp>
        <p:nvSpPr>
          <p:cNvPr id="9" name="Rectangle 8">
            <a:extLst>
              <a:ext uri="{FF2B5EF4-FFF2-40B4-BE49-F238E27FC236}">
                <a16:creationId xmlns:a16="http://schemas.microsoft.com/office/drawing/2014/main" id="{3F2C70F8-FA71-4141-8FCC-013D404D186E}"/>
              </a:ext>
            </a:extLst>
          </p:cNvPr>
          <p:cNvSpPr/>
          <p:nvPr/>
        </p:nvSpPr>
        <p:spPr>
          <a:xfrm>
            <a:off x="928745" y="4412134"/>
            <a:ext cx="8559499" cy="1200329"/>
          </a:xfrm>
          <a:prstGeom prst="rect">
            <a:avLst/>
          </a:prstGeom>
        </p:spPr>
        <p:txBody>
          <a:bodyPr wrap="square">
            <a:spAutoFit/>
          </a:bodyPr>
          <a:lstStyle/>
          <a:p>
            <a:pPr marL="285750" indent="-285750">
              <a:buFont typeface="Wingdings" panose="05000000000000000000" pitchFamily="2" charset="2"/>
              <a:buChar char="Ø"/>
            </a:pPr>
            <a:r>
              <a:rPr lang="en-US">
                <a:solidFill>
                  <a:srgbClr val="222222"/>
                </a:solidFill>
                <a:latin typeface="Lato"/>
              </a:rPr>
              <a:t>In this step, firstly, we will print the structure of the dataset. We’ll then check for null values in the data frame to ensure that there are none. The existence of null values in the dataset causes issues during training since they function as outliers, creating a wide variance in the training process.</a:t>
            </a:r>
            <a:endParaRPr lang="en-IN"/>
          </a:p>
        </p:txBody>
      </p:sp>
      <p:sp>
        <p:nvSpPr>
          <p:cNvPr id="6" name="TextBox 5">
            <a:extLst>
              <a:ext uri="{FF2B5EF4-FFF2-40B4-BE49-F238E27FC236}">
                <a16:creationId xmlns:a16="http://schemas.microsoft.com/office/drawing/2014/main" id="{B2CF21F4-819B-DC62-24AC-CC062FE3E740}"/>
              </a:ext>
            </a:extLst>
          </p:cNvPr>
          <p:cNvSpPr txBox="1"/>
          <p:nvPr/>
        </p:nvSpPr>
        <p:spPr>
          <a:xfrm>
            <a:off x="491319" y="2370943"/>
            <a:ext cx="9621672" cy="1070549"/>
          </a:xfrm>
          <a:prstGeom prst="rect">
            <a:avLst/>
          </a:prstGeom>
          <a:noFill/>
        </p:spPr>
        <p:txBody>
          <a:bodyPr wrap="square">
            <a:spAutoFit/>
          </a:bodyPr>
          <a:lstStyle/>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#Get the Dataset</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df=pd.read_csv(“MicrosoftStockData.csv”,na_values=[‘null’],index_col=’Date’,parse_dates=True,infer_datetime_format=True)</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3510434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a:extLst>
              <a:ext uri="{FF2B5EF4-FFF2-40B4-BE49-F238E27FC236}">
                <a16:creationId xmlns:a16="http://schemas.microsoft.com/office/drawing/2014/main" id="{3D22CE32-BDA1-4561-B1CA-6EDCCB1722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69" y="3095233"/>
            <a:ext cx="7981950" cy="30289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44C15D8-5198-FC22-2346-90A7D16FD663}"/>
              </a:ext>
            </a:extLst>
          </p:cNvPr>
          <p:cNvSpPr txBox="1"/>
          <p:nvPr/>
        </p:nvSpPr>
        <p:spPr>
          <a:xfrm>
            <a:off x="464025" y="391807"/>
            <a:ext cx="8857397" cy="2370008"/>
          </a:xfrm>
          <a:prstGeom prst="rect">
            <a:avLst/>
          </a:prstGeom>
          <a:noFill/>
        </p:spPr>
        <p:txBody>
          <a:bodyPr wrap="square">
            <a:spAutoFit/>
          </a:bodyPr>
          <a:lstStyle/>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#Print the shape of Dataframe  and Check for Null Values</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print(“Dataframe Shape: “, df. shape)</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print(“Null Value Present: “, df.IsNull().values.any())</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Output:</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&gt;&gt; Dataframe Shape: (7334, 6)</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&gt;&gt;Null Value Present: False</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2881701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705AF6-9C54-43EB-AA37-866DC78BB5DB}"/>
              </a:ext>
            </a:extLst>
          </p:cNvPr>
          <p:cNvSpPr/>
          <p:nvPr/>
        </p:nvSpPr>
        <p:spPr>
          <a:xfrm>
            <a:off x="262618" y="436589"/>
            <a:ext cx="5147628" cy="369332"/>
          </a:xfrm>
          <a:prstGeom prst="rect">
            <a:avLst/>
          </a:prstGeom>
        </p:spPr>
        <p:txBody>
          <a:bodyPr wrap="none">
            <a:spAutoFit/>
          </a:bodyPr>
          <a:lstStyle/>
          <a:p>
            <a:r>
              <a:rPr lang="en-US" b="1">
                <a:solidFill>
                  <a:srgbClr val="222222"/>
                </a:solidFill>
                <a:latin typeface="Lato"/>
              </a:rPr>
              <a:t>Step 4: Plotting the True Adjusted Close Value</a:t>
            </a:r>
            <a:endParaRPr lang="en-US" b="0" i="0">
              <a:solidFill>
                <a:srgbClr val="222222"/>
              </a:solidFill>
              <a:effectLst/>
              <a:latin typeface="Lato"/>
            </a:endParaRPr>
          </a:p>
        </p:txBody>
      </p:sp>
      <p:sp>
        <p:nvSpPr>
          <p:cNvPr id="3" name="Rectangle 2">
            <a:extLst>
              <a:ext uri="{FF2B5EF4-FFF2-40B4-BE49-F238E27FC236}">
                <a16:creationId xmlns:a16="http://schemas.microsoft.com/office/drawing/2014/main" id="{78192A69-7A07-4ABF-87C0-986F11C5F7DD}"/>
              </a:ext>
            </a:extLst>
          </p:cNvPr>
          <p:cNvSpPr/>
          <p:nvPr/>
        </p:nvSpPr>
        <p:spPr>
          <a:xfrm>
            <a:off x="732462" y="1043066"/>
            <a:ext cx="9355567" cy="923330"/>
          </a:xfrm>
          <a:prstGeom prst="rect">
            <a:avLst/>
          </a:prstGeom>
        </p:spPr>
        <p:txBody>
          <a:bodyPr wrap="square">
            <a:spAutoFit/>
          </a:bodyPr>
          <a:lstStyle/>
          <a:p>
            <a:pPr marL="285750" indent="-285750">
              <a:buFont typeface="Wingdings" panose="05000000000000000000" pitchFamily="2" charset="2"/>
              <a:buChar char="Ø"/>
            </a:pPr>
            <a:r>
              <a:rPr lang="en-US">
                <a:solidFill>
                  <a:srgbClr val="222222"/>
                </a:solidFill>
                <a:latin typeface="Lato"/>
              </a:rPr>
              <a:t>The Adjusted Close Value is the final output value that will be forecasted using the Machine Learning model. This figure indicates the stock’s closing price on that particular day of stock market trading.</a:t>
            </a:r>
            <a:endParaRPr lang="en-IN"/>
          </a:p>
        </p:txBody>
      </p:sp>
      <p:pic>
        <p:nvPicPr>
          <p:cNvPr id="4100" name="Picture 4" descr="Plotting Adj Close Value | Stock Price Prediction">
            <a:extLst>
              <a:ext uri="{FF2B5EF4-FFF2-40B4-BE49-F238E27FC236}">
                <a16:creationId xmlns:a16="http://schemas.microsoft.com/office/drawing/2014/main" id="{B52701FB-76A5-49A3-BC98-497F390CFF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8071" y="3364016"/>
            <a:ext cx="5309402" cy="286041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5AECA53-1F20-F856-6096-2687F14CF945}"/>
              </a:ext>
            </a:extLst>
          </p:cNvPr>
          <p:cNvSpPr txBox="1"/>
          <p:nvPr/>
        </p:nvSpPr>
        <p:spPr>
          <a:xfrm>
            <a:off x="1418274" y="2278113"/>
            <a:ext cx="7983941" cy="774186"/>
          </a:xfrm>
          <a:prstGeom prst="rect">
            <a:avLst/>
          </a:prstGeom>
          <a:noFill/>
        </p:spPr>
        <p:txBody>
          <a:bodyPr wrap="square">
            <a:spAutoFit/>
          </a:bodyPr>
          <a:lstStyle/>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#Plot the True Adj Close Value</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df[‘Adj Close’].plot()</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1706128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02E00E4-9BBB-4238-8561-A4DC6595A43F}"/>
              </a:ext>
            </a:extLst>
          </p:cNvPr>
          <p:cNvSpPr/>
          <p:nvPr/>
        </p:nvSpPr>
        <p:spPr>
          <a:xfrm>
            <a:off x="896468" y="843677"/>
            <a:ext cx="8903747" cy="2862322"/>
          </a:xfrm>
          <a:prstGeom prst="rect">
            <a:avLst/>
          </a:prstGeom>
        </p:spPr>
        <p:txBody>
          <a:bodyPr wrap="square">
            <a:spAutoFit/>
          </a:bodyPr>
          <a:lstStyle/>
          <a:p>
            <a:pPr marL="285750" indent="-285750">
              <a:buFont typeface="Wingdings" panose="05000000000000000000" pitchFamily="2" charset="2"/>
              <a:buChar char="Ø"/>
            </a:pPr>
            <a:r>
              <a:rPr lang="en-US"/>
              <a:t>The output column is then assigned to the target variable in the following step. It is the adjusted relative value of Microsoft Stock in this situation. Furthermore, we pick the features that serve as the independent variable to the target variable (dependent variable). We choose four characteristics to account for training purposes:</a:t>
            </a:r>
          </a:p>
          <a:p>
            <a:pPr marL="285750" indent="-285750">
              <a:buFont typeface="Wingdings" panose="05000000000000000000" pitchFamily="2" charset="2"/>
              <a:buChar char="Ø"/>
            </a:pPr>
            <a:endParaRPr lang="en-US"/>
          </a:p>
          <a:p>
            <a:pPr marL="285750" indent="-285750">
              <a:buFont typeface="Wingdings" panose="05000000000000000000" pitchFamily="2" charset="2"/>
              <a:buChar char="Ø"/>
            </a:pPr>
            <a:r>
              <a:rPr lang="en-US"/>
              <a:t>Open</a:t>
            </a:r>
          </a:p>
          <a:p>
            <a:pPr marL="285750" indent="-285750">
              <a:buFont typeface="Wingdings" panose="05000000000000000000" pitchFamily="2" charset="2"/>
              <a:buChar char="Ø"/>
            </a:pPr>
            <a:r>
              <a:rPr lang="en-US"/>
              <a:t>High</a:t>
            </a:r>
          </a:p>
          <a:p>
            <a:pPr marL="285750" indent="-285750">
              <a:buFont typeface="Wingdings" panose="05000000000000000000" pitchFamily="2" charset="2"/>
              <a:buChar char="Ø"/>
            </a:pPr>
            <a:r>
              <a:rPr lang="en-US"/>
              <a:t>Low</a:t>
            </a:r>
          </a:p>
          <a:p>
            <a:pPr marL="285750" indent="-285750">
              <a:buFont typeface="Wingdings" panose="05000000000000000000" pitchFamily="2" charset="2"/>
              <a:buChar char="Ø"/>
            </a:pPr>
            <a:r>
              <a:rPr lang="en-US"/>
              <a:t>Volume</a:t>
            </a:r>
          </a:p>
        </p:txBody>
      </p:sp>
      <p:sp>
        <p:nvSpPr>
          <p:cNvPr id="4" name="Rectangle 3">
            <a:extLst>
              <a:ext uri="{FF2B5EF4-FFF2-40B4-BE49-F238E27FC236}">
                <a16:creationId xmlns:a16="http://schemas.microsoft.com/office/drawing/2014/main" id="{EB597514-4906-4199-BC14-8A1E6C112AF7}"/>
              </a:ext>
            </a:extLst>
          </p:cNvPr>
          <p:cNvSpPr/>
          <p:nvPr/>
        </p:nvSpPr>
        <p:spPr>
          <a:xfrm>
            <a:off x="509195" y="330362"/>
            <a:ext cx="7214796" cy="369332"/>
          </a:xfrm>
          <a:prstGeom prst="rect">
            <a:avLst/>
          </a:prstGeom>
        </p:spPr>
        <p:txBody>
          <a:bodyPr wrap="square">
            <a:spAutoFit/>
          </a:bodyPr>
          <a:lstStyle/>
          <a:p>
            <a:r>
              <a:rPr lang="en-US" b="1">
                <a:solidFill>
                  <a:srgbClr val="222222"/>
                </a:solidFill>
                <a:latin typeface="Lato"/>
              </a:rPr>
              <a:t>Step 5: Setting the Target Variable and Selecting the Features</a:t>
            </a:r>
            <a:endParaRPr lang="en-US" b="0" i="0">
              <a:solidFill>
                <a:srgbClr val="222222"/>
              </a:solidFill>
              <a:effectLst/>
              <a:latin typeface="Lato"/>
            </a:endParaRPr>
          </a:p>
        </p:txBody>
      </p:sp>
      <p:sp>
        <p:nvSpPr>
          <p:cNvPr id="5" name="TextBox 4">
            <a:extLst>
              <a:ext uri="{FF2B5EF4-FFF2-40B4-BE49-F238E27FC236}">
                <a16:creationId xmlns:a16="http://schemas.microsoft.com/office/drawing/2014/main" id="{22F76E78-0C34-D00A-63C0-91DE86694230}"/>
              </a:ext>
            </a:extLst>
          </p:cNvPr>
          <p:cNvSpPr txBox="1"/>
          <p:nvPr/>
        </p:nvSpPr>
        <p:spPr>
          <a:xfrm>
            <a:off x="1637731" y="4284096"/>
            <a:ext cx="6922827" cy="1572097"/>
          </a:xfrm>
          <a:prstGeom prst="rect">
            <a:avLst/>
          </a:prstGeom>
          <a:noFill/>
        </p:spPr>
        <p:txBody>
          <a:bodyPr wrap="square">
            <a:spAutoFit/>
          </a:bodyPr>
          <a:lstStyle/>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#Set Target Variable</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output_var = PD.DataFrame(df[‘Adj Close’])</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#Selecting the Features</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features = [‘Open’, ‘High’, ‘Low’, ‘Volume’]</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2385676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3F115C6-4B74-4CAE-B10C-38D89CB81454}"/>
              </a:ext>
            </a:extLst>
          </p:cNvPr>
          <p:cNvSpPr/>
          <p:nvPr/>
        </p:nvSpPr>
        <p:spPr>
          <a:xfrm>
            <a:off x="608441" y="497903"/>
            <a:ext cx="1930364" cy="369332"/>
          </a:xfrm>
          <a:prstGeom prst="rect">
            <a:avLst/>
          </a:prstGeom>
        </p:spPr>
        <p:txBody>
          <a:bodyPr wrap="square">
            <a:spAutoFit/>
          </a:bodyPr>
          <a:lstStyle/>
          <a:p>
            <a:r>
              <a:rPr lang="en-IN" b="1">
                <a:solidFill>
                  <a:srgbClr val="222222"/>
                </a:solidFill>
                <a:latin typeface="Lato"/>
              </a:rPr>
              <a:t>Step 6: Scaling</a:t>
            </a:r>
            <a:endParaRPr lang="en-IN"/>
          </a:p>
        </p:txBody>
      </p:sp>
      <p:sp>
        <p:nvSpPr>
          <p:cNvPr id="3" name="Rectangle 2">
            <a:extLst>
              <a:ext uri="{FF2B5EF4-FFF2-40B4-BE49-F238E27FC236}">
                <a16:creationId xmlns:a16="http://schemas.microsoft.com/office/drawing/2014/main" id="{9C12E869-7D96-4D3B-AE32-623FFD3C587D}"/>
              </a:ext>
            </a:extLst>
          </p:cNvPr>
          <p:cNvSpPr/>
          <p:nvPr/>
        </p:nvSpPr>
        <p:spPr>
          <a:xfrm>
            <a:off x="896469" y="1245676"/>
            <a:ext cx="8570259" cy="1754326"/>
          </a:xfrm>
          <a:prstGeom prst="rect">
            <a:avLst/>
          </a:prstGeom>
        </p:spPr>
        <p:txBody>
          <a:bodyPr wrap="square">
            <a:spAutoFit/>
          </a:bodyPr>
          <a:lstStyle/>
          <a:p>
            <a:pPr marL="285750" indent="-285750">
              <a:buFont typeface="Wingdings" panose="05000000000000000000" pitchFamily="2" charset="2"/>
              <a:buChar char="Ø"/>
            </a:pPr>
            <a:r>
              <a:rPr lang="en-US">
                <a:solidFill>
                  <a:srgbClr val="222222"/>
                </a:solidFill>
                <a:latin typeface="Lato"/>
              </a:rPr>
              <a:t>To decrease the computational cost of the data in the table, we will scale the stock values to values between 0 and 1. As a result, all of the data in large numbers is reduced, and therefore memory consumption is decreased. Also, because the data is not spread out in huge values, we can achieve greater precision by scaling down. To perform this, we will be using the </a:t>
            </a:r>
            <a:r>
              <a:rPr lang="en-US" err="1">
                <a:solidFill>
                  <a:srgbClr val="222222"/>
                </a:solidFill>
                <a:latin typeface="Lato"/>
              </a:rPr>
              <a:t>MinMaxScaler</a:t>
            </a:r>
            <a:r>
              <a:rPr lang="en-US">
                <a:solidFill>
                  <a:srgbClr val="222222"/>
                </a:solidFill>
                <a:latin typeface="Lato"/>
              </a:rPr>
              <a:t> class of the sci-kit-learn library.</a:t>
            </a:r>
            <a:endParaRPr lang="en-IN"/>
          </a:p>
        </p:txBody>
      </p:sp>
      <p:sp>
        <p:nvSpPr>
          <p:cNvPr id="5" name="TextBox 4">
            <a:extLst>
              <a:ext uri="{FF2B5EF4-FFF2-40B4-BE49-F238E27FC236}">
                <a16:creationId xmlns:a16="http://schemas.microsoft.com/office/drawing/2014/main" id="{1385E363-B609-EF43-D8D1-E4A494835133}"/>
              </a:ext>
            </a:extLst>
          </p:cNvPr>
          <p:cNvSpPr txBox="1"/>
          <p:nvPr/>
        </p:nvSpPr>
        <p:spPr>
          <a:xfrm>
            <a:off x="1515034" y="3579126"/>
            <a:ext cx="9161931" cy="2267416"/>
          </a:xfrm>
          <a:prstGeom prst="rect">
            <a:avLst/>
          </a:prstGeom>
          <a:noFill/>
        </p:spPr>
        <p:txBody>
          <a:bodyPr wrap="square">
            <a:spAutoFit/>
          </a:bodyPr>
          <a:lstStyle/>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#Scaling</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scaler = MinMaxScaler()</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feature_transform = scaler.fit_transform(df[features])</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feature_transform= pd.DataFrame(columns=features, data=feature_transform, index=df.index)</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a:solidFill>
                  <a:srgbClr val="002060"/>
                </a:solidFill>
                <a:effectLst/>
                <a:latin typeface="Consolas" panose="020B0609020204030204" pitchFamily="49" charset="0"/>
                <a:ea typeface="Times New Roman" panose="02020603050405020304" pitchFamily="18" charset="0"/>
                <a:cs typeface="Times New Roman" panose="02020603050405020304" pitchFamily="18" charset="0"/>
              </a:rPr>
              <a:t>feature_transform.head()</a:t>
            </a:r>
            <a:endParaRPr lang="en-IN" sz="1600" b="1">
              <a:solidFill>
                <a:srgbClr val="002060"/>
              </a:solidFill>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339613841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177</TotalTime>
  <Words>2350</Words>
  <Application>Microsoft Office PowerPoint</Application>
  <PresentationFormat>Widescreen</PresentationFormat>
  <Paragraphs>170</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Calibri</vt:lpstr>
      <vt:lpstr>Consolas</vt:lpstr>
      <vt:lpstr>Lato</vt:lpstr>
      <vt:lpstr>SFMono-Regular</vt:lpstr>
      <vt:lpstr>Trebuchet MS</vt:lpstr>
      <vt:lpstr>Wingdings</vt:lpstr>
      <vt:lpstr>Wingdings 3</vt:lpstr>
      <vt:lpstr>Facet</vt:lpstr>
      <vt:lpstr>MACHINE LEARNING MODEL DEPLOYMENT ON IBM CLOUD WATSON STUDIO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mathan</cp:lastModifiedBy>
  <cp:revision>17</cp:revision>
  <dcterms:created xsi:type="dcterms:W3CDTF">2023-10-17T09:51:57Z</dcterms:created>
  <dcterms:modified xsi:type="dcterms:W3CDTF">2023-10-17T17:16:47Z</dcterms:modified>
</cp:coreProperties>
</file>