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</p:sldMasterIdLst>
  <p:notesMasterIdLst>
    <p:notesMasterId r:id="rId59"/>
  </p:notesMasterIdLst>
  <p:sldIdLst>
    <p:sldId id="319" r:id="rId3"/>
    <p:sldId id="320" r:id="rId4"/>
    <p:sldId id="321" r:id="rId5"/>
    <p:sldId id="355" r:id="rId6"/>
    <p:sldId id="373" r:id="rId7"/>
    <p:sldId id="322" r:id="rId8"/>
    <p:sldId id="357" r:id="rId9"/>
    <p:sldId id="426" r:id="rId10"/>
    <p:sldId id="323" r:id="rId11"/>
    <p:sldId id="375" r:id="rId12"/>
    <p:sldId id="376" r:id="rId13"/>
    <p:sldId id="427" r:id="rId14"/>
    <p:sldId id="428" r:id="rId15"/>
    <p:sldId id="429" r:id="rId16"/>
    <p:sldId id="331" r:id="rId17"/>
    <p:sldId id="332" r:id="rId18"/>
    <p:sldId id="430" r:id="rId19"/>
    <p:sldId id="338" r:id="rId20"/>
    <p:sldId id="339" r:id="rId21"/>
    <p:sldId id="377" r:id="rId22"/>
    <p:sldId id="379" r:id="rId23"/>
    <p:sldId id="431" r:id="rId24"/>
    <p:sldId id="421" r:id="rId25"/>
    <p:sldId id="432" r:id="rId26"/>
    <p:sldId id="433" r:id="rId27"/>
    <p:sldId id="343" r:id="rId28"/>
    <p:sldId id="422" r:id="rId29"/>
    <p:sldId id="423" r:id="rId30"/>
    <p:sldId id="384" r:id="rId31"/>
    <p:sldId id="385" r:id="rId32"/>
    <p:sldId id="434" r:id="rId33"/>
    <p:sldId id="387" r:id="rId34"/>
    <p:sldId id="388" r:id="rId35"/>
    <p:sldId id="389" r:id="rId36"/>
    <p:sldId id="390" r:id="rId37"/>
    <p:sldId id="401" r:id="rId38"/>
    <p:sldId id="391" r:id="rId39"/>
    <p:sldId id="393" r:id="rId40"/>
    <p:sldId id="394" r:id="rId41"/>
    <p:sldId id="395" r:id="rId42"/>
    <p:sldId id="396" r:id="rId43"/>
    <p:sldId id="424" r:id="rId44"/>
    <p:sldId id="402" r:id="rId45"/>
    <p:sldId id="403" r:id="rId46"/>
    <p:sldId id="404" r:id="rId47"/>
    <p:sldId id="405" r:id="rId48"/>
    <p:sldId id="406" r:id="rId49"/>
    <p:sldId id="409" r:id="rId50"/>
    <p:sldId id="412" r:id="rId51"/>
    <p:sldId id="413" r:id="rId52"/>
    <p:sldId id="414" r:id="rId53"/>
    <p:sldId id="415" r:id="rId54"/>
    <p:sldId id="416" r:id="rId55"/>
    <p:sldId id="354" r:id="rId56"/>
    <p:sldId id="417" r:id="rId57"/>
    <p:sldId id="371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115" autoAdjust="0"/>
  </p:normalViewPr>
  <p:slideViewPr>
    <p:cSldViewPr>
      <p:cViewPr varScale="1">
        <p:scale>
          <a:sx n="48" d="100"/>
          <a:sy n="48" d="100"/>
        </p:scale>
        <p:origin x="1146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9DDCEAC-614A-4A87-9A5D-9319DD5FBAD0}" type="datetime1">
              <a:rPr lang="en-US"/>
              <a:pPr>
                <a:defRPr/>
              </a:pPr>
              <a:t>2/8/2021</a:t>
            </a:fld>
            <a:endParaRPr lang="en-US" dirty="0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7AAED48-B337-4E48-8029-DE97C5A7B2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44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fld id="{7E764FAC-C989-4116-8790-63A2C9B718E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A+ Guide to Hardware, 9th Edition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1200" i="1" dirty="0">
                <a:solidFill>
                  <a:schemeClr val="tx1"/>
                </a:solidFill>
              </a:rPr>
              <a:t>Chapter 4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1200" i="1" dirty="0">
                <a:solidFill>
                  <a:schemeClr val="tx1"/>
                </a:solidFill>
              </a:rPr>
              <a:t>Supporting Processors and Upgrading Memory</a:t>
            </a:r>
          </a:p>
          <a:p>
            <a:pPr eaLnBrk="1" hangingPunct="1"/>
            <a:endParaRPr lang="es-EC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553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 Processor Works</a:t>
            </a:r>
          </a:p>
          <a:p>
            <a:endParaRPr lang="en-US" dirty="0"/>
          </a:p>
          <a:p>
            <a:r>
              <a:rPr lang="en-US" dirty="0"/>
              <a:t>Three categories of processors:</a:t>
            </a:r>
          </a:p>
          <a:p>
            <a:pPr lvl="1"/>
            <a:r>
              <a:rPr lang="en-US" dirty="0"/>
              <a:t>32-bit processors – known as x86 processors </a:t>
            </a:r>
          </a:p>
          <a:p>
            <a:pPr lvl="2"/>
            <a:r>
              <a:rPr lang="en-US" dirty="0"/>
              <a:t>Can handle 32-bit instructions from OS</a:t>
            </a:r>
          </a:p>
          <a:p>
            <a:pPr lvl="1"/>
            <a:r>
              <a:rPr lang="en-US" dirty="0"/>
              <a:t>Hybrid processors – known as x86-64 processors</a:t>
            </a:r>
          </a:p>
          <a:p>
            <a:pPr lvl="2"/>
            <a:r>
              <a:rPr lang="en-US" dirty="0"/>
              <a:t>Can handle a 32-bit OS or a 64-bit OS</a:t>
            </a:r>
          </a:p>
          <a:p>
            <a:pPr lvl="2"/>
            <a:r>
              <a:rPr lang="en-US" dirty="0"/>
              <a:t>AMD produced the first one (called AMD64)</a:t>
            </a:r>
          </a:p>
          <a:p>
            <a:pPr lvl="1"/>
            <a:r>
              <a:rPr lang="en-US" dirty="0"/>
              <a:t>64-bit processors – known as x64 processors or IA64</a:t>
            </a:r>
          </a:p>
          <a:p>
            <a:pPr lvl="2"/>
            <a:r>
              <a:rPr lang="en-US" dirty="0"/>
              <a:t>Require a 64-bit OS and can handle 32-bit applications only by simulating 32-bit processing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942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 Processor Works</a:t>
            </a:r>
          </a:p>
          <a:p>
            <a:endParaRPr lang="en-US" dirty="0"/>
          </a:p>
          <a:p>
            <a:pPr eaLnBrk="1" hangingPunct="1"/>
            <a:r>
              <a:rPr lang="en-US" dirty="0"/>
              <a:t>Memory cache (L1, L2, or L3)</a:t>
            </a:r>
          </a:p>
          <a:p>
            <a:pPr lvl="1" eaLnBrk="1" hangingPunct="1"/>
            <a:r>
              <a:rPr lang="en-US" dirty="0"/>
              <a:t>Each core in a processor has its own L1 and L2 caches</a:t>
            </a:r>
          </a:p>
          <a:p>
            <a:pPr lvl="1" eaLnBrk="1" hangingPunct="1"/>
            <a:r>
              <a:rPr lang="en-US" dirty="0"/>
              <a:t>All cores might share an L3 cache within the processor package</a:t>
            </a:r>
          </a:p>
          <a:p>
            <a:pPr lvl="1" eaLnBrk="1" hangingPunct="1"/>
            <a:r>
              <a:rPr lang="en-US" dirty="0"/>
              <a:t>Improves performance</a:t>
            </a:r>
          </a:p>
          <a:p>
            <a:pPr eaLnBrk="1" hangingPunct="1"/>
            <a:r>
              <a:rPr lang="en-US" dirty="0"/>
              <a:t>Memory controller </a:t>
            </a:r>
          </a:p>
          <a:p>
            <a:pPr lvl="1" eaLnBrk="1" hangingPunct="1"/>
            <a:r>
              <a:rPr lang="en-US" dirty="0"/>
              <a:t>Included in processor package</a:t>
            </a:r>
          </a:p>
          <a:p>
            <a:pPr lvl="1" eaLnBrk="1" hangingPunct="1"/>
            <a:r>
              <a:rPr lang="en-US" dirty="0"/>
              <a:t>Significant increase in system performance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968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 Processor 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2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Intel Processors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27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Intel Processors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121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Intel Processors</a:t>
            </a:r>
          </a:p>
          <a:p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Processor identification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Processor number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Example: two Core i7 processors are identified as: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/>
              <a:t>i7-940 and i7-920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Centrino</a:t>
            </a:r>
            <a:r>
              <a:rPr lang="en-US" b="1" dirty="0"/>
              <a:t> </a:t>
            </a:r>
            <a:r>
              <a:rPr lang="en-US" dirty="0"/>
              <a:t>technology improves laptop 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Processor, chipset, wireless network adapter are interconnected as a unit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Intel Atom processor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Low-powered processor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Used in low-cost desktops, laptops, and netbooks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07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AMD Processors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95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AMD Processors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467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Selecting and Installing a Processor</a:t>
            </a:r>
          </a:p>
          <a:p>
            <a:endParaRPr lang="en-US" dirty="0"/>
          </a:p>
          <a:p>
            <a:pPr eaLnBrk="1" hangingPunct="1"/>
            <a:r>
              <a:rPr lang="en-US" dirty="0"/>
              <a:t>PC repair technician tasks</a:t>
            </a:r>
          </a:p>
          <a:p>
            <a:pPr lvl="1" eaLnBrk="1" hangingPunct="1"/>
            <a:r>
              <a:rPr lang="en-US" dirty="0"/>
              <a:t>Assemble a PC from parts</a:t>
            </a:r>
          </a:p>
          <a:p>
            <a:pPr lvl="1" eaLnBrk="1" hangingPunct="1"/>
            <a:r>
              <a:rPr lang="en-US" dirty="0"/>
              <a:t>Exchange a faulty processor</a:t>
            </a:r>
          </a:p>
          <a:p>
            <a:pPr lvl="1" eaLnBrk="1" hangingPunct="1"/>
            <a:r>
              <a:rPr lang="en-US" dirty="0"/>
              <a:t>Add a processor </a:t>
            </a:r>
          </a:p>
          <a:p>
            <a:pPr lvl="1" eaLnBrk="1" hangingPunct="1"/>
            <a:r>
              <a:rPr lang="en-US" dirty="0"/>
              <a:t>Upgrade an existing processor</a:t>
            </a:r>
          </a:p>
          <a:p>
            <a:pPr eaLnBrk="1" hangingPunct="1"/>
            <a:r>
              <a:rPr lang="en-US" dirty="0"/>
              <a:t>Must know how to: </a:t>
            </a:r>
          </a:p>
          <a:p>
            <a:pPr lvl="1" eaLnBrk="1" hangingPunct="1"/>
            <a:r>
              <a:rPr lang="en-US" dirty="0"/>
              <a:t>Match processor to system</a:t>
            </a:r>
          </a:p>
          <a:p>
            <a:pPr lvl="1" eaLnBrk="1" hangingPunct="1"/>
            <a:r>
              <a:rPr lang="en-US" dirty="0"/>
              <a:t>Install processor on motherboard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36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a Processor to Match System Needs</a:t>
            </a:r>
          </a:p>
          <a:p>
            <a:endParaRPr lang="en-US" dirty="0"/>
          </a:p>
          <a:p>
            <a:pPr eaLnBrk="1" hangingPunct="1"/>
            <a:r>
              <a:rPr lang="en-US" dirty="0"/>
              <a:t>First requirement</a:t>
            </a:r>
          </a:p>
          <a:p>
            <a:pPr lvl="1" eaLnBrk="1" hangingPunct="1"/>
            <a:r>
              <a:rPr lang="en-US" dirty="0"/>
              <a:t>Select a processor that the motherboard is designed to support</a:t>
            </a:r>
          </a:p>
          <a:p>
            <a:pPr eaLnBrk="1" hangingPunct="1"/>
            <a:r>
              <a:rPr lang="en-US" dirty="0"/>
              <a:t>Select the best processor meeting general system requirements and user needs</a:t>
            </a:r>
          </a:p>
          <a:p>
            <a:pPr lvl="1" eaLnBrk="1" hangingPunct="1"/>
            <a:r>
              <a:rPr lang="en-US" dirty="0"/>
              <a:t>May have to sacrifice performance for cost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98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Objectives</a:t>
            </a:r>
          </a:p>
          <a:p>
            <a:endParaRPr lang="en-US" dirty="0">
              <a:latin typeface="Arial" charset="0"/>
            </a:endParaRPr>
          </a:p>
          <a:p>
            <a:pPr eaLnBrk="1" hangingPunct="1"/>
            <a:r>
              <a:rPr lang="en-US" dirty="0"/>
              <a:t>Compare characteristics and purposes of Intel and AMD processors used for personal computers</a:t>
            </a:r>
          </a:p>
          <a:p>
            <a:pPr eaLnBrk="1" hangingPunct="1"/>
            <a:r>
              <a:rPr lang="en-US" dirty="0"/>
              <a:t>Install and upgrade a processor</a:t>
            </a:r>
          </a:p>
          <a:p>
            <a:pPr eaLnBrk="1" hangingPunct="1"/>
            <a:r>
              <a:rPr lang="en-US" dirty="0"/>
              <a:t>Compare the different kinds of physical memory and how they work</a:t>
            </a:r>
          </a:p>
          <a:p>
            <a:pPr eaLnBrk="1" hangingPunct="1"/>
            <a:r>
              <a:rPr lang="en-US" dirty="0"/>
              <a:t>Upgrade memory</a:t>
            </a:r>
          </a:p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487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a Processor</a:t>
            </a:r>
          </a:p>
          <a:p>
            <a:endParaRPr lang="en-US" dirty="0"/>
          </a:p>
          <a:p>
            <a:r>
              <a:rPr lang="en-US" dirty="0"/>
              <a:t>Installing an Intel processor in socket LGA1150</a:t>
            </a:r>
          </a:p>
          <a:p>
            <a:pPr lvl="1"/>
            <a:r>
              <a:rPr lang="en-US" dirty="0"/>
              <a:t>1. Read motherboard user guide and follow directions</a:t>
            </a:r>
          </a:p>
          <a:p>
            <a:pPr lvl="1"/>
            <a:r>
              <a:rPr lang="en-US" dirty="0"/>
              <a:t>2. Use an ESD strap or antistatic gloves</a:t>
            </a:r>
          </a:p>
          <a:p>
            <a:pPr lvl="1"/>
            <a:r>
              <a:rPr lang="en-US" dirty="0"/>
              <a:t>3. Remove the socket protective cover</a:t>
            </a:r>
          </a:p>
          <a:p>
            <a:pPr lvl="1"/>
            <a:r>
              <a:rPr lang="en-US" dirty="0"/>
              <a:t>4. Open the socket by pushing down on socket lever and gently push away from socket to lift lever</a:t>
            </a:r>
          </a:p>
          <a:p>
            <a:pPr lvl="1"/>
            <a:r>
              <a:rPr lang="en-US" dirty="0"/>
              <a:t>5. Remove protective cover from processor</a:t>
            </a:r>
          </a:p>
          <a:p>
            <a:pPr lvl="1"/>
            <a:r>
              <a:rPr lang="en-US" dirty="0"/>
              <a:t>6. Hold processor with index finger and thumb and align processor so the two notches on the edge of the processor line up with the posts embedded on the socket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34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a Processor</a:t>
            </a:r>
          </a:p>
          <a:p>
            <a:endParaRPr lang="en-US" dirty="0"/>
          </a:p>
          <a:p>
            <a:r>
              <a:rPr lang="en-US" dirty="0"/>
              <a:t>Installing an Intel processor in socket LGA1150 (cont’d):</a:t>
            </a:r>
          </a:p>
          <a:p>
            <a:pPr lvl="1"/>
            <a:r>
              <a:rPr lang="en-US" dirty="0"/>
              <a:t>7. Ensure the processor is aligned correctly in socket</a:t>
            </a:r>
          </a:p>
          <a:p>
            <a:pPr lvl="1"/>
            <a:r>
              <a:rPr lang="en-US" dirty="0"/>
              <a:t>8. Return lever to its locked position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81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a Processor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806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a Processor</a:t>
            </a:r>
          </a:p>
          <a:p>
            <a:endParaRPr lang="en-US" dirty="0"/>
          </a:p>
          <a:p>
            <a:r>
              <a:rPr lang="en-US" dirty="0"/>
              <a:t>General steps to install a cooler</a:t>
            </a:r>
          </a:p>
          <a:p>
            <a:pPr lvl="1" eaLnBrk="1" hangingPunct="1"/>
            <a:r>
              <a:rPr lang="en-US" sz="2300" dirty="0"/>
              <a:t>1. Understand how cooler posts work</a:t>
            </a:r>
          </a:p>
          <a:p>
            <a:pPr lvl="1" eaLnBrk="1" hangingPunct="1"/>
            <a:r>
              <a:rPr lang="en-US" sz="2300" dirty="0"/>
              <a:t>2. Apply thermal compound if necessary (may be preapplied)</a:t>
            </a:r>
          </a:p>
          <a:p>
            <a:pPr lvl="1" eaLnBrk="1" hangingPunct="1"/>
            <a:r>
              <a:rPr lang="en-US" sz="2300" dirty="0"/>
              <a:t>3. Verify locking pins are turned counter-clockwise as far as they will go</a:t>
            </a:r>
          </a:p>
          <a:p>
            <a:pPr lvl="1" eaLnBrk="1" hangingPunct="1"/>
            <a:r>
              <a:rPr lang="en-US" sz="2300" dirty="0"/>
              <a:t>4. Push down on each locking pin until it pops into the hole</a:t>
            </a:r>
          </a:p>
          <a:p>
            <a:pPr lvl="1" eaLnBrk="1" hangingPunct="1"/>
            <a:r>
              <a:rPr lang="en-US" sz="2300" dirty="0"/>
              <a:t>5. Connect power cord from cooler fan to motherboard</a:t>
            </a:r>
          </a:p>
          <a:p>
            <a:pPr marL="342900" lvl="1" indent="-342900" eaLnBrk="1" hangingPunct="1">
              <a:buFontTx/>
              <a:buChar char="•"/>
            </a:pPr>
            <a:r>
              <a:rPr lang="en-US" dirty="0"/>
              <a:t>Check BIOS/UEFI setup to verify the system recognized processor after system up and running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852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a Processor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647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a Processor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783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a Processor </a:t>
            </a:r>
          </a:p>
          <a:p>
            <a:endParaRPr lang="en-US" dirty="0"/>
          </a:p>
          <a:p>
            <a:pPr eaLnBrk="1" hangingPunct="1"/>
            <a:r>
              <a:rPr lang="en-US" dirty="0"/>
              <a:t>Installing an AMD processor in socket AM2+</a:t>
            </a:r>
          </a:p>
          <a:p>
            <a:pPr lvl="1" eaLnBrk="1" hangingPunct="1"/>
            <a:r>
              <a:rPr lang="en-US" dirty="0"/>
              <a:t>Summary of installation steps</a:t>
            </a:r>
          </a:p>
          <a:p>
            <a:pPr lvl="2" eaLnBrk="1" hangingPunct="1"/>
            <a:r>
              <a:rPr lang="en-US" dirty="0"/>
              <a:t>1. Open the socket lever and remove protective cover</a:t>
            </a:r>
          </a:p>
          <a:p>
            <a:pPr lvl="2" eaLnBrk="1" hangingPunct="1"/>
            <a:r>
              <a:rPr lang="en-US" dirty="0"/>
              <a:t>2. Place processor in the socket</a:t>
            </a:r>
          </a:p>
          <a:p>
            <a:pPr lvl="2" eaLnBrk="1" hangingPunct="1"/>
            <a:r>
              <a:rPr lang="en-US" dirty="0"/>
              <a:t>3. Verify processor pins sitting slightly into the holes</a:t>
            </a:r>
          </a:p>
          <a:p>
            <a:pPr lvl="2" eaLnBrk="1" hangingPunct="1"/>
            <a:r>
              <a:rPr lang="en-US" dirty="0"/>
              <a:t>4. Press the lever down and gently into position</a:t>
            </a:r>
          </a:p>
          <a:p>
            <a:pPr lvl="2" eaLnBrk="1" hangingPunct="1"/>
            <a:r>
              <a:rPr lang="en-US" dirty="0"/>
              <a:t>5. Apply thermal compound and install cooler</a:t>
            </a:r>
          </a:p>
          <a:p>
            <a:pPr lvl="2" eaLnBrk="1" hangingPunct="1"/>
            <a:r>
              <a:rPr lang="en-US" dirty="0"/>
              <a:t>6. Clip into place the clipping mechanism on one side of the cooler</a:t>
            </a:r>
          </a:p>
          <a:p>
            <a:pPr lvl="2" eaLnBrk="1" hangingPunct="1"/>
            <a:r>
              <a:rPr lang="en-US" dirty="0"/>
              <a:t>7. Connect fan power cord to power connection</a:t>
            </a:r>
          </a:p>
          <a:p>
            <a:pPr lvl="1" eaLnBrk="1" hangingPunct="1"/>
            <a:r>
              <a:rPr lang="en-US" dirty="0"/>
              <a:t>Verify system 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729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Replacing the Processor in a Laptop</a:t>
            </a:r>
          </a:p>
          <a:p>
            <a:endParaRPr lang="en-US" dirty="0"/>
          </a:p>
          <a:p>
            <a:pPr eaLnBrk="1" hangingPunct="1"/>
            <a:r>
              <a:rPr lang="en-US" dirty="0">
                <a:latin typeface="Arial" charset="0"/>
              </a:rPr>
              <a:t>Before replacing, consider the laptop might still be under warranty or it might be more cost effective to replace the laptop rather than replacing processor</a:t>
            </a:r>
          </a:p>
          <a:p>
            <a:pPr eaLnBrk="1" hangingPunct="1"/>
            <a:r>
              <a:rPr lang="en-US" dirty="0">
                <a:latin typeface="Arial" charset="0"/>
              </a:rPr>
              <a:t>If decide to replace:</a:t>
            </a:r>
          </a:p>
          <a:p>
            <a:pPr lvl="1" eaLnBrk="1" hangingPunct="1"/>
            <a:r>
              <a:rPr lang="en-US" dirty="0">
                <a:latin typeface="Arial" charset="0"/>
              </a:rPr>
              <a:t>Use CPU supported by manufacturer and notebook model</a:t>
            </a:r>
          </a:p>
          <a:p>
            <a:pPr lvl="1" eaLnBrk="1" hangingPunct="1"/>
            <a:r>
              <a:rPr lang="en-US" dirty="0">
                <a:latin typeface="Arial" charset="0"/>
              </a:rPr>
              <a:t>For many laptops, remove the cover on the bottom to expose the processor fan and heat sink assembly</a:t>
            </a:r>
          </a:p>
          <a:p>
            <a:pPr lvl="1" eaLnBrk="1" hangingPunct="1"/>
            <a:r>
              <a:rPr lang="en-US" dirty="0">
                <a:latin typeface="Arial" charset="0"/>
              </a:rPr>
              <a:t>Some laptops may require you to remove the keyboard and keyboard bezel to reach the fan assembly and processor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042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Replacing the Processor in a Laptop</a:t>
            </a:r>
          </a:p>
          <a:p>
            <a:endParaRPr lang="en-US" dirty="0"/>
          </a:p>
          <a:p>
            <a:pPr eaLnBrk="1" hangingPunct="1"/>
            <a:r>
              <a:rPr lang="en-US" dirty="0">
                <a:latin typeface="Arial" charset="0"/>
              </a:rPr>
              <a:t>If decide to replace (cont’d):</a:t>
            </a:r>
          </a:p>
          <a:p>
            <a:pPr lvl="1" eaLnBrk="1" hangingPunct="1"/>
            <a:r>
              <a:rPr lang="en-US" dirty="0">
                <a:latin typeface="Arial" charset="0"/>
              </a:rPr>
              <a:t>Lift the CPU from the socket</a:t>
            </a:r>
          </a:p>
          <a:p>
            <a:pPr lvl="2" eaLnBrk="1" hangingPunct="1"/>
            <a:r>
              <a:rPr lang="en-US" dirty="0">
                <a:latin typeface="Arial" charset="0"/>
              </a:rPr>
              <a:t>Lift straight up, without bending the CPU pins</a:t>
            </a:r>
          </a:p>
          <a:p>
            <a:pPr lvl="1" eaLnBrk="1" hangingPunct="1"/>
            <a:r>
              <a:rPr lang="en-US" dirty="0">
                <a:latin typeface="Arial" charset="0"/>
              </a:rPr>
              <a:t>Before placing the new processor into the socket</a:t>
            </a:r>
          </a:p>
          <a:p>
            <a:pPr lvl="2" eaLnBrk="1" hangingPunct="1"/>
            <a:r>
              <a:rPr lang="en-US" dirty="0">
                <a:latin typeface="Arial" charset="0"/>
              </a:rPr>
              <a:t>Be sure the socket screw is in the open position</a:t>
            </a:r>
          </a:p>
          <a:p>
            <a:pPr lvl="1" eaLnBrk="1" hangingPunct="1"/>
            <a:r>
              <a:rPr lang="en-US" dirty="0">
                <a:latin typeface="Arial" charset="0"/>
              </a:rPr>
              <a:t>Place the processor into its socket</a:t>
            </a:r>
          </a:p>
          <a:p>
            <a:pPr lvl="1" eaLnBrk="1" hangingPunct="1"/>
            <a:r>
              <a:rPr lang="en-US" dirty="0">
                <a:latin typeface="Arial" charset="0"/>
              </a:rPr>
              <a:t>Use thermal compound on top of the processor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2588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Memory Technologies</a:t>
            </a:r>
          </a:p>
          <a:p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Random access memory (RAM)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Holds data and instructions used by CPU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Dynamic RAM (DRAM)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Memory modules used on a motherboard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5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Types and Characteristics of Processors</a:t>
            </a:r>
          </a:p>
          <a:p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Processor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Installed on motherboard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Determines system computing power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Two major processor manufacturers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Intel and AMD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249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Memory Technologies</a:t>
            </a:r>
          </a:p>
          <a:p>
            <a:endParaRPr lang="en-US" dirty="0"/>
          </a:p>
          <a:p>
            <a:pPr eaLnBrk="1" hangingPunct="1"/>
            <a:r>
              <a:rPr lang="en-US" dirty="0"/>
              <a:t>Variations of DRAM</a:t>
            </a:r>
          </a:p>
          <a:p>
            <a:pPr lvl="1" eaLnBrk="1" hangingPunct="1"/>
            <a:r>
              <a:rPr lang="en-US" dirty="0"/>
              <a:t>DIMM – dual inline memory module</a:t>
            </a:r>
          </a:p>
          <a:p>
            <a:pPr lvl="1" eaLnBrk="1" hangingPunct="1"/>
            <a:r>
              <a:rPr lang="en-US" dirty="0"/>
              <a:t>small outline DIMM (SO-DIMM) – used on laptops</a:t>
            </a:r>
          </a:p>
          <a:p>
            <a:pPr lvl="1" eaLnBrk="1" hangingPunct="1"/>
            <a:r>
              <a:rPr lang="en-US" dirty="0"/>
              <a:t>microDIMMs – used on subnotebook computers</a:t>
            </a:r>
          </a:p>
          <a:p>
            <a:pPr lvl="1" eaLnBrk="1" hangingPunct="1"/>
            <a:r>
              <a:rPr lang="en-US" dirty="0"/>
              <a:t>RIMM and SIMM (outdated)</a:t>
            </a:r>
          </a:p>
          <a:p>
            <a:pPr eaLnBrk="1" hangingPunct="1"/>
            <a:r>
              <a:rPr lang="en-US" dirty="0"/>
              <a:t>Differences among variations of DRAM:</a:t>
            </a:r>
          </a:p>
          <a:p>
            <a:pPr lvl="1" eaLnBrk="1" hangingPunct="1"/>
            <a:r>
              <a:rPr lang="en-US" dirty="0"/>
              <a:t>Data path width each module accommodates</a:t>
            </a:r>
          </a:p>
          <a:p>
            <a:pPr lvl="1" eaLnBrk="1" hangingPunct="1"/>
            <a:r>
              <a:rPr lang="en-US" dirty="0"/>
              <a:t>How data moves from system bus to module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082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Memory Technologies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678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DIMM Technologies</a:t>
            </a:r>
          </a:p>
          <a:p>
            <a:endParaRPr lang="en-US" dirty="0"/>
          </a:p>
          <a:p>
            <a:pPr eaLnBrk="1" hangingPunct="1"/>
            <a:r>
              <a:rPr lang="en-US" dirty="0"/>
              <a:t>DIMM (dual inline memory module)</a:t>
            </a:r>
          </a:p>
          <a:p>
            <a:pPr lvl="1" eaLnBrk="1" hangingPunct="1"/>
            <a:r>
              <a:rPr lang="en-US" dirty="0"/>
              <a:t>64-bit data path</a:t>
            </a:r>
          </a:p>
          <a:p>
            <a:pPr lvl="1" eaLnBrk="1" hangingPunct="1"/>
            <a:r>
              <a:rPr lang="en-US" dirty="0"/>
              <a:t>Independent pins on opposite sides of module</a:t>
            </a:r>
          </a:p>
          <a:p>
            <a:pPr lvl="1" eaLnBrk="1" hangingPunct="1"/>
            <a:r>
              <a:rPr lang="en-US" dirty="0"/>
              <a:t>Older DIMMs</a:t>
            </a:r>
          </a:p>
          <a:p>
            <a:pPr lvl="2" eaLnBrk="1" hangingPunct="1"/>
            <a:r>
              <a:rPr lang="en-US" dirty="0"/>
              <a:t>Asynchronous with system bus</a:t>
            </a:r>
          </a:p>
          <a:p>
            <a:pPr lvl="1" eaLnBrk="1" hangingPunct="1"/>
            <a:r>
              <a:rPr lang="en-US" dirty="0"/>
              <a:t>Synchronous DRAM (SDRAM)</a:t>
            </a:r>
          </a:p>
          <a:p>
            <a:pPr lvl="2" eaLnBrk="1" hangingPunct="1"/>
            <a:r>
              <a:rPr lang="en-US" dirty="0"/>
              <a:t>Runs synchronously with system bus</a:t>
            </a:r>
          </a:p>
          <a:p>
            <a:pPr lvl="2" eaLnBrk="1" hangingPunct="1"/>
            <a:r>
              <a:rPr lang="en-US" dirty="0"/>
              <a:t>Two notches</a:t>
            </a:r>
          </a:p>
          <a:p>
            <a:pPr lvl="2" eaLnBrk="1" hangingPunct="1"/>
            <a:r>
              <a:rPr lang="en-US" dirty="0"/>
              <a:t>Uses 168 pins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2989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DIMM Technologies</a:t>
            </a:r>
          </a:p>
          <a:p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Double Data Rate SDRAM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Also called DDR SDRAM, SDRAM II, DDR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Two times faster than SDRAM and uses 184 pins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DDR2 SDRAM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Faster than DDR and uses less power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DDR3 SDRAM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Faster than DDR2 and uses less power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DDR2 and DDR3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Use 240 pins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Not compatible: use different notches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DDR4 – faster and uses less power than DDR3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Uses 288 pins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0728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DIMM Technologies</a:t>
            </a:r>
          </a:p>
          <a:p>
            <a:endParaRPr lang="en-US" dirty="0"/>
          </a:p>
          <a:p>
            <a:r>
              <a:rPr lang="en-US" dirty="0"/>
              <a:t>Factors that affect capacity, features, and performance of DIMMS:</a:t>
            </a:r>
          </a:p>
          <a:p>
            <a:pPr lvl="1"/>
            <a:r>
              <a:rPr lang="en-US" dirty="0"/>
              <a:t>Number of channels they use</a:t>
            </a:r>
          </a:p>
          <a:p>
            <a:pPr lvl="1"/>
            <a:r>
              <a:rPr lang="en-US" dirty="0"/>
              <a:t>How much RAM is on one DIMM</a:t>
            </a:r>
          </a:p>
          <a:p>
            <a:pPr lvl="1"/>
            <a:r>
              <a:rPr lang="en-US" dirty="0"/>
              <a:t>Speed</a:t>
            </a:r>
          </a:p>
          <a:p>
            <a:pPr lvl="1"/>
            <a:r>
              <a:rPr lang="en-US" dirty="0"/>
              <a:t>Error-checking abilities</a:t>
            </a:r>
          </a:p>
          <a:p>
            <a:pPr lvl="1"/>
            <a:r>
              <a:rPr lang="en-US" dirty="0"/>
              <a:t>Buffering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130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DIMM Technologies</a:t>
            </a:r>
          </a:p>
          <a:p>
            <a:endParaRPr lang="en-US" dirty="0"/>
          </a:p>
          <a:p>
            <a:pPr eaLnBrk="1" hangingPunct="1"/>
            <a:r>
              <a:rPr lang="en-US" dirty="0"/>
              <a:t>Early single channel DIMMs</a:t>
            </a:r>
          </a:p>
          <a:p>
            <a:pPr lvl="1" eaLnBrk="1" hangingPunct="1"/>
            <a:r>
              <a:rPr lang="en-US" sz="2300" dirty="0"/>
              <a:t>Memory controller is accessed one DIMM at a time</a:t>
            </a:r>
          </a:p>
          <a:p>
            <a:pPr eaLnBrk="1" hangingPunct="1"/>
            <a:r>
              <a:rPr lang="en-US" dirty="0"/>
              <a:t>Dual channels</a:t>
            </a:r>
          </a:p>
          <a:p>
            <a:pPr lvl="1" eaLnBrk="1" hangingPunct="1"/>
            <a:r>
              <a:rPr lang="en-US" sz="2300" dirty="0"/>
              <a:t>Memory controller communicates with two DIMMs at the same time and doubles memory access speed</a:t>
            </a:r>
          </a:p>
          <a:p>
            <a:pPr eaLnBrk="1" hangingPunct="1"/>
            <a:r>
              <a:rPr lang="en-US" dirty="0"/>
              <a:t>Triple channels</a:t>
            </a:r>
          </a:p>
          <a:p>
            <a:pPr lvl="1" eaLnBrk="1" hangingPunct="1"/>
            <a:r>
              <a:rPr lang="en-US" sz="2300" dirty="0"/>
              <a:t>Accesses three DIMMs at once</a:t>
            </a:r>
          </a:p>
          <a:p>
            <a:pPr eaLnBrk="1" hangingPunct="1"/>
            <a:r>
              <a:rPr lang="en-US" dirty="0"/>
              <a:t>DDR, DDR2, DDR3, and DDR4 DIMMs use dual channels</a:t>
            </a:r>
          </a:p>
          <a:p>
            <a:pPr lvl="1" eaLnBrk="1" hangingPunct="1"/>
            <a:r>
              <a:rPr lang="en-US" sz="2300" dirty="0"/>
              <a:t>DDR3 DIMMs can also use triple channels</a:t>
            </a:r>
          </a:p>
          <a:p>
            <a:pPr lvl="1" eaLnBrk="1" hangingPunct="1"/>
            <a:r>
              <a:rPr lang="en-US" sz="2300" dirty="0"/>
              <a:t>DDR3 and DDR4 can use quad channels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150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DIMM Technologies</a:t>
            </a:r>
          </a:p>
          <a:p>
            <a:endParaRPr lang="en-US" dirty="0"/>
          </a:p>
          <a:p>
            <a:r>
              <a:rPr lang="en-US" dirty="0"/>
              <a:t>Quad channeling</a:t>
            </a:r>
          </a:p>
          <a:p>
            <a:pPr lvl="1"/>
            <a:r>
              <a:rPr lang="en-US" dirty="0"/>
              <a:t>Introduced with Intel Sandy Bridge chipsets and processors</a:t>
            </a:r>
          </a:p>
          <a:p>
            <a:pPr lvl="1"/>
            <a:r>
              <a:rPr lang="en-US" dirty="0"/>
              <a:t>Processor can access four DIMMs at a time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475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DIMM Technologies</a:t>
            </a:r>
          </a:p>
          <a:p>
            <a:endParaRPr lang="en-US" dirty="0"/>
          </a:p>
          <a:p>
            <a:pPr eaLnBrk="1" hangingPunct="1"/>
            <a:r>
              <a:rPr lang="en-US" dirty="0"/>
              <a:t>Setting up dual channeling</a:t>
            </a:r>
          </a:p>
          <a:p>
            <a:pPr lvl="1" eaLnBrk="1" hangingPunct="1"/>
            <a:r>
              <a:rPr lang="en-US" dirty="0"/>
              <a:t>Pair of DIMMs in a channel must be equally matched</a:t>
            </a:r>
          </a:p>
          <a:p>
            <a:pPr lvl="2" eaLnBrk="1" hangingPunct="1"/>
            <a:r>
              <a:rPr lang="en-US" dirty="0"/>
              <a:t>Size, speed, features</a:t>
            </a:r>
          </a:p>
          <a:p>
            <a:pPr lvl="2" eaLnBrk="1" hangingPunct="1"/>
            <a:r>
              <a:rPr lang="en-US" dirty="0"/>
              <a:t>Use same manufacturer (recommendation)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032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DIMM Technologies</a:t>
            </a:r>
          </a:p>
          <a:p>
            <a:endParaRPr lang="en-US" dirty="0"/>
          </a:p>
          <a:p>
            <a:pPr eaLnBrk="1" hangingPunct="1"/>
            <a:r>
              <a:rPr lang="en-US" dirty="0"/>
              <a:t>Setting up triple-channeling </a:t>
            </a:r>
          </a:p>
          <a:p>
            <a:pPr lvl="1" eaLnBrk="1" hangingPunct="1"/>
            <a:r>
              <a:rPr lang="en-US" dirty="0"/>
              <a:t>Three DIMM slots populated with three matching DDR3 DIMMs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512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DIMM Technologies</a:t>
            </a:r>
          </a:p>
          <a:p>
            <a:endParaRPr lang="en-US" dirty="0"/>
          </a:p>
          <a:p>
            <a:pPr eaLnBrk="1" hangingPunct="1"/>
            <a:r>
              <a:rPr lang="en-US" dirty="0"/>
              <a:t>DIMM Speed</a:t>
            </a:r>
          </a:p>
          <a:p>
            <a:pPr lvl="1" eaLnBrk="1" hangingPunct="1"/>
            <a:r>
              <a:rPr lang="en-US" dirty="0"/>
              <a:t>Measured in MHz and PC rating</a:t>
            </a:r>
          </a:p>
          <a:p>
            <a:pPr eaLnBrk="1" hangingPunct="1"/>
            <a:r>
              <a:rPr lang="en-US" dirty="0"/>
              <a:t>PC rating</a:t>
            </a:r>
          </a:p>
          <a:p>
            <a:pPr lvl="1" eaLnBrk="1" hangingPunct="1"/>
            <a:r>
              <a:rPr lang="en-US" dirty="0"/>
              <a:t>Total bandwidth between module and CPU</a:t>
            </a:r>
          </a:p>
          <a:p>
            <a:pPr lvl="1" eaLnBrk="1" hangingPunct="1"/>
            <a:r>
              <a:rPr lang="en-US" dirty="0"/>
              <a:t>DDR2 PC rating</a:t>
            </a:r>
          </a:p>
          <a:p>
            <a:pPr lvl="2" eaLnBrk="1" hangingPunct="1"/>
            <a:r>
              <a:rPr lang="en-US" dirty="0"/>
              <a:t>Usually labeled PC2</a:t>
            </a:r>
          </a:p>
          <a:p>
            <a:pPr lvl="1" eaLnBrk="1" hangingPunct="1"/>
            <a:r>
              <a:rPr lang="en-US" dirty="0"/>
              <a:t>DDR3 PC rating</a:t>
            </a:r>
          </a:p>
          <a:p>
            <a:pPr lvl="2" eaLnBrk="1" hangingPunct="1"/>
            <a:r>
              <a:rPr lang="en-US" dirty="0"/>
              <a:t>Usually labeled PC3</a:t>
            </a:r>
          </a:p>
          <a:p>
            <a:pPr lvl="1" eaLnBrk="1" hangingPunct="1"/>
            <a:r>
              <a:rPr lang="en-US" dirty="0"/>
              <a:t>DDR4 PC rating</a:t>
            </a:r>
          </a:p>
          <a:p>
            <a:pPr lvl="2" eaLnBrk="1" hangingPunct="1"/>
            <a:r>
              <a:rPr lang="en-US" dirty="0"/>
              <a:t>Usually labeled PC4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05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Types and Characteristics of Processors</a:t>
            </a:r>
          </a:p>
          <a:p>
            <a:endParaRPr lang="en-US" dirty="0"/>
          </a:p>
          <a:p>
            <a:pPr eaLnBrk="1" hangingPunct="1"/>
            <a:r>
              <a:rPr lang="en-US" dirty="0"/>
              <a:t>Features affecting processor performance and compatibility with motherboards</a:t>
            </a:r>
          </a:p>
          <a:p>
            <a:pPr lvl="1" eaLnBrk="1" hangingPunct="1"/>
            <a:r>
              <a:rPr lang="en-US" dirty="0"/>
              <a:t>Processor speed</a:t>
            </a:r>
          </a:p>
          <a:p>
            <a:pPr lvl="1" eaLnBrk="1" hangingPunct="1"/>
            <a:r>
              <a:rPr lang="en-US" dirty="0"/>
              <a:t>Socket and chipset the processor can use</a:t>
            </a:r>
          </a:p>
          <a:p>
            <a:pPr lvl="1" eaLnBrk="1" hangingPunct="1"/>
            <a:r>
              <a:rPr lang="en-US" dirty="0"/>
              <a:t>Processor architecture</a:t>
            </a:r>
          </a:p>
          <a:p>
            <a:pPr lvl="1" eaLnBrk="1" hangingPunct="1"/>
            <a:r>
              <a:rPr lang="en-US" dirty="0"/>
              <a:t>Multiprocessing abilities</a:t>
            </a:r>
          </a:p>
          <a:p>
            <a:pPr lvl="2" eaLnBrk="1" hangingPunct="1"/>
            <a:r>
              <a:rPr lang="en-US" dirty="0"/>
              <a:t>Multiprocessing</a:t>
            </a:r>
          </a:p>
          <a:p>
            <a:pPr lvl="2" eaLnBrk="1" hangingPunct="1"/>
            <a:r>
              <a:rPr lang="en-US" dirty="0"/>
              <a:t>Multithreading</a:t>
            </a:r>
          </a:p>
          <a:p>
            <a:pPr lvl="2" eaLnBrk="1" hangingPunct="1"/>
            <a:r>
              <a:rPr lang="en-US" dirty="0"/>
              <a:t>Multicore processing</a:t>
            </a:r>
          </a:p>
          <a:p>
            <a:pPr lvl="2" eaLnBrk="1" hangingPunct="1"/>
            <a:r>
              <a:rPr lang="en-US" dirty="0"/>
              <a:t>Dual processor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88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DIMM Technologies</a:t>
            </a:r>
          </a:p>
          <a:p>
            <a:endParaRPr lang="en-US" dirty="0"/>
          </a:p>
          <a:p>
            <a:pPr eaLnBrk="1" hangingPunct="1"/>
            <a:r>
              <a:rPr lang="en-US" dirty="0"/>
              <a:t>Single-sided DIMM</a:t>
            </a:r>
          </a:p>
          <a:p>
            <a:pPr lvl="1" eaLnBrk="1" hangingPunct="1"/>
            <a:r>
              <a:rPr lang="en-US" dirty="0"/>
              <a:t>Memory chips installed on one side of module</a:t>
            </a:r>
          </a:p>
          <a:p>
            <a:pPr eaLnBrk="1" hangingPunct="1"/>
            <a:r>
              <a:rPr lang="en-US" dirty="0"/>
              <a:t>Double-sided DIMM</a:t>
            </a:r>
          </a:p>
          <a:p>
            <a:pPr lvl="1" eaLnBrk="1" hangingPunct="1"/>
            <a:r>
              <a:rPr lang="en-US" dirty="0"/>
              <a:t>Memory chips installed on both sides of module</a:t>
            </a:r>
          </a:p>
          <a:p>
            <a:pPr eaLnBrk="1" hangingPunct="1"/>
            <a:r>
              <a:rPr lang="en-US" dirty="0"/>
              <a:t>Memory bank</a:t>
            </a:r>
          </a:p>
          <a:p>
            <a:pPr lvl="1" eaLnBrk="1" hangingPunct="1"/>
            <a:r>
              <a:rPr lang="en-US" dirty="0"/>
              <a:t>Memory a processor addresses at one time</a:t>
            </a:r>
          </a:p>
          <a:p>
            <a:pPr lvl="1" eaLnBrk="1" hangingPunct="1"/>
            <a:r>
              <a:rPr lang="en-US" dirty="0"/>
              <a:t>64 bits wide</a:t>
            </a:r>
          </a:p>
          <a:p>
            <a:pPr eaLnBrk="1" hangingPunct="1"/>
            <a:r>
              <a:rPr lang="en-US" dirty="0"/>
              <a:t>Dual ranked</a:t>
            </a:r>
          </a:p>
          <a:p>
            <a:pPr lvl="1" eaLnBrk="1" hangingPunct="1"/>
            <a:r>
              <a:rPr lang="en-US" dirty="0"/>
              <a:t>DIMMs providing two or more banks</a:t>
            </a:r>
          </a:p>
          <a:p>
            <a:pPr lvl="2" eaLnBrk="1" hangingPunct="1"/>
            <a:r>
              <a:rPr lang="en-US" dirty="0"/>
              <a:t>Reduces overall memory price at the expense of performance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1440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DIMM Technologies</a:t>
            </a:r>
          </a:p>
          <a:p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Error-correcting code (ECC)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Detects and corrects error in a single bit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Application: ECC makes 64-bit DIMM a 72-bit module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Parity – used by older SIMMs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Error-checking based on an extra (ninth) bit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Odd parity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Parity bit set to make odd number of ones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Even parity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Parity bit set to make even number of ones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Parity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Number of bits conflicts with parity used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542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Types of Memory Used in Laptops</a:t>
            </a:r>
          </a:p>
          <a:p>
            <a:endParaRPr lang="en-US" dirty="0"/>
          </a:p>
          <a:p>
            <a:r>
              <a:rPr lang="en-US" dirty="0"/>
              <a:t>Today’s laptops use DDR, DDR3L, DDR3, or DDR2 SO-DIMM memory</a:t>
            </a:r>
          </a:p>
          <a:p>
            <a:r>
              <a:rPr lang="en-US" dirty="0"/>
              <a:t>Only use the type of memory the laptop is designed to support</a:t>
            </a:r>
          </a:p>
          <a:p>
            <a:r>
              <a:rPr lang="en-US" dirty="0"/>
              <a:t>The number of pins and the position of the notches on a SO-DIMM keep you from inserting the wrong module in a memory slot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995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Upgrade Memory</a:t>
            </a:r>
          </a:p>
          <a:p>
            <a:endParaRPr lang="en-US" dirty="0"/>
          </a:p>
          <a:p>
            <a:pPr eaLnBrk="1" hangingPunct="1"/>
            <a:r>
              <a:rPr lang="en-US" dirty="0"/>
              <a:t>To upgrade memory means to add more RAM to a computer</a:t>
            </a:r>
          </a:p>
          <a:p>
            <a:pPr eaLnBrk="1" hangingPunct="1"/>
            <a:r>
              <a:rPr lang="en-US" dirty="0"/>
              <a:t>Adding more RAM might solve:</a:t>
            </a:r>
          </a:p>
          <a:p>
            <a:pPr lvl="1" eaLnBrk="1" hangingPunct="1"/>
            <a:r>
              <a:rPr lang="en-US" dirty="0"/>
              <a:t>Slow performance</a:t>
            </a:r>
          </a:p>
          <a:p>
            <a:pPr lvl="1" eaLnBrk="1" hangingPunct="1"/>
            <a:r>
              <a:rPr lang="en-US" dirty="0"/>
              <a:t>Applications refusing to load</a:t>
            </a:r>
          </a:p>
          <a:p>
            <a:pPr lvl="1" eaLnBrk="1" hangingPunct="1"/>
            <a:r>
              <a:rPr lang="en-US" dirty="0"/>
              <a:t>An unstable system</a:t>
            </a:r>
          </a:p>
          <a:p>
            <a:pPr lvl="1" eaLnBrk="1" hangingPunct="1"/>
            <a:r>
              <a:rPr lang="en-US" dirty="0"/>
              <a:t>Windows “Insufficient memory” error message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584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Upgrade Memory</a:t>
            </a:r>
          </a:p>
          <a:p>
            <a:endParaRPr lang="en-US" dirty="0"/>
          </a:p>
          <a:p>
            <a:pPr eaLnBrk="1" hangingPunct="1"/>
            <a:r>
              <a:rPr lang="en-US" dirty="0"/>
              <a:t>Questions to ask</a:t>
            </a:r>
          </a:p>
          <a:p>
            <a:pPr lvl="1" eaLnBrk="1" hangingPunct="1"/>
            <a:r>
              <a:rPr lang="en-US" dirty="0"/>
              <a:t>How much RAM do I need and how much is currently installed?</a:t>
            </a:r>
          </a:p>
          <a:p>
            <a:pPr lvl="1" eaLnBrk="1" hangingPunct="1"/>
            <a:r>
              <a:rPr lang="en-US" dirty="0"/>
              <a:t>How many and what kind of memory modules are currently installed on my motherboard?</a:t>
            </a:r>
          </a:p>
          <a:p>
            <a:pPr lvl="1" eaLnBrk="1" hangingPunct="1"/>
            <a:r>
              <a:rPr lang="en-US" dirty="0"/>
              <a:t>How many and what kind of modules can I fit on my motherboard?</a:t>
            </a:r>
          </a:p>
          <a:p>
            <a:pPr lvl="1" eaLnBrk="1" hangingPunct="1"/>
            <a:r>
              <a:rPr lang="en-US" dirty="0"/>
              <a:t>How do I select and purchase the right modules for my upgrade?</a:t>
            </a:r>
          </a:p>
          <a:p>
            <a:pPr lvl="1" eaLnBrk="1" hangingPunct="1"/>
            <a:r>
              <a:rPr lang="en-US" dirty="0"/>
              <a:t>How do I physically install the new modules?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575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Memory Do I Need and How Much Is Currently Installed?</a:t>
            </a:r>
          </a:p>
          <a:p>
            <a:endParaRPr lang="en-US" dirty="0"/>
          </a:p>
          <a:p>
            <a:pPr eaLnBrk="1" hangingPunct="1"/>
            <a:r>
              <a:rPr lang="en-US" dirty="0"/>
              <a:t>Best answer: “All you can get”</a:t>
            </a:r>
          </a:p>
          <a:p>
            <a:pPr lvl="1" eaLnBrk="1" hangingPunct="1"/>
            <a:r>
              <a:rPr lang="en-US" dirty="0"/>
              <a:t>Windows 8/7 require at least 2 GB RAM</a:t>
            </a:r>
          </a:p>
          <a:p>
            <a:pPr lvl="2" eaLnBrk="1" hangingPunct="1"/>
            <a:r>
              <a:rPr lang="en-US" dirty="0"/>
              <a:t>But more is better</a:t>
            </a:r>
          </a:p>
          <a:p>
            <a:pPr lvl="1" eaLnBrk="1" hangingPunct="1"/>
            <a:r>
              <a:rPr lang="en-US" dirty="0"/>
              <a:t>RAM limit for a 32-bit OS</a:t>
            </a:r>
          </a:p>
          <a:p>
            <a:pPr lvl="2" eaLnBrk="1" hangingPunct="1"/>
            <a:r>
              <a:rPr lang="en-US" dirty="0"/>
              <a:t>4 GB installed RAM</a:t>
            </a:r>
          </a:p>
          <a:p>
            <a:pPr lvl="1" eaLnBrk="1" hangingPunct="1"/>
            <a:r>
              <a:rPr lang="en-US" dirty="0"/>
              <a:t>64-bit installation of Windows 8</a:t>
            </a:r>
          </a:p>
          <a:p>
            <a:pPr lvl="2" eaLnBrk="1" hangingPunct="1"/>
            <a:r>
              <a:rPr lang="en-US" dirty="0"/>
              <a:t>Can use up to 128 GB of RAM</a:t>
            </a:r>
          </a:p>
          <a:p>
            <a:pPr lvl="1" eaLnBrk="1" hangingPunct="1"/>
            <a:r>
              <a:rPr lang="en-US" dirty="0"/>
              <a:t>64-bit installation of Windows 7 Home Premium</a:t>
            </a:r>
          </a:p>
          <a:p>
            <a:pPr lvl="2" eaLnBrk="1" hangingPunct="1"/>
            <a:r>
              <a:rPr lang="en-US" dirty="0"/>
              <a:t>Can use up to 16 GB of 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092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and What Kind of Modules Are Currently Installed?</a:t>
            </a:r>
          </a:p>
          <a:p>
            <a:endParaRPr lang="en-US" dirty="0"/>
          </a:p>
          <a:p>
            <a:pPr eaLnBrk="1" hangingPunct="1"/>
            <a:r>
              <a:rPr lang="en-US" dirty="0"/>
              <a:t>Open the case and look at memory slots</a:t>
            </a:r>
          </a:p>
          <a:p>
            <a:pPr lvl="1" eaLnBrk="1" hangingPunct="1"/>
            <a:r>
              <a:rPr lang="en-US" dirty="0"/>
              <a:t>How many slots?</a:t>
            </a:r>
          </a:p>
          <a:p>
            <a:pPr lvl="1" eaLnBrk="1" hangingPunct="1"/>
            <a:r>
              <a:rPr lang="en-US" dirty="0"/>
              <a:t>How many filled?</a:t>
            </a:r>
          </a:p>
          <a:p>
            <a:pPr lvl="1" eaLnBrk="1" hangingPunct="1"/>
            <a:r>
              <a:rPr lang="en-US" dirty="0"/>
              <a:t>Review module imprint</a:t>
            </a:r>
          </a:p>
          <a:p>
            <a:pPr eaLnBrk="1" hangingPunct="1"/>
            <a:r>
              <a:rPr lang="en-US" dirty="0"/>
              <a:t>Examine module for physical size and notch position</a:t>
            </a:r>
          </a:p>
          <a:p>
            <a:pPr eaLnBrk="1" hangingPunct="1"/>
            <a:r>
              <a:rPr lang="en-US" dirty="0"/>
              <a:t>Read motherboard documentation</a:t>
            </a:r>
          </a:p>
          <a:p>
            <a:pPr lvl="1" eaLnBrk="1" hangingPunct="1"/>
            <a:r>
              <a:rPr lang="en-US" dirty="0"/>
              <a:t>See if board supports dual, triple, or quad channels</a:t>
            </a:r>
          </a:p>
          <a:p>
            <a:pPr eaLnBrk="1" hangingPunct="1"/>
            <a:r>
              <a:rPr lang="en-US" dirty="0"/>
              <a:t>Last resort</a:t>
            </a:r>
          </a:p>
          <a:p>
            <a:pPr lvl="1" eaLnBrk="1" hangingPunct="1"/>
            <a:r>
              <a:rPr lang="en-US" dirty="0"/>
              <a:t>Take motherboard and old memory modules to a good computer parts store for confirmation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593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and What Kind of Modules Can Fit on My Motherboard?</a:t>
            </a:r>
          </a:p>
          <a:p>
            <a:endParaRPr lang="en-US" dirty="0"/>
          </a:p>
          <a:p>
            <a:pPr eaLnBrk="1" hangingPunct="1"/>
            <a:r>
              <a:rPr lang="en-US" dirty="0"/>
              <a:t>Read motherboard documentation</a:t>
            </a:r>
          </a:p>
          <a:p>
            <a:pPr lvl="1" eaLnBrk="1" hangingPunct="1"/>
            <a:r>
              <a:rPr lang="en-US" dirty="0"/>
              <a:t>Indicates how much memory motherboard can physically hold</a:t>
            </a:r>
          </a:p>
          <a:p>
            <a:pPr eaLnBrk="1" hangingPunct="1"/>
            <a:r>
              <a:rPr lang="en-US" dirty="0"/>
              <a:t>DIMM modules</a:t>
            </a:r>
          </a:p>
          <a:p>
            <a:pPr lvl="1" eaLnBrk="1" hangingPunct="1"/>
            <a:r>
              <a:rPr lang="en-US" dirty="0"/>
              <a:t>DIMMs can be installed as single modules</a:t>
            </a:r>
          </a:p>
          <a:p>
            <a:pPr lvl="1" eaLnBrk="1" hangingPunct="1"/>
            <a:r>
              <a:rPr lang="en-US" dirty="0"/>
              <a:t>Motherboard supporting dual channeling</a:t>
            </a:r>
          </a:p>
          <a:p>
            <a:pPr lvl="2" eaLnBrk="1" hangingPunct="1"/>
            <a:r>
              <a:rPr lang="en-US" dirty="0"/>
              <a:t>Install matching DIMMs in each channel for best performance </a:t>
            </a:r>
          </a:p>
          <a:p>
            <a:pPr lvl="1" eaLnBrk="1" hangingPunct="1"/>
            <a:r>
              <a:rPr lang="en-US" dirty="0"/>
              <a:t>DDR3 board supporting triple channeling</a:t>
            </a:r>
          </a:p>
          <a:p>
            <a:pPr lvl="2" eaLnBrk="1" hangingPunct="1"/>
            <a:r>
              <a:rPr lang="en-US" dirty="0"/>
              <a:t>For best performance install three matching DIMMs in triple-channel slots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853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and What Kind of Modules Can Fit on My Motherboard?</a:t>
            </a:r>
          </a:p>
          <a:p>
            <a:endParaRPr lang="en-US" dirty="0"/>
          </a:p>
          <a:p>
            <a:pPr eaLnBrk="1" hangingPunct="1"/>
            <a:r>
              <a:rPr lang="en-US" dirty="0"/>
              <a:t>Motherboard using DDR DIMMs with dual channeling </a:t>
            </a:r>
          </a:p>
          <a:p>
            <a:pPr lvl="1" eaLnBrk="1" hangingPunct="1"/>
            <a:r>
              <a:rPr lang="en-US" dirty="0"/>
              <a:t>Allows three different DDR DIMM speeds in one to four sockets, supports dual channeling</a:t>
            </a:r>
          </a:p>
          <a:p>
            <a:pPr lvl="1" eaLnBrk="1" hangingPunct="1"/>
            <a:r>
              <a:rPr lang="en-US" dirty="0"/>
              <a:t>Two blue memory slots and two black slots</a:t>
            </a:r>
          </a:p>
          <a:p>
            <a:pPr lvl="1" eaLnBrk="1" hangingPunct="1"/>
            <a:r>
              <a:rPr lang="en-US" dirty="0"/>
              <a:t>For dual channeling </a:t>
            </a:r>
          </a:p>
          <a:p>
            <a:pPr lvl="3" eaLnBrk="1" hangingPunct="1"/>
            <a:r>
              <a:rPr lang="en-US" dirty="0"/>
              <a:t>Matching DIMMs must be installed in the two blue sockets</a:t>
            </a:r>
          </a:p>
          <a:p>
            <a:pPr lvl="1" eaLnBrk="1" hangingPunct="1"/>
            <a:r>
              <a:rPr lang="en-US" dirty="0"/>
              <a:t>If two DIMMs installed in the two black sockets</a:t>
            </a:r>
          </a:p>
          <a:p>
            <a:pPr lvl="3" eaLnBrk="1" hangingPunct="1"/>
            <a:r>
              <a:rPr lang="en-US" dirty="0"/>
              <a:t>They must match each other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403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I Select and Purchase the Right Memory Modules?</a:t>
            </a:r>
          </a:p>
          <a:p>
            <a:endParaRPr lang="en-US" dirty="0"/>
          </a:p>
          <a:p>
            <a:pPr eaLnBrk="1" hangingPunct="1"/>
            <a:r>
              <a:rPr lang="en-US" dirty="0"/>
              <a:t>Compromises if the exact match is not available:</a:t>
            </a:r>
          </a:p>
          <a:p>
            <a:pPr lvl="1" eaLnBrk="1" hangingPunct="1"/>
            <a:r>
              <a:rPr lang="en-US" dirty="0"/>
              <a:t>Mixing unbuffered memory with buffered or registered memory will not work</a:t>
            </a:r>
          </a:p>
          <a:p>
            <a:pPr lvl="1" eaLnBrk="1" hangingPunct="1"/>
            <a:r>
              <a:rPr lang="en-US" dirty="0"/>
              <a:t>Match memory module manufacturer, if possible</a:t>
            </a:r>
          </a:p>
          <a:p>
            <a:pPr lvl="2" eaLnBrk="1" hangingPunct="1"/>
            <a:r>
              <a:rPr lang="en-US" dirty="0"/>
              <a:t>In a pinch, try using memory from two different manufacturers</a:t>
            </a:r>
          </a:p>
          <a:p>
            <a:pPr lvl="1" eaLnBrk="1" hangingPunct="1"/>
            <a:r>
              <a:rPr lang="en-US" dirty="0"/>
              <a:t>If mixing memory speeds:</a:t>
            </a:r>
          </a:p>
          <a:p>
            <a:pPr lvl="2" eaLnBrk="1" hangingPunct="1"/>
            <a:r>
              <a:rPr lang="en-US" dirty="0"/>
              <a:t>All modules perform at slowest speed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5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Types and Characteristics of Processors</a:t>
            </a:r>
          </a:p>
          <a:p>
            <a:endParaRPr lang="en-US" dirty="0"/>
          </a:p>
          <a:p>
            <a:r>
              <a:rPr lang="en-US" dirty="0"/>
              <a:t>Features affecting processor performance and compatibility with motherboards (cont’d)</a:t>
            </a:r>
          </a:p>
          <a:p>
            <a:pPr lvl="1" eaLnBrk="1" hangingPunct="1"/>
            <a:r>
              <a:rPr lang="en-US" dirty="0"/>
              <a:t>Memory cache</a:t>
            </a:r>
          </a:p>
          <a:p>
            <a:pPr lvl="1" eaLnBrk="1" hangingPunct="1"/>
            <a:r>
              <a:rPr lang="en-US" dirty="0"/>
              <a:t>Security</a:t>
            </a:r>
          </a:p>
          <a:p>
            <a:pPr lvl="1" eaLnBrk="1" hangingPunct="1"/>
            <a:r>
              <a:rPr lang="en-US" dirty="0"/>
              <a:t>Memory features on the motherboard that the processor can support</a:t>
            </a:r>
          </a:p>
          <a:p>
            <a:pPr lvl="1" eaLnBrk="1" hangingPunct="1"/>
            <a:r>
              <a:rPr lang="en-US" dirty="0"/>
              <a:t>Support for virtualization</a:t>
            </a:r>
          </a:p>
          <a:p>
            <a:pPr lvl="1" eaLnBrk="1" hangingPunct="1"/>
            <a:r>
              <a:rPr lang="en-US" dirty="0"/>
              <a:t>Integrated graphics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273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I Select and Purchase the Right Memory Modules?</a:t>
            </a:r>
          </a:p>
          <a:p>
            <a:endParaRPr lang="en-US" dirty="0"/>
          </a:p>
          <a:p>
            <a:pPr eaLnBrk="1" hangingPunct="1"/>
            <a:r>
              <a:rPr lang="en-US" dirty="0"/>
              <a:t>Using a web site to research your purchase</a:t>
            </a:r>
          </a:p>
          <a:p>
            <a:pPr lvl="1" eaLnBrk="1" hangingPunct="1"/>
            <a:r>
              <a:rPr lang="en-US" dirty="0"/>
              <a:t>Look for search utility matching modules to board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382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I Install the New Modules?</a:t>
            </a:r>
          </a:p>
          <a:p>
            <a:endParaRPr lang="en-US" dirty="0"/>
          </a:p>
          <a:p>
            <a:pPr eaLnBrk="1" hangingPunct="1"/>
            <a:r>
              <a:rPr lang="en-US" dirty="0"/>
              <a:t>Precautions:</a:t>
            </a:r>
          </a:p>
          <a:p>
            <a:pPr lvl="1" eaLnBrk="1" hangingPunct="1"/>
            <a:r>
              <a:rPr lang="en-US" dirty="0"/>
              <a:t>Always use an ESD strap</a:t>
            </a:r>
          </a:p>
          <a:p>
            <a:pPr lvl="1" eaLnBrk="1" hangingPunct="1"/>
            <a:r>
              <a:rPr lang="en-US" dirty="0"/>
              <a:t>Turn off power, unplug power cord, press power button, remove case cover</a:t>
            </a:r>
          </a:p>
          <a:p>
            <a:pPr lvl="1" eaLnBrk="1" hangingPunct="1"/>
            <a:r>
              <a:rPr lang="en-US" dirty="0"/>
              <a:t>Handle memory modules with care</a:t>
            </a:r>
          </a:p>
          <a:p>
            <a:pPr lvl="1" eaLnBrk="1" hangingPunct="1"/>
            <a:r>
              <a:rPr lang="en-US" dirty="0"/>
              <a:t>Do not touch edge connectors on memory module or memory slot</a:t>
            </a:r>
          </a:p>
          <a:p>
            <a:pPr lvl="1" eaLnBrk="1" hangingPunct="1"/>
            <a:r>
              <a:rPr lang="en-US" dirty="0"/>
              <a:t>Do not stack cards or modules</a:t>
            </a:r>
          </a:p>
          <a:p>
            <a:pPr lvl="1" eaLnBrk="1" hangingPunct="1"/>
            <a:r>
              <a:rPr lang="en-US" dirty="0"/>
              <a:t>Look for notches on one side or in the middle for correct orientation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555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I Install the New Modules?</a:t>
            </a:r>
          </a:p>
          <a:p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Installing DIMMS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Pull out supporting arms on the sides of the slot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Use notches on DIMM edge connector as a guide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Insert DIMM straight down into the slot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Ensure supporting arms lock into position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New installations are generally uncomplicated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Usually involve placing memory on motherboard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Older computers may need change to BIOS setup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If new memory not recognized try reseating the module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4685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Upgrade Memory on a Laptop</a:t>
            </a:r>
          </a:p>
          <a:p>
            <a:endParaRPr lang="en-US" dirty="0"/>
          </a:p>
          <a:p>
            <a:pPr eaLnBrk="1" hangingPunct="1"/>
            <a:r>
              <a:rPr lang="en-US" dirty="0">
                <a:latin typeface="Arial" charset="0"/>
              </a:rPr>
              <a:t>Upgrade process is similar to desktops</a:t>
            </a:r>
          </a:p>
          <a:p>
            <a:pPr lvl="1" eaLnBrk="1" hangingPunct="1"/>
            <a:r>
              <a:rPr lang="en-US" dirty="0">
                <a:latin typeface="Arial" charset="0"/>
              </a:rPr>
              <a:t>Considerations:</a:t>
            </a:r>
          </a:p>
          <a:p>
            <a:pPr lvl="2" eaLnBrk="1" hangingPunct="1"/>
            <a:r>
              <a:rPr lang="en-US" dirty="0">
                <a:latin typeface="Arial" charset="0"/>
              </a:rPr>
              <a:t>Make sure warranty not being voided</a:t>
            </a:r>
          </a:p>
          <a:p>
            <a:pPr lvl="2" eaLnBrk="1" hangingPunct="1"/>
            <a:r>
              <a:rPr lang="en-US" dirty="0">
                <a:latin typeface="Arial" charset="0"/>
              </a:rPr>
              <a:t>Search for best buy on a suitable and authorized part</a:t>
            </a:r>
          </a:p>
          <a:p>
            <a:pPr lvl="1" eaLnBrk="1" hangingPunct="1"/>
            <a:r>
              <a:rPr lang="en-US" dirty="0">
                <a:latin typeface="Arial" charset="0"/>
              </a:rPr>
              <a:t>General steps:</a:t>
            </a:r>
          </a:p>
          <a:p>
            <a:pPr lvl="2" eaLnBrk="1" hangingPunct="1"/>
            <a:r>
              <a:rPr lang="en-US" dirty="0">
                <a:latin typeface="Arial" charset="0"/>
              </a:rPr>
              <a:t>Decide how much memory to upgrade</a:t>
            </a:r>
          </a:p>
          <a:p>
            <a:pPr lvl="2" eaLnBrk="1" hangingPunct="1"/>
            <a:r>
              <a:rPr lang="en-US" dirty="0">
                <a:latin typeface="Arial" charset="0"/>
              </a:rPr>
              <a:t>Purchase memory</a:t>
            </a:r>
          </a:p>
          <a:p>
            <a:pPr lvl="2" eaLnBrk="1" hangingPunct="1"/>
            <a:r>
              <a:rPr lang="en-US" dirty="0">
                <a:latin typeface="Arial" charset="0"/>
              </a:rPr>
              <a:t>Install it</a:t>
            </a:r>
          </a:p>
          <a:p>
            <a:pPr lvl="1" eaLnBrk="1" hangingPunct="1"/>
            <a:r>
              <a:rPr lang="en-US" dirty="0">
                <a:latin typeface="Arial" charset="0"/>
              </a:rPr>
              <a:t>Be sure to match the type of memory to the type the laptop supports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51741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endParaRPr lang="en-US" dirty="0"/>
          </a:p>
          <a:p>
            <a:pPr eaLnBrk="1" hangingPunct="1"/>
            <a:r>
              <a:rPr lang="en-US" dirty="0"/>
              <a:t>Processor: most important motherboard component</a:t>
            </a:r>
          </a:p>
          <a:p>
            <a:pPr lvl="1" eaLnBrk="1" hangingPunct="1"/>
            <a:r>
              <a:rPr lang="en-US" dirty="0"/>
              <a:t>Two major manufacturers are Intel and AMD</a:t>
            </a:r>
          </a:p>
          <a:p>
            <a:pPr eaLnBrk="1" hangingPunct="1"/>
            <a:r>
              <a:rPr lang="en-US" dirty="0"/>
              <a:t>Processors are rated by speed of the system bus, the socket and chipset, processor architecture, multi-core rating, internal memory cache, amount and type of RAM and computing technologies</a:t>
            </a:r>
          </a:p>
          <a:p>
            <a:pPr eaLnBrk="1" hangingPunct="1"/>
            <a:r>
              <a:rPr lang="en-US" dirty="0"/>
              <a:t>Memory cache inside the processor housing can be L1, L2, and L3 cache</a:t>
            </a:r>
          </a:p>
          <a:p>
            <a:pPr eaLnBrk="1" hangingPunct="1"/>
            <a:r>
              <a:rPr lang="en-US" dirty="0"/>
              <a:t>Core of processor has two arithmetic logic units (ALUs) and each core can process two threads at once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9804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endParaRPr lang="en-US" dirty="0"/>
          </a:p>
          <a:p>
            <a:r>
              <a:rPr lang="en-US" dirty="0"/>
              <a:t>Current families of Intel processors include Core, Atom, Celeron, and Pentium</a:t>
            </a:r>
          </a:p>
          <a:p>
            <a:r>
              <a:rPr lang="en-US" dirty="0"/>
              <a:t>Current AMD processor families include FX, Phenom, Athlon, and Sempron</a:t>
            </a:r>
          </a:p>
          <a:p>
            <a:r>
              <a:rPr lang="en-US" dirty="0"/>
              <a:t>Select a processor that the motherboard supports</a:t>
            </a:r>
          </a:p>
          <a:p>
            <a:r>
              <a:rPr lang="en-US" dirty="0"/>
              <a:t>When installing, always follow directions in motherboard user guide</a:t>
            </a:r>
          </a:p>
          <a:p>
            <a:r>
              <a:rPr lang="en-US" dirty="0"/>
              <a:t>DRAM is stored on DIMMs for desktops and SO-DIMMs for laptops</a:t>
            </a:r>
          </a:p>
          <a:p>
            <a:r>
              <a:rPr lang="en-US" dirty="0"/>
              <a:t>DIMMs can be single-sided or double-sided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8891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endParaRPr lang="en-US" dirty="0"/>
          </a:p>
          <a:p>
            <a:pPr eaLnBrk="1" hangingPunct="1"/>
            <a:r>
              <a:rPr lang="en-US" dirty="0"/>
              <a:t>DIMMs can work together in dual, triple, or quad channels</a:t>
            </a:r>
          </a:p>
          <a:p>
            <a:pPr eaLnBrk="1" hangingPunct="1"/>
            <a:r>
              <a:rPr lang="en-US" dirty="0"/>
              <a:t>DIMM speeds are measured in MHz or PC rating</a:t>
            </a:r>
          </a:p>
          <a:p>
            <a:pPr eaLnBrk="1" hangingPunct="1"/>
            <a:r>
              <a:rPr lang="en-US" dirty="0"/>
              <a:t>The memory controller can check memory for errors and possibly correct those errors using ECC</a:t>
            </a:r>
          </a:p>
          <a:p>
            <a:pPr eaLnBrk="1" hangingPunct="1"/>
            <a:r>
              <a:rPr lang="en-US" dirty="0"/>
              <a:t>Buffers and registers are used to hold data and amplify a data signal</a:t>
            </a:r>
          </a:p>
          <a:p>
            <a:pPr eaLnBrk="1" hangingPunct="1"/>
            <a:r>
              <a:rPr lang="en-US" dirty="0"/>
              <a:t>CAS Latency and RAS Latency measure access time to memory</a:t>
            </a:r>
          </a:p>
          <a:p>
            <a:pPr eaLnBrk="1" hangingPunct="1"/>
            <a:r>
              <a:rPr lang="en-US" dirty="0"/>
              <a:t>When upgrading memory, use the type, size, and speed the motherboard supports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94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 Processor Works</a:t>
            </a:r>
          </a:p>
          <a:p>
            <a:endParaRPr lang="en-US" dirty="0"/>
          </a:p>
          <a:p>
            <a:pPr eaLnBrk="1" hangingPunct="1"/>
            <a:r>
              <a:rPr lang="en-US" dirty="0"/>
              <a:t>Basic components</a:t>
            </a:r>
          </a:p>
          <a:p>
            <a:pPr lvl="1" eaLnBrk="1" hangingPunct="1"/>
            <a:r>
              <a:rPr lang="en-US" dirty="0"/>
              <a:t>Input/output (I/O) unit</a:t>
            </a:r>
          </a:p>
          <a:p>
            <a:pPr lvl="2" eaLnBrk="1" hangingPunct="1"/>
            <a:r>
              <a:rPr lang="en-US" dirty="0"/>
              <a:t>Manages data and instructions entering and leaving the processor</a:t>
            </a:r>
          </a:p>
          <a:p>
            <a:pPr lvl="1" eaLnBrk="1" hangingPunct="1"/>
            <a:r>
              <a:rPr lang="en-US" dirty="0"/>
              <a:t>Control unit</a:t>
            </a:r>
          </a:p>
          <a:p>
            <a:pPr lvl="2" eaLnBrk="1" hangingPunct="1"/>
            <a:r>
              <a:rPr lang="en-US" dirty="0"/>
              <a:t>Manages all activities inside the processor</a:t>
            </a:r>
          </a:p>
          <a:p>
            <a:pPr lvl="1" eaLnBrk="1" hangingPunct="1"/>
            <a:r>
              <a:rPr lang="en-US" dirty="0"/>
              <a:t>One or more arithmetic logic units (ALUs)</a:t>
            </a:r>
          </a:p>
          <a:p>
            <a:pPr lvl="2" eaLnBrk="1" hangingPunct="1"/>
            <a:r>
              <a:rPr lang="en-US" dirty="0"/>
              <a:t>Performs all logical comparisons, calculations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933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 Processor Works</a:t>
            </a:r>
          </a:p>
          <a:p>
            <a:endParaRPr lang="en-US" dirty="0"/>
          </a:p>
          <a:p>
            <a:pPr eaLnBrk="1" hangingPunct="1"/>
            <a:r>
              <a:rPr lang="en-US" dirty="0"/>
              <a:t>Basic components (cont’d)</a:t>
            </a:r>
          </a:p>
          <a:p>
            <a:pPr lvl="1" eaLnBrk="1" hangingPunct="1"/>
            <a:r>
              <a:rPr lang="en-US" dirty="0"/>
              <a:t>Registers</a:t>
            </a:r>
          </a:p>
          <a:p>
            <a:pPr lvl="2" eaLnBrk="1" hangingPunct="1"/>
            <a:r>
              <a:rPr lang="en-US" dirty="0"/>
              <a:t>Small holding areas on processor chip</a:t>
            </a:r>
          </a:p>
          <a:p>
            <a:pPr lvl="2" eaLnBrk="1" hangingPunct="1"/>
            <a:r>
              <a:rPr lang="en-US" dirty="0"/>
              <a:t>Holds counters, data, instructions, and addresses ALU is currently processing</a:t>
            </a:r>
          </a:p>
          <a:p>
            <a:pPr lvl="1" eaLnBrk="1" hangingPunct="1"/>
            <a:r>
              <a:rPr lang="en-US" dirty="0"/>
              <a:t>Internal memory caches (L1, L2, L3)</a:t>
            </a:r>
          </a:p>
          <a:p>
            <a:pPr lvl="2" eaLnBrk="1" hangingPunct="1"/>
            <a:r>
              <a:rPr lang="en-US" dirty="0"/>
              <a:t>Holds data and instructions to be processed by ALU</a:t>
            </a:r>
          </a:p>
          <a:p>
            <a:pPr lvl="1" eaLnBrk="1" hangingPunct="1"/>
            <a:r>
              <a:rPr lang="en-US" dirty="0"/>
              <a:t>Buses</a:t>
            </a:r>
          </a:p>
          <a:p>
            <a:pPr lvl="2" eaLnBrk="1" hangingPunct="1"/>
            <a:r>
              <a:rPr lang="en-US" dirty="0"/>
              <a:t>Connect components within the processor housing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705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 Processor 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07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 Processor Works</a:t>
            </a:r>
          </a:p>
          <a:p>
            <a:endParaRPr lang="en-US" dirty="0"/>
          </a:p>
          <a:p>
            <a:pPr eaLnBrk="1" hangingPunct="1"/>
            <a:r>
              <a:rPr lang="en-US" dirty="0"/>
              <a:t>Processor frequency (speed)</a:t>
            </a:r>
          </a:p>
          <a:p>
            <a:pPr lvl="1" eaLnBrk="1" hangingPunct="1"/>
            <a:r>
              <a:rPr lang="en-US" dirty="0"/>
              <a:t>Speed at which processor operates internally</a:t>
            </a:r>
          </a:p>
          <a:p>
            <a:pPr eaLnBrk="1" hangingPunct="1"/>
            <a:r>
              <a:rPr lang="en-US" dirty="0"/>
              <a:t>Multiplier</a:t>
            </a:r>
          </a:p>
          <a:p>
            <a:pPr lvl="1" eaLnBrk="1" hangingPunct="1"/>
            <a:r>
              <a:rPr lang="en-US" dirty="0"/>
              <a:t>Factor multiplied against system bus frequency</a:t>
            </a:r>
          </a:p>
          <a:p>
            <a:pPr lvl="2" eaLnBrk="1" hangingPunct="1"/>
            <a:r>
              <a:rPr lang="en-US" dirty="0"/>
              <a:t>Determines processor frequency</a:t>
            </a:r>
          </a:p>
          <a:p>
            <a:pPr lvl="1" eaLnBrk="1" hangingPunct="1"/>
            <a:r>
              <a:rPr lang="en-US" dirty="0"/>
              <a:t>System bus frequency × multiplier = processor frequency</a:t>
            </a:r>
          </a:p>
          <a:p>
            <a:pPr eaLnBrk="1" hangingPunct="1"/>
            <a:r>
              <a:rPr lang="en-US" dirty="0"/>
              <a:t>Processors sold today contain ALUs and registers that can process 32 bits or 64 bits at a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AED48-B337-4E48-8029-DE97C5A7B20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007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ACF34-C461-4C53-9361-3A1425BBDC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83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D5CC4-E9DA-4EA9-90A8-BBFE95D8C1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2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7306B-0D9B-413A-A65E-B78B335B68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665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939FB-7CFA-4EA2-9762-0279AB0E0A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345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00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542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386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56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618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259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5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030F6-2842-46C5-9624-40F285310F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321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539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5939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886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80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19509-55CB-4BA1-8584-F43A613418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8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455A0-F4C0-468D-964D-7F7DDF0F20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2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8068E-A678-4B4A-A046-9FA7CDD1C4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2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68068-37D1-4B33-BEC4-3BA062C78F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6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2A04A-387B-4C63-B010-22FDB2B15F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7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3FC22-7F25-42BF-BE8A-54C0009956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4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3ED0F-3E1A-41A5-BA5D-7859DB27A7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9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3352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284B29E-312A-432C-BAC3-20E5405D61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4114800" y="6403975"/>
            <a:ext cx="18806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100" dirty="0"/>
              <a:t>© Cengage Learning  2017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rgbClr val="222222"/>
                </a:solidFill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222222"/>
                </a:solidFill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r>
              <a:rPr lang="en-US" dirty="0"/>
              <a:t>A+ Guide to Hardware, 9th Edition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682625" y="4524375"/>
            <a:ext cx="7927975" cy="1462088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>
                <a:solidFill>
                  <a:schemeClr val="tx1"/>
                </a:solidFill>
              </a:rPr>
              <a:t>Chapter 4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>
                <a:solidFill>
                  <a:schemeClr val="tx1"/>
                </a:solidFill>
              </a:rPr>
              <a:t>Supporting Processors and Upgrading Memory</a:t>
            </a:r>
          </a:p>
        </p:txBody>
      </p:sp>
      <p:pic>
        <p:nvPicPr>
          <p:cNvPr id="5" name="Picture 2" descr="C:\Users\Julie\Documents\DropBox\InstructorResources\cengage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2286001" cy="70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Processor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categories of processors:</a:t>
            </a:r>
          </a:p>
          <a:p>
            <a:pPr lvl="1"/>
            <a:r>
              <a:rPr lang="en-US" dirty="0"/>
              <a:t>32-bit processors – known as x86 processors </a:t>
            </a:r>
          </a:p>
          <a:p>
            <a:pPr lvl="2"/>
            <a:r>
              <a:rPr lang="en-US" dirty="0"/>
              <a:t>Can handle 32-bit instructions from OS</a:t>
            </a:r>
          </a:p>
          <a:p>
            <a:pPr lvl="1"/>
            <a:r>
              <a:rPr lang="en-US" dirty="0"/>
              <a:t>Hybrid processors – known as x86-64 processors</a:t>
            </a:r>
          </a:p>
          <a:p>
            <a:pPr lvl="2"/>
            <a:r>
              <a:rPr lang="en-US" dirty="0"/>
              <a:t>Can handle a 32-bit OS or a 64-bit OS</a:t>
            </a:r>
          </a:p>
          <a:p>
            <a:pPr lvl="2"/>
            <a:r>
              <a:rPr lang="en-US" dirty="0"/>
              <a:t>AMD produced the first one (called AMD64)</a:t>
            </a:r>
          </a:p>
          <a:p>
            <a:pPr lvl="1"/>
            <a:r>
              <a:rPr lang="en-US" dirty="0"/>
              <a:t>64-bit processors – known as x64 processors or IA64</a:t>
            </a:r>
          </a:p>
          <a:p>
            <a:pPr lvl="2"/>
            <a:r>
              <a:rPr lang="en-US" dirty="0"/>
              <a:t>Require a 64-bit OS and can handle 32-bit applications only by simulating 32-bit processing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47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Processor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Memory cache (L1, L2, or L3)</a:t>
            </a:r>
          </a:p>
          <a:p>
            <a:pPr lvl="1" eaLnBrk="1" hangingPunct="1"/>
            <a:r>
              <a:rPr lang="en-US" dirty="0"/>
              <a:t>Each core in a processor has its own L1 and L2 caches</a:t>
            </a:r>
          </a:p>
          <a:p>
            <a:pPr lvl="1" eaLnBrk="1" hangingPunct="1"/>
            <a:r>
              <a:rPr lang="en-US" dirty="0"/>
              <a:t>All cores might share an L3 cache within the processor package</a:t>
            </a:r>
          </a:p>
          <a:p>
            <a:pPr lvl="1" eaLnBrk="1" hangingPunct="1"/>
            <a:r>
              <a:rPr lang="en-US" dirty="0"/>
              <a:t>Improves performance</a:t>
            </a:r>
          </a:p>
          <a:p>
            <a:pPr eaLnBrk="1" hangingPunct="1"/>
            <a:r>
              <a:rPr lang="en-US" dirty="0"/>
              <a:t>Memory controller </a:t>
            </a:r>
          </a:p>
          <a:p>
            <a:pPr lvl="1" eaLnBrk="1" hangingPunct="1"/>
            <a:r>
              <a:rPr lang="en-US" dirty="0"/>
              <a:t>Included in processor package</a:t>
            </a:r>
          </a:p>
          <a:p>
            <a:pPr lvl="1" eaLnBrk="1" hangingPunct="1"/>
            <a:r>
              <a:rPr lang="en-US" dirty="0"/>
              <a:t>Significant increase in system performance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46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00C486CC-84D2-4EDD-A7C0-D4F0585D2144}" type="slidenum">
              <a:rPr lang="en-US" smtClean="0"/>
              <a:pPr eaLnBrk="1" hangingPunct="1"/>
              <a:t>12</a:t>
            </a:fld>
            <a:endParaRPr lang="en-US" dirty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a Processor Works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1924" y="5043976"/>
            <a:ext cx="5460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Figure 4-6  </a:t>
            </a:r>
            <a:r>
              <a:rPr lang="en-US" sz="1200" dirty="0"/>
              <a:t>Quad-core processing with L1, L2, and L3 cache and the memory</a:t>
            </a:r>
          </a:p>
          <a:p>
            <a:r>
              <a:rPr lang="en-US" sz="1200" dirty="0"/>
              <a:t>	controller within the processor housing</a:t>
            </a:r>
          </a:p>
        </p:txBody>
      </p:sp>
      <p:pic>
        <p:nvPicPr>
          <p:cNvPr id="3" name="Picture 2" descr="Quad-core processing with L1, L2, and L3 cache and the memory controller within the processor housing&#10;" title="Figure 4-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787" y="2026377"/>
            <a:ext cx="34004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01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00C486CC-84D2-4EDD-A7C0-D4F0585D2144}" type="slidenum">
              <a:rPr lang="en-US" smtClean="0"/>
              <a:pPr eaLnBrk="1" hangingPunct="1"/>
              <a:t>13</a:t>
            </a:fld>
            <a:endParaRPr lang="en-US" dirty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Intel Processors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88783" y="5968226"/>
            <a:ext cx="3366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Table 4-1  </a:t>
            </a:r>
            <a:r>
              <a:rPr lang="en-US" sz="1200" dirty="0"/>
              <a:t>Current Intel processors (continues)</a:t>
            </a:r>
          </a:p>
        </p:txBody>
      </p:sp>
      <p:pic>
        <p:nvPicPr>
          <p:cNvPr id="2" name="Picture 1" descr="Current Intel processors (continues)" title="Table 4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358" y="1263745"/>
            <a:ext cx="3392622" cy="45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59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00C486CC-84D2-4EDD-A7C0-D4F0585D2144}" type="slidenum">
              <a:rPr lang="en-US" smtClean="0"/>
              <a:pPr eaLnBrk="1" hangingPunct="1"/>
              <a:t>14</a:t>
            </a:fld>
            <a:endParaRPr lang="en-US" dirty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Intel Processors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88783" y="5055719"/>
            <a:ext cx="3366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Table 4-1  </a:t>
            </a:r>
            <a:r>
              <a:rPr lang="en-US" sz="1200" dirty="0"/>
              <a:t>Current Intel processors (continued)</a:t>
            </a:r>
          </a:p>
        </p:txBody>
      </p:sp>
      <p:pic>
        <p:nvPicPr>
          <p:cNvPr id="3" name="Picture 2" descr="Current Intel processors (continued)" title="Table 4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009" y="1819114"/>
            <a:ext cx="5609981" cy="286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46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7F74937E-EC0A-4CB6-93AE-F408CA3C8E53}" type="slidenum">
              <a:rPr lang="en-US" smtClean="0"/>
              <a:pPr eaLnBrk="1" hangingPunct="1"/>
              <a:t>15</a:t>
            </a:fld>
            <a:endParaRPr lang="en-US" dirty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Intel Processors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Processor identification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Processor number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Example: two Core i7 processors are identified as: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/>
              <a:t>i7-940 and i7-920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Centrino</a:t>
            </a:r>
            <a:r>
              <a:rPr lang="en-US" b="1" dirty="0"/>
              <a:t> </a:t>
            </a:r>
            <a:r>
              <a:rPr lang="en-US" dirty="0"/>
              <a:t>technology improves laptop 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Processor, chipset, wireless network adapter are interconnected as a unit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Intel Atom processor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Low-powered processor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Used in low-cost desktops, laptops, and netbooks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7A39010-A4DD-41C4-975C-233C85F1A27F}" type="slidenum">
              <a:rPr lang="en-US" smtClean="0"/>
              <a:pPr eaLnBrk="1" hangingPunct="1"/>
              <a:t>16</a:t>
            </a:fld>
            <a:endParaRPr lang="en-US" dirty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AMD Processors</a:t>
            </a:r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2590800" y="5053353"/>
            <a:ext cx="33659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1" dirty="0"/>
              <a:t>Table 4-2 </a:t>
            </a:r>
            <a:r>
              <a:rPr lang="en-US" sz="1200" dirty="0"/>
              <a:t>Current AMD processors (continues)</a:t>
            </a:r>
          </a:p>
        </p:txBody>
      </p:sp>
      <p:pic>
        <p:nvPicPr>
          <p:cNvPr id="2" name="Picture 1" descr="Current AMD processors (continues)" title="Table 4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133600"/>
            <a:ext cx="7166456" cy="253841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7A39010-A4DD-41C4-975C-233C85F1A27F}" type="slidenum">
              <a:rPr lang="en-US" smtClean="0"/>
              <a:pPr eaLnBrk="1" hangingPunct="1"/>
              <a:t>17</a:t>
            </a:fld>
            <a:endParaRPr lang="en-US" dirty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AMD Processors</a:t>
            </a:r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2590800" y="5053353"/>
            <a:ext cx="33659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1" dirty="0"/>
              <a:t>Table 4-2 </a:t>
            </a:r>
            <a:r>
              <a:rPr lang="en-US" sz="1200" dirty="0"/>
              <a:t>Current AMD processors (continued)</a:t>
            </a:r>
          </a:p>
        </p:txBody>
      </p:sp>
      <p:pic>
        <p:nvPicPr>
          <p:cNvPr id="3" name="Picture 2" descr="Current AMD processors (continued)" title="Table 4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981200"/>
            <a:ext cx="6050409" cy="271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48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F4839206-1940-4600-A976-D880B9521663}" type="slidenum">
              <a:rPr lang="en-US" smtClean="0"/>
              <a:pPr eaLnBrk="1" hangingPunct="1"/>
              <a:t>18</a:t>
            </a:fld>
            <a:endParaRPr lang="en-US" dirty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Selecting and Installing a Processor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PC repair technician tasks</a:t>
            </a:r>
          </a:p>
          <a:p>
            <a:pPr lvl="1" eaLnBrk="1" hangingPunct="1"/>
            <a:r>
              <a:rPr lang="en-US" dirty="0"/>
              <a:t>Assemble a PC from parts</a:t>
            </a:r>
          </a:p>
          <a:p>
            <a:pPr lvl="1" eaLnBrk="1" hangingPunct="1"/>
            <a:r>
              <a:rPr lang="en-US" dirty="0"/>
              <a:t>Exchange a faulty processor</a:t>
            </a:r>
          </a:p>
          <a:p>
            <a:pPr lvl="1" eaLnBrk="1" hangingPunct="1"/>
            <a:r>
              <a:rPr lang="en-US" dirty="0"/>
              <a:t>Add a processor </a:t>
            </a:r>
          </a:p>
          <a:p>
            <a:pPr lvl="1" eaLnBrk="1" hangingPunct="1"/>
            <a:r>
              <a:rPr lang="en-US" dirty="0"/>
              <a:t>Upgrade an existing processor</a:t>
            </a:r>
          </a:p>
          <a:p>
            <a:pPr eaLnBrk="1" hangingPunct="1"/>
            <a:r>
              <a:rPr lang="en-US" dirty="0"/>
              <a:t>Must know how to: </a:t>
            </a:r>
          </a:p>
          <a:p>
            <a:pPr lvl="1" eaLnBrk="1" hangingPunct="1"/>
            <a:r>
              <a:rPr lang="en-US" dirty="0"/>
              <a:t>Match processor to system</a:t>
            </a:r>
          </a:p>
          <a:p>
            <a:pPr lvl="1" eaLnBrk="1" hangingPunct="1"/>
            <a:r>
              <a:rPr lang="en-US" dirty="0"/>
              <a:t>Install processor on motherboard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EECFF000-E0EF-4716-A964-1DFEEC546D41}" type="slidenum">
              <a:rPr lang="en-US" smtClean="0"/>
              <a:pPr eaLnBrk="1" hangingPunct="1"/>
              <a:t>19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Select a Processor to Match System Needs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First requirement</a:t>
            </a:r>
          </a:p>
          <a:p>
            <a:pPr lvl="1" eaLnBrk="1" hangingPunct="1"/>
            <a:r>
              <a:rPr lang="en-US" dirty="0"/>
              <a:t>Select a processor that the motherboard is designed to support</a:t>
            </a:r>
          </a:p>
          <a:p>
            <a:pPr eaLnBrk="1" hangingPunct="1"/>
            <a:r>
              <a:rPr lang="en-US" dirty="0"/>
              <a:t>Select the best processor meeting general system requirements and user needs</a:t>
            </a:r>
          </a:p>
          <a:p>
            <a:pPr lvl="1" eaLnBrk="1" hangingPunct="1"/>
            <a:r>
              <a:rPr lang="en-US" dirty="0"/>
              <a:t>May have to sacrifice performance for cost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D3540D34-5D76-4481-A637-93A1F0427F9B}" type="slidenum">
              <a:rPr lang="en-US" smtClean="0"/>
              <a:pPr eaLnBrk="1" hangingPunct="1"/>
              <a:t>2</a:t>
            </a:fld>
            <a:endParaRPr lang="en-US" dirty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Objectives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Compare characteristics and purposes of Intel and AMD processors used for personal computers</a:t>
            </a:r>
          </a:p>
          <a:p>
            <a:pPr eaLnBrk="1" hangingPunct="1"/>
            <a:r>
              <a:rPr lang="en-US" dirty="0"/>
              <a:t>Install and upgrade a processor</a:t>
            </a:r>
          </a:p>
          <a:p>
            <a:pPr eaLnBrk="1" hangingPunct="1"/>
            <a:r>
              <a:rPr lang="en-US" dirty="0"/>
              <a:t>Compare the different kinds of physical memory and how they work</a:t>
            </a:r>
          </a:p>
          <a:p>
            <a:pPr eaLnBrk="1" hangingPunct="1"/>
            <a:r>
              <a:rPr lang="en-US" dirty="0"/>
              <a:t>Upgrade memory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Installing an Intel processor in Intel LGA socket (LGA 1150)</a:t>
            </a:r>
            <a:endParaRPr lang="en-US" dirty="0"/>
          </a:p>
          <a:p>
            <a:pPr lvl="1"/>
            <a:r>
              <a:rPr lang="en-US" dirty="0"/>
              <a:t>1. Read motherboard user guide and follow directions</a:t>
            </a:r>
          </a:p>
          <a:p>
            <a:pPr lvl="1"/>
            <a:r>
              <a:rPr lang="en-US" dirty="0"/>
              <a:t>2. Use an ESD strap or antistatic gloves</a:t>
            </a:r>
          </a:p>
          <a:p>
            <a:pPr lvl="1"/>
            <a:r>
              <a:rPr lang="en-US" dirty="0"/>
              <a:t>3. Remove the socket protective cover</a:t>
            </a:r>
          </a:p>
          <a:p>
            <a:pPr lvl="1"/>
            <a:r>
              <a:rPr lang="en-US" dirty="0"/>
              <a:t>4. Open the socket by pushing down on socket lever and gently push away from socket to lift lever</a:t>
            </a:r>
          </a:p>
          <a:p>
            <a:pPr lvl="1"/>
            <a:r>
              <a:rPr lang="en-US" dirty="0"/>
              <a:t>5. Remove protective cover from processor</a:t>
            </a:r>
          </a:p>
          <a:p>
            <a:pPr lvl="1"/>
            <a:r>
              <a:rPr lang="en-US" dirty="0"/>
              <a:t>6. Hold processor with index finger and thumb and align processor so the two notches on the edge of the processor line up with the posts embedded on the socket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48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Installing an Intel processor in Intel LGA socket </a:t>
            </a:r>
            <a:r>
              <a:rPr lang="en-US" dirty="0"/>
              <a:t>(cont’d):</a:t>
            </a:r>
          </a:p>
          <a:p>
            <a:pPr lvl="1"/>
            <a:r>
              <a:rPr lang="en-US" dirty="0"/>
              <a:t>7. Ensure the processor is aligned correctly in socket</a:t>
            </a:r>
          </a:p>
          <a:p>
            <a:pPr lvl="1"/>
            <a:r>
              <a:rPr lang="en-US" dirty="0"/>
              <a:t>8. Return lever to its locked position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805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 Processor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6" name="Picture 5" descr="Orient the processor so the notches line up with the posts on the socket" title="Figure 4-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828800"/>
            <a:ext cx="4724400" cy="28004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6666" y="5160257"/>
            <a:ext cx="5950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Figure 4-14  Orient</a:t>
            </a:r>
            <a:r>
              <a:rPr lang="en-US" sz="1200" dirty="0"/>
              <a:t> the processor so the notches line up with the posts on the socket</a:t>
            </a:r>
          </a:p>
        </p:txBody>
      </p:sp>
    </p:spTree>
    <p:extLst>
      <p:ext uri="{BB962C8B-B14F-4D97-AF65-F5344CB8AC3E}">
        <p14:creationId xmlns:p14="http://schemas.microsoft.com/office/powerpoint/2010/main" val="287840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steps to install a cooler</a:t>
            </a:r>
          </a:p>
          <a:p>
            <a:pPr lvl="1" eaLnBrk="1" hangingPunct="1"/>
            <a:r>
              <a:rPr lang="en-US" sz="2300" dirty="0"/>
              <a:t>1. Understand how cooler posts work</a:t>
            </a:r>
          </a:p>
          <a:p>
            <a:pPr lvl="1" eaLnBrk="1" hangingPunct="1"/>
            <a:r>
              <a:rPr lang="en-US" sz="2300" dirty="0"/>
              <a:t>2. Apply thermal compound if necessary (may be preapplied)</a:t>
            </a:r>
          </a:p>
          <a:p>
            <a:pPr lvl="1" eaLnBrk="1" hangingPunct="1"/>
            <a:r>
              <a:rPr lang="en-US" sz="2300" dirty="0"/>
              <a:t>3. Verify locking pins are turned counter-clockwise as far as they will go</a:t>
            </a:r>
          </a:p>
          <a:p>
            <a:pPr lvl="1" eaLnBrk="1" hangingPunct="1"/>
            <a:r>
              <a:rPr lang="en-US" sz="2300" dirty="0"/>
              <a:t>4. Push down on each locking pin until it pops into the hole</a:t>
            </a:r>
          </a:p>
          <a:p>
            <a:pPr lvl="1" eaLnBrk="1" hangingPunct="1"/>
            <a:r>
              <a:rPr lang="en-US" sz="2300" dirty="0"/>
              <a:t>5. Connect power cord from cooler fan to motherboard</a:t>
            </a:r>
          </a:p>
          <a:p>
            <a:pPr marL="342900" lvl="1" indent="-342900" eaLnBrk="1" hangingPunct="1">
              <a:buFontTx/>
              <a:buChar char="•"/>
            </a:pPr>
            <a:r>
              <a:rPr lang="en-US" dirty="0"/>
              <a:t>Check BIOS/UEFI setup to verify the system recognized processor after system up and running</a:t>
            </a:r>
          </a:p>
          <a:p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620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 Processor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6" name="Picture 5" descr="Connect the cooler fan power cord to the motherboard CPU fan header" title="Figure 4-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762" y="2200275"/>
            <a:ext cx="3800475" cy="2457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40134" y="5073594"/>
            <a:ext cx="5920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Figure 4-17  </a:t>
            </a:r>
            <a:r>
              <a:rPr lang="en-US" sz="1200" dirty="0"/>
              <a:t>Connect the cooler fan power cord to the motherboard CPU fan header</a:t>
            </a:r>
          </a:p>
        </p:txBody>
      </p:sp>
    </p:spTree>
    <p:extLst>
      <p:ext uri="{BB962C8B-B14F-4D97-AF65-F5344CB8AC3E}">
        <p14:creationId xmlns:p14="http://schemas.microsoft.com/office/powerpoint/2010/main" val="1888819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A2BB49EB-CB8F-4E4A-8699-022FA680EA60}" type="slidenum">
              <a:rPr lang="en-US" smtClean="0"/>
              <a:pPr eaLnBrk="1" hangingPunct="1"/>
              <a:t>25</a:t>
            </a:fld>
            <a:endParaRPr lang="en-US" dirty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Install a Processor</a:t>
            </a:r>
          </a:p>
        </p:txBody>
      </p:sp>
      <p:pic>
        <p:nvPicPr>
          <p:cNvPr id="2" name="Picture 1" descr="A Pentium, cooler, and open socket 775" title="Figure 4-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537" y="1828800"/>
            <a:ext cx="4352925" cy="28450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83373" y="5085011"/>
            <a:ext cx="377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Figure 4-26  </a:t>
            </a:r>
            <a:r>
              <a:rPr lang="en-US" sz="1200" dirty="0"/>
              <a:t>A Pentium, cooler, and open socket 775</a:t>
            </a:r>
          </a:p>
        </p:txBody>
      </p:sp>
    </p:spTree>
    <p:extLst>
      <p:ext uri="{BB962C8B-B14F-4D97-AF65-F5344CB8AC3E}">
        <p14:creationId xmlns:p14="http://schemas.microsoft.com/office/powerpoint/2010/main" val="2466047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E59696D2-570C-4D09-AF0A-2303C0FA6B53}" type="slidenum">
              <a:rPr lang="en-US" smtClean="0"/>
              <a:pPr eaLnBrk="1" hangingPunct="1"/>
              <a:t>26</a:t>
            </a:fld>
            <a:endParaRPr lang="en-US" dirty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Install a Processor 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Installing an AMD processor in an AMD socket (AM2+)</a:t>
            </a:r>
          </a:p>
          <a:p>
            <a:pPr lvl="1" eaLnBrk="1" hangingPunct="1"/>
            <a:r>
              <a:rPr lang="en-US" dirty="0"/>
              <a:t>Summary of installation steps</a:t>
            </a:r>
          </a:p>
          <a:p>
            <a:pPr lvl="2" eaLnBrk="1" hangingPunct="1"/>
            <a:r>
              <a:rPr lang="en-US" dirty="0"/>
              <a:t>1. Open the socket lever and remove protective cover</a:t>
            </a:r>
          </a:p>
          <a:p>
            <a:pPr lvl="2" eaLnBrk="1" hangingPunct="1"/>
            <a:r>
              <a:rPr lang="en-US" dirty="0"/>
              <a:t>2. Place processor in the socket</a:t>
            </a:r>
          </a:p>
          <a:p>
            <a:pPr lvl="2" eaLnBrk="1" hangingPunct="1"/>
            <a:r>
              <a:rPr lang="en-US" dirty="0"/>
              <a:t>3. Verify processor pins sitting slightly into the holes</a:t>
            </a:r>
          </a:p>
          <a:p>
            <a:pPr lvl="2" eaLnBrk="1" hangingPunct="1"/>
            <a:r>
              <a:rPr lang="en-US" dirty="0"/>
              <a:t>4. Press the lever down and gently into position</a:t>
            </a:r>
          </a:p>
          <a:p>
            <a:pPr lvl="2" eaLnBrk="1" hangingPunct="1"/>
            <a:r>
              <a:rPr lang="en-US" dirty="0"/>
              <a:t>5. Apply thermal compound and install cooler</a:t>
            </a:r>
          </a:p>
          <a:p>
            <a:pPr lvl="2" eaLnBrk="1" hangingPunct="1"/>
            <a:r>
              <a:rPr lang="en-US" dirty="0"/>
              <a:t>6. Clip into place the clipping mechanism on one side of the cooler</a:t>
            </a:r>
          </a:p>
          <a:p>
            <a:pPr lvl="2" eaLnBrk="1" hangingPunct="1"/>
            <a:r>
              <a:rPr lang="en-US" dirty="0"/>
              <a:t>7. Connect fan power cord to power connection</a:t>
            </a:r>
          </a:p>
          <a:p>
            <a:pPr lvl="1" eaLnBrk="1" hangingPunct="1"/>
            <a:r>
              <a:rPr lang="en-US" dirty="0"/>
              <a:t>Verify system works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the Processor in a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Before replacing, consider the laptop might still be under warranty or it might be more cost effective to replace the laptop rather than replacing processor</a:t>
            </a:r>
          </a:p>
          <a:p>
            <a:pPr eaLnBrk="1" hangingPunct="1"/>
            <a:r>
              <a:rPr lang="en-US" dirty="0">
                <a:latin typeface="Arial" charset="0"/>
              </a:rPr>
              <a:t>If decide to replace:</a:t>
            </a:r>
          </a:p>
          <a:p>
            <a:pPr lvl="1" eaLnBrk="1" hangingPunct="1"/>
            <a:r>
              <a:rPr lang="en-US" dirty="0">
                <a:latin typeface="Arial" charset="0"/>
              </a:rPr>
              <a:t>Use CPU supported by manufacturer and notebook model</a:t>
            </a:r>
          </a:p>
          <a:p>
            <a:pPr lvl="1" eaLnBrk="1" hangingPunct="1"/>
            <a:r>
              <a:rPr lang="en-US" dirty="0">
                <a:latin typeface="Arial" charset="0"/>
              </a:rPr>
              <a:t>For many laptops, remove the cover on the bottom to expose the processor fan and heat sink assembly</a:t>
            </a:r>
          </a:p>
          <a:p>
            <a:pPr lvl="1" eaLnBrk="1" hangingPunct="1"/>
            <a:r>
              <a:rPr lang="en-US" dirty="0">
                <a:latin typeface="Arial" charset="0"/>
              </a:rPr>
              <a:t>Some laptops may require you to remove the keyboard and keyboard bezel to reach the fan assembly and processor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515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the Processor in a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If decide to replace (cont’d):</a:t>
            </a:r>
          </a:p>
          <a:p>
            <a:pPr lvl="1" eaLnBrk="1" hangingPunct="1"/>
            <a:r>
              <a:rPr lang="en-US" dirty="0">
                <a:latin typeface="Arial" charset="0"/>
              </a:rPr>
              <a:t>Lift the CPU from the socket</a:t>
            </a:r>
          </a:p>
          <a:p>
            <a:pPr lvl="2" eaLnBrk="1" hangingPunct="1"/>
            <a:r>
              <a:rPr lang="en-US" dirty="0">
                <a:latin typeface="Arial" charset="0"/>
              </a:rPr>
              <a:t>Lift straight up, without bending the CPU pins</a:t>
            </a:r>
          </a:p>
          <a:p>
            <a:pPr lvl="1" eaLnBrk="1" hangingPunct="1"/>
            <a:r>
              <a:rPr lang="en-US" dirty="0">
                <a:latin typeface="Arial" charset="0"/>
              </a:rPr>
              <a:t>Before placing the new processor into the socket</a:t>
            </a:r>
          </a:p>
          <a:p>
            <a:pPr lvl="2" eaLnBrk="1" hangingPunct="1"/>
            <a:r>
              <a:rPr lang="en-US" dirty="0">
                <a:latin typeface="Arial" charset="0"/>
              </a:rPr>
              <a:t>Be sure the socket screw is in the open position</a:t>
            </a:r>
          </a:p>
          <a:p>
            <a:pPr lvl="1" eaLnBrk="1" hangingPunct="1"/>
            <a:r>
              <a:rPr lang="en-US" dirty="0">
                <a:latin typeface="Arial" charset="0"/>
              </a:rPr>
              <a:t>Place the processor into its socket</a:t>
            </a:r>
          </a:p>
          <a:p>
            <a:pPr lvl="1" eaLnBrk="1" hangingPunct="1"/>
            <a:r>
              <a:rPr lang="en-US" dirty="0">
                <a:latin typeface="Arial" charset="0"/>
              </a:rPr>
              <a:t>Use thermal compound on top of the processor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66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Random access memory (RAM)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Holds data and instructions used by CPU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Dynamic RAM (DRAM)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Memory modules used on a motherboard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5770196"/>
            <a:ext cx="4370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Figure 4-36  </a:t>
            </a:r>
            <a:r>
              <a:rPr lang="en-US" sz="1200" dirty="0"/>
              <a:t>RAM on motherboards today is stored in DIMMs</a:t>
            </a:r>
          </a:p>
        </p:txBody>
      </p:sp>
      <p:pic>
        <p:nvPicPr>
          <p:cNvPr id="7" name="Picture 6" descr="RAM on motherboards today is stored in DIMMs" title="Figure 4-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065" y="3354805"/>
            <a:ext cx="40957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1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C2ED3CB9-2FA8-4660-AF85-754C819358C0}" type="slidenum">
              <a:rPr lang="en-US" smtClean="0"/>
              <a:pPr eaLnBrk="1" hangingPunct="1"/>
              <a:t>3</a:t>
            </a:fld>
            <a:endParaRPr lang="en-US" dirty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Types and Characteristics of Processors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Processor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Installed on motherboard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Determines system computing power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Two major processor manufacturers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Intel and AMD</a:t>
            </a:r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1066800" y="5838854"/>
            <a:ext cx="6019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b="1" dirty="0"/>
              <a:t>Figure 4-1 </a:t>
            </a:r>
            <a:r>
              <a:rPr lang="en-US" sz="1200" dirty="0"/>
              <a:t>An AMD Athlon 64 X2 installed in socket AM2+ with cooler not yet installed</a:t>
            </a:r>
          </a:p>
        </p:txBody>
      </p:sp>
      <p:pic>
        <p:nvPicPr>
          <p:cNvPr id="2" name="Picture 1" descr="An AMD Athlon 64 X2 installed in socket AM2+ with cooler not yet installed" title="Figure 4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307866"/>
            <a:ext cx="3295650" cy="240161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Variations of DRAM</a:t>
            </a:r>
          </a:p>
          <a:p>
            <a:pPr lvl="1" eaLnBrk="1" hangingPunct="1"/>
            <a:r>
              <a:rPr lang="en-US" dirty="0"/>
              <a:t>DIMM – dual inline memory module</a:t>
            </a:r>
          </a:p>
          <a:p>
            <a:pPr lvl="1" eaLnBrk="1" hangingPunct="1"/>
            <a:r>
              <a:rPr lang="en-US" dirty="0"/>
              <a:t>small outline DIMM (SO-DIMM) – used on laptops</a:t>
            </a:r>
          </a:p>
          <a:p>
            <a:pPr lvl="1" eaLnBrk="1" hangingPunct="1"/>
            <a:r>
              <a:rPr lang="en-US" dirty="0"/>
              <a:t>microDIMMs – used on subnotebook computers</a:t>
            </a:r>
          </a:p>
          <a:p>
            <a:pPr lvl="1" eaLnBrk="1" hangingPunct="1"/>
            <a:r>
              <a:rPr lang="en-US" dirty="0"/>
              <a:t>RIMM - </a:t>
            </a:r>
            <a:r>
              <a:rPr lang="en-US" dirty="0" err="1"/>
              <a:t>rambus</a:t>
            </a:r>
            <a:r>
              <a:rPr lang="en-US" dirty="0"/>
              <a:t> inline memory module</a:t>
            </a:r>
          </a:p>
          <a:p>
            <a:pPr lvl="1" eaLnBrk="1" hangingPunct="1"/>
            <a:r>
              <a:rPr lang="en-US" dirty="0"/>
              <a:t>SIMM - single inline memory module</a:t>
            </a:r>
          </a:p>
          <a:p>
            <a:pPr lvl="1" eaLnBrk="1" hangingPunct="1"/>
            <a:r>
              <a:rPr lang="en-US" dirty="0"/>
              <a:t>RIMM and SIMM (outdated)</a:t>
            </a:r>
          </a:p>
          <a:p>
            <a:pPr eaLnBrk="1" hangingPunct="1"/>
            <a:r>
              <a:rPr lang="en-US" dirty="0"/>
              <a:t>Differences among variations of DRAM:</a:t>
            </a:r>
          </a:p>
          <a:p>
            <a:pPr lvl="1" eaLnBrk="1" hangingPunct="1"/>
            <a:r>
              <a:rPr lang="en-US" dirty="0"/>
              <a:t>Data path width each module accommodates</a:t>
            </a:r>
          </a:p>
          <a:p>
            <a:pPr lvl="1" eaLnBrk="1" hangingPunct="1"/>
            <a:r>
              <a:rPr lang="en-US" dirty="0"/>
              <a:t>How data moves from system bus to module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84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Technologies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7" name="Picture 6" descr="Types of memory modules" title="Table 4-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933" y="1295400"/>
            <a:ext cx="4160134" cy="41191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08004" y="5691366"/>
            <a:ext cx="2727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Table 4-3  </a:t>
            </a:r>
            <a:r>
              <a:rPr lang="en-US" sz="1200" dirty="0"/>
              <a:t>Types of memory modules</a:t>
            </a:r>
          </a:p>
        </p:txBody>
      </p:sp>
    </p:spTree>
    <p:extLst>
      <p:ext uri="{BB962C8B-B14F-4D97-AF65-F5344CB8AC3E}">
        <p14:creationId xmlns:p14="http://schemas.microsoft.com/office/powerpoint/2010/main" val="2210525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DIMM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DIMM (dual inline memory module)</a:t>
            </a:r>
          </a:p>
          <a:p>
            <a:pPr lvl="1" eaLnBrk="1" hangingPunct="1"/>
            <a:r>
              <a:rPr lang="en-US" dirty="0"/>
              <a:t>64-bit data path</a:t>
            </a:r>
          </a:p>
          <a:p>
            <a:pPr lvl="1" eaLnBrk="1" hangingPunct="1"/>
            <a:r>
              <a:rPr lang="en-US" dirty="0"/>
              <a:t>Independent pins on opposite sides of module</a:t>
            </a:r>
          </a:p>
          <a:p>
            <a:pPr lvl="1" eaLnBrk="1" hangingPunct="1"/>
            <a:r>
              <a:rPr lang="en-US" dirty="0"/>
              <a:t>Older DIMMs</a:t>
            </a:r>
          </a:p>
          <a:p>
            <a:pPr lvl="2" eaLnBrk="1" hangingPunct="1"/>
            <a:r>
              <a:rPr lang="en-US" dirty="0"/>
              <a:t>Asynchronous with system bus</a:t>
            </a:r>
          </a:p>
          <a:p>
            <a:pPr lvl="1" eaLnBrk="1" hangingPunct="1"/>
            <a:r>
              <a:rPr lang="en-US" dirty="0"/>
              <a:t>Synchronous DRAM (SDRAM)</a:t>
            </a:r>
          </a:p>
          <a:p>
            <a:pPr lvl="2" eaLnBrk="1" hangingPunct="1"/>
            <a:r>
              <a:rPr lang="en-US" dirty="0"/>
              <a:t>Runs synchronously with system bus</a:t>
            </a:r>
          </a:p>
          <a:p>
            <a:pPr lvl="2" eaLnBrk="1" hangingPunct="1"/>
            <a:r>
              <a:rPr lang="en-US" dirty="0"/>
              <a:t>Two notches</a:t>
            </a:r>
          </a:p>
          <a:p>
            <a:pPr lvl="2" eaLnBrk="1" hangingPunct="1"/>
            <a:r>
              <a:rPr lang="en-US" dirty="0"/>
              <a:t>Uses 168 pins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242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DIMM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Double Data Rate SDRAM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Also called DDR SDRAM, SDRAM II, DDR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Two times faster than SDRAM and uses 184 pins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DDR2 SDRAM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Faster than DDR and uses less power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DDR3 SDRAM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Faster than DDR2 and uses less power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DDR2 and DDR3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Use 240 pins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Not compatible: use different notches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DDR4 – faster and uses less power than DDR3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Uses 288 pins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29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DIMM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 that affect capacity, features, and performance of DIMMS:</a:t>
            </a:r>
          </a:p>
          <a:p>
            <a:pPr lvl="1"/>
            <a:r>
              <a:rPr lang="en-US" dirty="0"/>
              <a:t>Number of channels they use</a:t>
            </a:r>
          </a:p>
          <a:p>
            <a:pPr lvl="1"/>
            <a:r>
              <a:rPr lang="en-US" dirty="0"/>
              <a:t>How much RAM is on one DIMM</a:t>
            </a:r>
          </a:p>
          <a:p>
            <a:pPr lvl="1"/>
            <a:r>
              <a:rPr lang="en-US" dirty="0"/>
              <a:t>Speed</a:t>
            </a:r>
          </a:p>
          <a:p>
            <a:pPr lvl="1"/>
            <a:r>
              <a:rPr lang="en-US" dirty="0"/>
              <a:t>Error-checking abilities</a:t>
            </a:r>
          </a:p>
          <a:p>
            <a:pPr lvl="1"/>
            <a:r>
              <a:rPr lang="en-US" dirty="0"/>
              <a:t>Buffering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7832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DIMM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0295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/>
              <a:t>Early single channel DIMMs</a:t>
            </a:r>
          </a:p>
          <a:p>
            <a:pPr lvl="1" eaLnBrk="1" hangingPunct="1"/>
            <a:r>
              <a:rPr lang="en-US" sz="2300" dirty="0"/>
              <a:t>Memory controller is accessed one DIMM at a time</a:t>
            </a:r>
          </a:p>
          <a:p>
            <a:pPr eaLnBrk="1" hangingPunct="1"/>
            <a:r>
              <a:rPr lang="en-US" dirty="0"/>
              <a:t>Dual channels</a:t>
            </a:r>
          </a:p>
          <a:p>
            <a:pPr lvl="1" eaLnBrk="1" hangingPunct="1"/>
            <a:r>
              <a:rPr lang="en-US" sz="2300" dirty="0"/>
              <a:t>Memory controller communicates with two DIMMs at the same time and doubles memory access speed</a:t>
            </a:r>
          </a:p>
          <a:p>
            <a:pPr eaLnBrk="1" hangingPunct="1"/>
            <a:r>
              <a:rPr lang="en-US" dirty="0"/>
              <a:t>Triple channels</a:t>
            </a:r>
          </a:p>
          <a:p>
            <a:pPr lvl="1" eaLnBrk="1" hangingPunct="1"/>
            <a:r>
              <a:rPr lang="en-US" sz="2300" dirty="0"/>
              <a:t>Accesses three DIMMs at once</a:t>
            </a:r>
          </a:p>
          <a:p>
            <a:pPr eaLnBrk="1" hangingPunct="1"/>
            <a:r>
              <a:rPr lang="en-US" dirty="0"/>
              <a:t>DDR, DDR2, DDR3, and DDR4 DIMMs use dual channels</a:t>
            </a:r>
          </a:p>
          <a:p>
            <a:pPr lvl="1" eaLnBrk="1" hangingPunct="1"/>
            <a:r>
              <a:rPr lang="en-US" sz="2300" dirty="0"/>
              <a:t>DDR3 DIMMs can also use triple channels</a:t>
            </a:r>
          </a:p>
          <a:p>
            <a:pPr lvl="1" eaLnBrk="1" hangingPunct="1"/>
            <a:r>
              <a:rPr lang="en-US" sz="2300" dirty="0"/>
              <a:t>DDR3 and DDR4 can use quad channels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1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DIMM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Quad channeling</a:t>
            </a:r>
          </a:p>
          <a:p>
            <a:pPr lvl="1"/>
            <a:r>
              <a:rPr lang="en-US" dirty="0"/>
              <a:t>Introduced with Intel Sandy Bridge chipsets and processors</a:t>
            </a:r>
          </a:p>
          <a:p>
            <a:pPr lvl="1"/>
            <a:r>
              <a:rPr lang="en-US" dirty="0"/>
              <a:t>Processor can access four DIMMs at a time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5486400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 4-41  </a:t>
            </a:r>
            <a:r>
              <a:rPr lang="en-US" sz="1200" dirty="0"/>
              <a:t>The Intel Desktop Board DX79T0 has eight memory slots and supports two quad channels</a:t>
            </a:r>
          </a:p>
        </p:txBody>
      </p:sp>
      <p:pic>
        <p:nvPicPr>
          <p:cNvPr id="3075" name="Picture 3" descr="The Intel Desktop Board DX79T0 has eight memory slots and supports two quad channels" title="Figure 4-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232" y="3661082"/>
            <a:ext cx="4695536" cy="168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872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DIMM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Setting up dual channeling</a:t>
            </a:r>
          </a:p>
          <a:p>
            <a:pPr lvl="1" eaLnBrk="1" hangingPunct="1"/>
            <a:r>
              <a:rPr lang="en-US" dirty="0"/>
              <a:t>Pair of DIMMs in a channel must be equally matched</a:t>
            </a:r>
          </a:p>
          <a:p>
            <a:pPr lvl="2" eaLnBrk="1" hangingPunct="1"/>
            <a:r>
              <a:rPr lang="en-US" dirty="0"/>
              <a:t>Size, speed, features</a:t>
            </a:r>
          </a:p>
          <a:p>
            <a:pPr lvl="2" eaLnBrk="1" hangingPunct="1"/>
            <a:r>
              <a:rPr lang="en-US" dirty="0"/>
              <a:t>Use same manufacturer (recommendation)</a:t>
            </a:r>
          </a:p>
          <a:p>
            <a:pPr marL="0" indent="0" eaLnBrk="1" hangingPunct="1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5638800"/>
            <a:ext cx="693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 4-39  </a:t>
            </a:r>
            <a:r>
              <a:rPr lang="en-US" sz="1200" dirty="0"/>
              <a:t>Matching pairs of DIMMs installed in four DIMM slots that support dual channeling</a:t>
            </a:r>
          </a:p>
        </p:txBody>
      </p:sp>
      <p:pic>
        <p:nvPicPr>
          <p:cNvPr id="7" name="Picture 6" descr="Matching pairs of DIMMs installed in four DIMM slots that support dual channeling" title="Figure 4-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433662"/>
            <a:ext cx="6228846" cy="208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711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DIMM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Setting up triple-channeling </a:t>
            </a:r>
          </a:p>
          <a:p>
            <a:pPr lvl="1" eaLnBrk="1" hangingPunct="1"/>
            <a:r>
              <a:rPr lang="en-US" dirty="0"/>
              <a:t>Three DIMM slots populated with three matching DDR3 DIMMs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9903" y="5743121"/>
            <a:ext cx="5864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Figure 4-40  </a:t>
            </a:r>
            <a:r>
              <a:rPr lang="en-US" sz="1200" dirty="0"/>
              <a:t>Three identical DDR3 DIMMs installed in a triple-channel configuration</a:t>
            </a:r>
          </a:p>
        </p:txBody>
      </p:sp>
      <p:pic>
        <p:nvPicPr>
          <p:cNvPr id="7" name="Picture 6" descr="Three identical DDR3 DIMMs installed in a triple-channel configuration&#10;" title="Figure 4-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12" y="2955548"/>
            <a:ext cx="4967288" cy="252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95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DIMM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DIMM Speed</a:t>
            </a:r>
          </a:p>
          <a:p>
            <a:pPr lvl="1" eaLnBrk="1" hangingPunct="1"/>
            <a:r>
              <a:rPr lang="en-US" dirty="0"/>
              <a:t>Measured in MHz and PC rating</a:t>
            </a:r>
          </a:p>
          <a:p>
            <a:pPr eaLnBrk="1" hangingPunct="1"/>
            <a:r>
              <a:rPr lang="en-US" dirty="0"/>
              <a:t>PC rating</a:t>
            </a:r>
          </a:p>
          <a:p>
            <a:pPr lvl="1" eaLnBrk="1" hangingPunct="1"/>
            <a:r>
              <a:rPr lang="en-US" dirty="0"/>
              <a:t>Total bandwidth between module and CPU</a:t>
            </a:r>
          </a:p>
          <a:p>
            <a:pPr lvl="1" eaLnBrk="1" hangingPunct="1"/>
            <a:r>
              <a:rPr lang="en-US" dirty="0"/>
              <a:t>DDR2 PC rating</a:t>
            </a:r>
          </a:p>
          <a:p>
            <a:pPr lvl="2" eaLnBrk="1" hangingPunct="1"/>
            <a:r>
              <a:rPr lang="en-US" dirty="0"/>
              <a:t>Usually labeled PC2</a:t>
            </a:r>
          </a:p>
          <a:p>
            <a:pPr lvl="1" eaLnBrk="1" hangingPunct="1"/>
            <a:r>
              <a:rPr lang="en-US" dirty="0"/>
              <a:t>DDR3 PC rating</a:t>
            </a:r>
          </a:p>
          <a:p>
            <a:pPr lvl="2" eaLnBrk="1" hangingPunct="1"/>
            <a:r>
              <a:rPr lang="en-US" dirty="0"/>
              <a:t>Usually labeled PC3</a:t>
            </a:r>
          </a:p>
          <a:p>
            <a:pPr lvl="1" eaLnBrk="1" hangingPunct="1"/>
            <a:r>
              <a:rPr lang="en-US" dirty="0"/>
              <a:t>DDR4 PC rating</a:t>
            </a:r>
          </a:p>
          <a:p>
            <a:pPr lvl="2" eaLnBrk="1" hangingPunct="1"/>
            <a:r>
              <a:rPr lang="en-US" dirty="0"/>
              <a:t>Usually labeled PC4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8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D306A511-769C-475F-A86E-E65A39362209}" type="slidenum">
              <a:rPr lang="en-US" smtClean="0"/>
              <a:pPr eaLnBrk="1" hangingPunct="1"/>
              <a:t>4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Types and Characteristics of Processors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Features affecting processor performance and compatibility with motherboards</a:t>
            </a:r>
          </a:p>
          <a:p>
            <a:pPr lvl="1" eaLnBrk="1" hangingPunct="1"/>
            <a:r>
              <a:rPr lang="en-US" dirty="0"/>
              <a:t>Processor speed</a:t>
            </a:r>
          </a:p>
          <a:p>
            <a:pPr lvl="1" eaLnBrk="1" hangingPunct="1"/>
            <a:r>
              <a:rPr lang="en-US" dirty="0"/>
              <a:t>Socket and chipset the processor can use</a:t>
            </a:r>
          </a:p>
          <a:p>
            <a:pPr lvl="1" eaLnBrk="1" hangingPunct="1"/>
            <a:r>
              <a:rPr lang="en-US" dirty="0"/>
              <a:t>Processor architecture</a:t>
            </a:r>
          </a:p>
          <a:p>
            <a:pPr lvl="1" eaLnBrk="1" hangingPunct="1"/>
            <a:r>
              <a:rPr lang="en-US" dirty="0"/>
              <a:t>Multiprocessing abilities</a:t>
            </a:r>
          </a:p>
          <a:p>
            <a:pPr lvl="2" eaLnBrk="1" hangingPunct="1"/>
            <a:r>
              <a:rPr lang="en-US" dirty="0"/>
              <a:t>Multiprocessing</a:t>
            </a:r>
          </a:p>
          <a:p>
            <a:pPr lvl="2" eaLnBrk="1" hangingPunct="1"/>
            <a:r>
              <a:rPr lang="en-US" dirty="0"/>
              <a:t>Multithreading</a:t>
            </a:r>
          </a:p>
          <a:p>
            <a:pPr lvl="2" eaLnBrk="1" hangingPunct="1"/>
            <a:r>
              <a:rPr lang="en-US" dirty="0"/>
              <a:t>Multicore processing</a:t>
            </a:r>
          </a:p>
          <a:p>
            <a:pPr lvl="2" eaLnBrk="1" hangingPunct="1"/>
            <a:r>
              <a:rPr lang="en-US" dirty="0"/>
              <a:t>Dual processor</a:t>
            </a:r>
          </a:p>
          <a:p>
            <a:pPr lvl="2" eaLnBrk="1" hangingPunct="1"/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DIMM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/>
              <a:t>Single-sided DIMM</a:t>
            </a:r>
          </a:p>
          <a:p>
            <a:pPr lvl="1" eaLnBrk="1" hangingPunct="1"/>
            <a:r>
              <a:rPr lang="en-US" dirty="0"/>
              <a:t>Memory chips installed on one side of module</a:t>
            </a:r>
          </a:p>
          <a:p>
            <a:pPr eaLnBrk="1" hangingPunct="1"/>
            <a:r>
              <a:rPr lang="en-US" dirty="0"/>
              <a:t>Double-sided DIMM</a:t>
            </a:r>
          </a:p>
          <a:p>
            <a:pPr lvl="1" eaLnBrk="1" hangingPunct="1"/>
            <a:r>
              <a:rPr lang="en-US" dirty="0"/>
              <a:t>Memory chips installed on both sides of module</a:t>
            </a:r>
          </a:p>
          <a:p>
            <a:pPr eaLnBrk="1" hangingPunct="1"/>
            <a:r>
              <a:rPr lang="en-US" dirty="0"/>
              <a:t>Memory bank</a:t>
            </a:r>
          </a:p>
          <a:p>
            <a:pPr lvl="1" eaLnBrk="1" hangingPunct="1"/>
            <a:r>
              <a:rPr lang="en-US" dirty="0"/>
              <a:t>Memory a processor addresses at one time</a:t>
            </a:r>
          </a:p>
          <a:p>
            <a:pPr lvl="1" eaLnBrk="1" hangingPunct="1"/>
            <a:r>
              <a:rPr lang="en-US" dirty="0"/>
              <a:t>64 bits wide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9977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DIMM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Error-correcting code (ECC)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Detects and corrects error in a single bit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Application: ECC makes 64-bit DIMM a 72-bit module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Parity – used by older SIMMs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Error-checking based on an extra (ninth) bit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Odd parity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Parity bit set to make odd number of ones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Even parity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Parity bit set to make even number of ones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Parity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Number of bits conflicts with parity used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113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Memory Used in Laptops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Today’s laptops use DDR, DDR3L, DDR3, or DDR2 SO-DIMM memory</a:t>
            </a:r>
          </a:p>
          <a:p>
            <a:r>
              <a:rPr lang="en-US" dirty="0"/>
              <a:t>Only use the type of memory the laptop is designed to support</a:t>
            </a:r>
          </a:p>
          <a:p>
            <a:r>
              <a:rPr lang="en-US" dirty="0"/>
              <a:t>The number of pins and the position of the notches on a SO-DIMM keep you from inserting the wrong module in a memory slot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1416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Upgrade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To upgrade memory means to add more RAM to a computer</a:t>
            </a:r>
          </a:p>
          <a:p>
            <a:pPr eaLnBrk="1" hangingPunct="1"/>
            <a:r>
              <a:rPr lang="en-US" dirty="0"/>
              <a:t>Adding more RAM might solve:</a:t>
            </a:r>
          </a:p>
          <a:p>
            <a:pPr lvl="1" eaLnBrk="1" hangingPunct="1"/>
            <a:r>
              <a:rPr lang="en-US" dirty="0"/>
              <a:t>Slow performance</a:t>
            </a:r>
          </a:p>
          <a:p>
            <a:pPr lvl="1" eaLnBrk="1" hangingPunct="1"/>
            <a:r>
              <a:rPr lang="en-US" dirty="0"/>
              <a:t>Applications refusing to load</a:t>
            </a:r>
          </a:p>
          <a:p>
            <a:pPr lvl="1" eaLnBrk="1" hangingPunct="1"/>
            <a:r>
              <a:rPr lang="en-US" dirty="0"/>
              <a:t>An unstable system</a:t>
            </a:r>
          </a:p>
          <a:p>
            <a:pPr lvl="1" eaLnBrk="1" hangingPunct="1"/>
            <a:r>
              <a:rPr lang="en-US" dirty="0"/>
              <a:t>Windows “Insufficient memory” error message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346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Upgrade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Questions to ask</a:t>
            </a:r>
          </a:p>
          <a:p>
            <a:pPr lvl="1" eaLnBrk="1" hangingPunct="1"/>
            <a:r>
              <a:rPr lang="en-US" dirty="0"/>
              <a:t>How much RAM do I need and how much is currently installed?</a:t>
            </a:r>
          </a:p>
          <a:p>
            <a:pPr lvl="1" eaLnBrk="1" hangingPunct="1"/>
            <a:r>
              <a:rPr lang="en-US" dirty="0"/>
              <a:t>How many and what kind of memory modules are currently installed on my motherboard?</a:t>
            </a:r>
          </a:p>
          <a:p>
            <a:pPr lvl="1" eaLnBrk="1" hangingPunct="1"/>
            <a:r>
              <a:rPr lang="en-US" dirty="0"/>
              <a:t>How many and what kind of modules can I fit on my motherboard?</a:t>
            </a:r>
          </a:p>
          <a:p>
            <a:pPr lvl="1" eaLnBrk="1" hangingPunct="1"/>
            <a:r>
              <a:rPr lang="en-US" dirty="0"/>
              <a:t>How do I select and purchase the right modules for my upgrade?</a:t>
            </a:r>
          </a:p>
          <a:p>
            <a:pPr lvl="1" eaLnBrk="1" hangingPunct="1"/>
            <a:r>
              <a:rPr lang="en-US" dirty="0"/>
              <a:t>How do I physically install the new modules?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041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A604B3EA-AF43-4E28-A801-4CEB388B058A}" type="slidenum">
              <a:rPr lang="en-US" smtClean="0"/>
              <a:pPr eaLnBrk="1" hangingPunct="1"/>
              <a:t>45</a:t>
            </a:fld>
            <a:endParaRPr lang="en-US" dirty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Much Memory Do I Need and How Much Is Currently Installed?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Best answer: “All you can get”</a:t>
            </a:r>
          </a:p>
          <a:p>
            <a:pPr lvl="1" eaLnBrk="1" hangingPunct="1"/>
            <a:r>
              <a:rPr lang="en-US" dirty="0"/>
              <a:t>Windows 10 require at least 4 GB RAM</a:t>
            </a:r>
          </a:p>
          <a:p>
            <a:pPr lvl="2" eaLnBrk="1" hangingPunct="1"/>
            <a:r>
              <a:rPr lang="en-US" dirty="0"/>
              <a:t>But more is better</a:t>
            </a:r>
          </a:p>
          <a:p>
            <a:pPr lvl="1" eaLnBrk="1" hangingPunct="1"/>
            <a:r>
              <a:rPr lang="en-GB" dirty="0"/>
              <a:t>32-bit installation of Windows 10</a:t>
            </a:r>
          </a:p>
          <a:p>
            <a:pPr lvl="2" eaLnBrk="1" hangingPunct="1"/>
            <a:r>
              <a:rPr lang="en-US" dirty="0"/>
              <a:t>4 GB installed RAM</a:t>
            </a:r>
          </a:p>
          <a:p>
            <a:pPr lvl="1" eaLnBrk="1" hangingPunct="1"/>
            <a:r>
              <a:rPr lang="en-US" dirty="0"/>
              <a:t>64-bit installation of Windows 10</a:t>
            </a:r>
          </a:p>
          <a:p>
            <a:pPr lvl="2" eaLnBrk="1" hangingPunct="1"/>
            <a:r>
              <a:rPr lang="en-US" dirty="0"/>
              <a:t>More than 4 GB installed RAM</a:t>
            </a:r>
          </a:p>
        </p:txBody>
      </p:sp>
    </p:spTree>
    <p:extLst>
      <p:ext uri="{BB962C8B-B14F-4D97-AF65-F5344CB8AC3E}">
        <p14:creationId xmlns:p14="http://schemas.microsoft.com/office/powerpoint/2010/main" val="8051891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15A08AEB-DA32-4A81-BA6F-35F4115DAE1A}" type="slidenum">
              <a:rPr lang="en-US" smtClean="0"/>
              <a:pPr eaLnBrk="1" hangingPunct="1"/>
              <a:t>46</a:t>
            </a:fld>
            <a:endParaRPr 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Many and What Kind of Modules Are Currently Installed?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Open the case and look at memory slots</a:t>
            </a:r>
          </a:p>
          <a:p>
            <a:pPr lvl="1" eaLnBrk="1" hangingPunct="1"/>
            <a:r>
              <a:rPr lang="en-US" dirty="0"/>
              <a:t>How many slots?</a:t>
            </a:r>
          </a:p>
          <a:p>
            <a:pPr lvl="1" eaLnBrk="1" hangingPunct="1"/>
            <a:r>
              <a:rPr lang="en-US" dirty="0"/>
              <a:t>How many filled?</a:t>
            </a:r>
          </a:p>
          <a:p>
            <a:pPr lvl="1" eaLnBrk="1" hangingPunct="1"/>
            <a:r>
              <a:rPr lang="en-US" dirty="0"/>
              <a:t>Review module imprint</a:t>
            </a:r>
          </a:p>
          <a:p>
            <a:pPr eaLnBrk="1" hangingPunct="1"/>
            <a:r>
              <a:rPr lang="en-US" dirty="0"/>
              <a:t>Examine module for physical size and notch position</a:t>
            </a:r>
          </a:p>
          <a:p>
            <a:pPr eaLnBrk="1" hangingPunct="1"/>
            <a:r>
              <a:rPr lang="en-US" dirty="0"/>
              <a:t>Read motherboard documentation</a:t>
            </a:r>
          </a:p>
          <a:p>
            <a:pPr lvl="1" eaLnBrk="1" hangingPunct="1"/>
            <a:r>
              <a:rPr lang="en-US" dirty="0"/>
              <a:t>See if board supports dual, triple, or quad channels</a:t>
            </a:r>
          </a:p>
          <a:p>
            <a:pPr eaLnBrk="1" hangingPunct="1"/>
            <a:r>
              <a:rPr lang="en-US" dirty="0"/>
              <a:t>Last resort</a:t>
            </a:r>
          </a:p>
          <a:p>
            <a:pPr lvl="1" eaLnBrk="1" hangingPunct="1"/>
            <a:r>
              <a:rPr lang="en-US" dirty="0"/>
              <a:t>Take motherboard and old memory modules to a good computer parts store for confirmation</a:t>
            </a:r>
          </a:p>
        </p:txBody>
      </p:sp>
    </p:spTree>
    <p:extLst>
      <p:ext uri="{BB962C8B-B14F-4D97-AF65-F5344CB8AC3E}">
        <p14:creationId xmlns:p14="http://schemas.microsoft.com/office/powerpoint/2010/main" val="28837383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544CE307-1A2F-431D-829A-4816360A2894}" type="slidenum">
              <a:rPr lang="en-US" smtClean="0"/>
              <a:pPr eaLnBrk="1" hangingPunct="1"/>
              <a:t>47</a:t>
            </a:fld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Many and What Kind of Modules Can Fit on My Motherboard?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Read motherboard documentation</a:t>
            </a:r>
          </a:p>
          <a:p>
            <a:pPr lvl="1" eaLnBrk="1" hangingPunct="1"/>
            <a:r>
              <a:rPr lang="en-US" dirty="0"/>
              <a:t>Indicates how much memory motherboard can physically hold</a:t>
            </a:r>
          </a:p>
          <a:p>
            <a:pPr eaLnBrk="1" hangingPunct="1"/>
            <a:r>
              <a:rPr lang="en-US" dirty="0"/>
              <a:t>DIMM modules</a:t>
            </a:r>
          </a:p>
          <a:p>
            <a:pPr lvl="1" eaLnBrk="1" hangingPunct="1"/>
            <a:r>
              <a:rPr lang="en-US" dirty="0"/>
              <a:t>DIMMs can be installed as single modules</a:t>
            </a:r>
          </a:p>
          <a:p>
            <a:pPr lvl="1" eaLnBrk="1" hangingPunct="1"/>
            <a:r>
              <a:rPr lang="en-US" dirty="0"/>
              <a:t>Motherboard supporting dual channeling</a:t>
            </a:r>
          </a:p>
          <a:p>
            <a:pPr lvl="2" eaLnBrk="1" hangingPunct="1"/>
            <a:r>
              <a:rPr lang="en-US" dirty="0"/>
              <a:t>Install matching DIMMs in each channel for best performance </a:t>
            </a:r>
          </a:p>
          <a:p>
            <a:pPr lvl="1" eaLnBrk="1" hangingPunct="1"/>
            <a:r>
              <a:rPr lang="en-US" dirty="0"/>
              <a:t>DDR3 board supporting triple channeling</a:t>
            </a:r>
          </a:p>
          <a:p>
            <a:pPr lvl="2" eaLnBrk="1" hangingPunct="1"/>
            <a:r>
              <a:rPr lang="en-US" dirty="0"/>
              <a:t>For best performance install three matching DIMMs in triple-channel slots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96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525CF215-AAEC-4807-B071-0D7BAE37D177}" type="slidenum">
              <a:rPr lang="en-US" smtClean="0"/>
              <a:pPr eaLnBrk="1" hangingPunct="1"/>
              <a:t>48</a:t>
            </a:fld>
            <a:endParaRPr lang="en-US" dirty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Many and What Kind of Modules Can Fit on My Motherboard?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eaLnBrk="1" hangingPunct="1"/>
            <a:r>
              <a:rPr lang="en-US" dirty="0"/>
              <a:t>Motherboard using DDR DIMMs with dual channeling </a:t>
            </a:r>
          </a:p>
          <a:p>
            <a:pPr lvl="1" eaLnBrk="1" hangingPunct="1"/>
            <a:r>
              <a:rPr lang="en-US" dirty="0"/>
              <a:t>Allows three different DDR DIMM speeds in one to four sockets, supports dual channeling</a:t>
            </a:r>
          </a:p>
          <a:p>
            <a:pPr lvl="1" eaLnBrk="1" hangingPunct="1"/>
            <a:r>
              <a:rPr lang="en-US" dirty="0"/>
              <a:t>Two blue memory slots and two black slots</a:t>
            </a:r>
          </a:p>
          <a:p>
            <a:pPr lvl="1" eaLnBrk="1" hangingPunct="1"/>
            <a:r>
              <a:rPr lang="en-US" dirty="0"/>
              <a:t>For dual channeling </a:t>
            </a:r>
          </a:p>
          <a:p>
            <a:pPr lvl="3" eaLnBrk="1" hangingPunct="1"/>
            <a:r>
              <a:rPr lang="en-US" dirty="0"/>
              <a:t>Matching DIMMs must be installed in the two blue sockets</a:t>
            </a:r>
          </a:p>
          <a:p>
            <a:pPr lvl="1" eaLnBrk="1" hangingPunct="1"/>
            <a:r>
              <a:rPr lang="en-US" dirty="0"/>
              <a:t>If two DIMMs installed in the two black sockets</a:t>
            </a:r>
          </a:p>
          <a:p>
            <a:pPr lvl="3" eaLnBrk="1" hangingPunct="1"/>
            <a:r>
              <a:rPr lang="en-US" dirty="0"/>
              <a:t>They must match each other</a:t>
            </a:r>
          </a:p>
        </p:txBody>
      </p:sp>
    </p:spTree>
    <p:extLst>
      <p:ext uri="{BB962C8B-B14F-4D97-AF65-F5344CB8AC3E}">
        <p14:creationId xmlns:p14="http://schemas.microsoft.com/office/powerpoint/2010/main" val="4704606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5930DA61-79F6-4344-826E-A5CB60281057}" type="slidenum">
              <a:rPr lang="en-US" smtClean="0"/>
              <a:pPr eaLnBrk="1" hangingPunct="1"/>
              <a:t>49</a:t>
            </a:fld>
            <a:endParaRPr lang="en-US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Do I Select and Purchase the Right Memory Modules?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Compromises if the exact match is not available:</a:t>
            </a:r>
          </a:p>
          <a:p>
            <a:pPr lvl="1" eaLnBrk="1" hangingPunct="1"/>
            <a:r>
              <a:rPr lang="en-US" dirty="0"/>
              <a:t>Mixing unbuffered memory with buffered or registered memory will not work</a:t>
            </a:r>
          </a:p>
          <a:p>
            <a:pPr lvl="1" eaLnBrk="1" hangingPunct="1"/>
            <a:r>
              <a:rPr lang="en-US" dirty="0"/>
              <a:t>Match memory module manufacturer, if possible</a:t>
            </a:r>
          </a:p>
          <a:p>
            <a:pPr lvl="2" eaLnBrk="1" hangingPunct="1"/>
            <a:r>
              <a:rPr lang="en-US" dirty="0"/>
              <a:t>In a pinch, try using memory from two different manufacturers</a:t>
            </a:r>
          </a:p>
          <a:p>
            <a:pPr lvl="1" eaLnBrk="1" hangingPunct="1"/>
            <a:r>
              <a:rPr lang="en-US" dirty="0"/>
              <a:t>If mixing memory speeds:</a:t>
            </a:r>
          </a:p>
          <a:p>
            <a:pPr lvl="2" eaLnBrk="1" hangingPunct="1"/>
            <a:r>
              <a:rPr lang="en-US" dirty="0"/>
              <a:t>All modules perform at slowest speed</a:t>
            </a:r>
          </a:p>
          <a:p>
            <a:pPr marL="914400" lvl="2" indent="0" eaLnBrk="1" hangingPunct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62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and Characteristics of 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 affecting processor performance and compatibility with motherboards (cont’d)</a:t>
            </a:r>
          </a:p>
          <a:p>
            <a:pPr lvl="1" eaLnBrk="1" hangingPunct="1"/>
            <a:r>
              <a:rPr lang="en-US" dirty="0"/>
              <a:t>Memory cache</a:t>
            </a:r>
          </a:p>
          <a:p>
            <a:pPr lvl="1" eaLnBrk="1" hangingPunct="1"/>
            <a:r>
              <a:rPr lang="en-US" dirty="0"/>
              <a:t>Security</a:t>
            </a:r>
          </a:p>
          <a:p>
            <a:pPr lvl="1" eaLnBrk="1" hangingPunct="1"/>
            <a:r>
              <a:rPr lang="en-US" dirty="0"/>
              <a:t>Memory features on the motherboard that the processor can support</a:t>
            </a:r>
          </a:p>
          <a:p>
            <a:pPr lvl="1" eaLnBrk="1" hangingPunct="1"/>
            <a:r>
              <a:rPr lang="en-US" dirty="0"/>
              <a:t>Support for virtualization</a:t>
            </a:r>
          </a:p>
          <a:p>
            <a:pPr lvl="1" eaLnBrk="1" hangingPunct="1"/>
            <a:r>
              <a:rPr lang="en-US" dirty="0"/>
              <a:t>Integrated graphics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235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A10BE3F-255D-4440-96CE-0A22478C6CB2}" type="slidenum">
              <a:rPr lang="en-US" smtClean="0"/>
              <a:pPr eaLnBrk="1" hangingPunct="1"/>
              <a:t>50</a:t>
            </a:fld>
            <a:endParaRPr lang="en-US" dirty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Do I Select and Purchase the Right Memory Modules?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pPr eaLnBrk="1" hangingPunct="1"/>
            <a:r>
              <a:rPr lang="en-US" dirty="0"/>
              <a:t>Using a web site to research your purchase</a:t>
            </a:r>
          </a:p>
          <a:p>
            <a:pPr lvl="1" eaLnBrk="1" hangingPunct="1"/>
            <a:r>
              <a:rPr lang="en-US" dirty="0"/>
              <a:t>Look for search utility matching modules to board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9316" y="5793144"/>
            <a:ext cx="624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 4-52  </a:t>
            </a:r>
            <a:r>
              <a:rPr lang="en-US" sz="1200" dirty="0"/>
              <a:t>The Kingston web site DIMM recommendations for a particular motherboard</a:t>
            </a:r>
          </a:p>
        </p:txBody>
      </p:sp>
      <p:pic>
        <p:nvPicPr>
          <p:cNvPr id="3" name="Picture 2" descr="The Kingston web site DIMM recommendations for a particular motherboard" title="Figure 4-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466" y="2559934"/>
            <a:ext cx="46101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762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227A34D-53A8-4AD3-8E24-40D9A7807C09}" type="slidenum">
              <a:rPr lang="en-US" smtClean="0"/>
              <a:pPr eaLnBrk="1" hangingPunct="1"/>
              <a:t>51</a:t>
            </a:fld>
            <a:endParaRPr lang="en-US" dirty="0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Do I Install the New Modules?</a:t>
            </a: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Precautions:</a:t>
            </a:r>
          </a:p>
          <a:p>
            <a:pPr lvl="1" eaLnBrk="1" hangingPunct="1"/>
            <a:r>
              <a:rPr lang="en-US" dirty="0"/>
              <a:t>Always use an ESD strap</a:t>
            </a:r>
          </a:p>
          <a:p>
            <a:pPr lvl="1" eaLnBrk="1" hangingPunct="1"/>
            <a:r>
              <a:rPr lang="en-US" dirty="0"/>
              <a:t>Turn off power, unplug power cord, press power button, remove case cover</a:t>
            </a:r>
          </a:p>
          <a:p>
            <a:pPr lvl="1" eaLnBrk="1" hangingPunct="1"/>
            <a:r>
              <a:rPr lang="en-US" dirty="0"/>
              <a:t>Handle memory modules with care</a:t>
            </a:r>
          </a:p>
          <a:p>
            <a:pPr lvl="1" eaLnBrk="1" hangingPunct="1"/>
            <a:r>
              <a:rPr lang="en-US" dirty="0"/>
              <a:t>Do not touch edge connectors on memory module or memory slot</a:t>
            </a:r>
          </a:p>
          <a:p>
            <a:pPr lvl="1" eaLnBrk="1" hangingPunct="1"/>
            <a:r>
              <a:rPr lang="en-US" dirty="0"/>
              <a:t>Do not stack cards or modules</a:t>
            </a:r>
          </a:p>
          <a:p>
            <a:pPr lvl="1" eaLnBrk="1" hangingPunct="1"/>
            <a:r>
              <a:rPr lang="en-US" dirty="0"/>
              <a:t>Look for notches on one side or in the middle for correct orientation</a:t>
            </a:r>
          </a:p>
        </p:txBody>
      </p:sp>
    </p:spTree>
    <p:extLst>
      <p:ext uri="{BB962C8B-B14F-4D97-AF65-F5344CB8AC3E}">
        <p14:creationId xmlns:p14="http://schemas.microsoft.com/office/powerpoint/2010/main" val="32308895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D1FC9546-97F4-4EFF-A871-16855B8AF967}" type="slidenum">
              <a:rPr lang="en-US" smtClean="0"/>
              <a:pPr eaLnBrk="1" hangingPunct="1"/>
              <a:t>52</a:t>
            </a:fld>
            <a:endParaRPr lang="en-US" dirty="0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Do I Install the New Modules?</a:t>
            </a:r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Installing DIMMS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Pull out supporting arms on the sides of the slot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Use notches on DIMM edge connector as a guide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Insert DIMM straight down into the slot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Ensure supporting arms lock into position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New installations are generally uncomplicated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Usually involve placing memory on motherboard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Older computers may need change to BIOS setup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If new memory not recognized try reseating the module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705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8526C5B5-579E-43AE-8A4B-A9A188D42F90}" type="slidenum">
              <a:rPr lang="en-US" smtClean="0"/>
              <a:pPr eaLnBrk="1" hangingPunct="1"/>
              <a:t>53</a:t>
            </a:fld>
            <a:endParaRPr lang="en-US" dirty="0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to Upgrade Memory on a Laptop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Upgrade process is similar to desktops</a:t>
            </a:r>
          </a:p>
          <a:p>
            <a:pPr lvl="1" eaLnBrk="1" hangingPunct="1"/>
            <a:r>
              <a:rPr lang="en-US" dirty="0">
                <a:latin typeface="Arial" charset="0"/>
              </a:rPr>
              <a:t>Considerations:</a:t>
            </a:r>
          </a:p>
          <a:p>
            <a:pPr lvl="2" eaLnBrk="1" hangingPunct="1"/>
            <a:r>
              <a:rPr lang="en-US" dirty="0">
                <a:latin typeface="Arial" charset="0"/>
              </a:rPr>
              <a:t>Make sure warranty not being voided</a:t>
            </a:r>
          </a:p>
          <a:p>
            <a:pPr lvl="2" eaLnBrk="1" hangingPunct="1"/>
            <a:r>
              <a:rPr lang="en-US" dirty="0">
                <a:latin typeface="Arial" charset="0"/>
              </a:rPr>
              <a:t>Search for best buy on a suitable and authorized part</a:t>
            </a:r>
          </a:p>
          <a:p>
            <a:pPr lvl="1" eaLnBrk="1" hangingPunct="1"/>
            <a:r>
              <a:rPr lang="en-US" dirty="0">
                <a:latin typeface="Arial" charset="0"/>
              </a:rPr>
              <a:t>General steps:</a:t>
            </a:r>
          </a:p>
          <a:p>
            <a:pPr lvl="2" eaLnBrk="1" hangingPunct="1"/>
            <a:r>
              <a:rPr lang="en-US" dirty="0">
                <a:latin typeface="Arial" charset="0"/>
              </a:rPr>
              <a:t>Decide how much memory to upgrade</a:t>
            </a:r>
          </a:p>
          <a:p>
            <a:pPr lvl="2" eaLnBrk="1" hangingPunct="1"/>
            <a:r>
              <a:rPr lang="en-US" dirty="0">
                <a:latin typeface="Arial" charset="0"/>
              </a:rPr>
              <a:t>Purchase memory</a:t>
            </a:r>
          </a:p>
          <a:p>
            <a:pPr lvl="2" eaLnBrk="1" hangingPunct="1"/>
            <a:r>
              <a:rPr lang="en-US" dirty="0">
                <a:latin typeface="Arial" charset="0"/>
              </a:rPr>
              <a:t>Install it</a:t>
            </a:r>
          </a:p>
          <a:p>
            <a:pPr lvl="1" eaLnBrk="1" hangingPunct="1"/>
            <a:r>
              <a:rPr lang="en-US" dirty="0">
                <a:latin typeface="Arial" charset="0"/>
              </a:rPr>
              <a:t>Be sure to match the type of memory to the type the laptop supports</a:t>
            </a:r>
          </a:p>
        </p:txBody>
      </p:sp>
    </p:spTree>
    <p:extLst>
      <p:ext uri="{BB962C8B-B14F-4D97-AF65-F5344CB8AC3E}">
        <p14:creationId xmlns:p14="http://schemas.microsoft.com/office/powerpoint/2010/main" val="15218437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360146EC-129A-4016-96BB-128DC2F9DB86}" type="slidenum">
              <a:rPr lang="en-US" smtClean="0"/>
              <a:pPr eaLnBrk="1" hangingPunct="1"/>
              <a:t>54</a:t>
            </a:fld>
            <a:endParaRPr lang="en-US" dirty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/>
              <a:t>Processor: most important motherboard component</a:t>
            </a:r>
          </a:p>
          <a:p>
            <a:pPr lvl="1" eaLnBrk="1" hangingPunct="1"/>
            <a:r>
              <a:rPr lang="en-US" dirty="0"/>
              <a:t>Two major manufacturers are Intel and AMD</a:t>
            </a:r>
          </a:p>
          <a:p>
            <a:pPr eaLnBrk="1" hangingPunct="1"/>
            <a:r>
              <a:rPr lang="en-US" dirty="0"/>
              <a:t>Processors are rated by speed of the system bus, the socket and chipset, processor architecture, multi-core rating, internal memory cache, amount and type of RAM and computing technologies</a:t>
            </a:r>
          </a:p>
          <a:p>
            <a:pPr eaLnBrk="1" hangingPunct="1"/>
            <a:r>
              <a:rPr lang="en-US" dirty="0"/>
              <a:t>Memory cache inside the processor housing can be L1, L2, and L3 cache</a:t>
            </a:r>
          </a:p>
          <a:p>
            <a:pPr eaLnBrk="1" hangingPunct="1"/>
            <a:r>
              <a:rPr lang="en-US" dirty="0"/>
              <a:t>Core of processor has two arithmetic logic units (ALUs) and each core can process two threads at once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families of Intel processors include Core, Atom, Celeron, and Pentium</a:t>
            </a:r>
          </a:p>
          <a:p>
            <a:r>
              <a:rPr lang="en-US" dirty="0"/>
              <a:t>Current AMD processor families include FX, Phenom, Athlon, and Sempron</a:t>
            </a:r>
          </a:p>
          <a:p>
            <a:r>
              <a:rPr lang="en-US" dirty="0"/>
              <a:t>Select a processor that the motherboard supports</a:t>
            </a:r>
          </a:p>
          <a:p>
            <a:r>
              <a:rPr lang="en-US" dirty="0"/>
              <a:t>When installing, always follow directions in motherboard user guide</a:t>
            </a:r>
          </a:p>
          <a:p>
            <a:r>
              <a:rPr lang="en-US" dirty="0"/>
              <a:t>DRAM is stored on DIMMs for desktops and SO-DIMMs for laptops</a:t>
            </a:r>
          </a:p>
          <a:p>
            <a:r>
              <a:rPr lang="en-US" dirty="0"/>
              <a:t>DIMMs can be single-sided or double-sided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787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E6FFA4C-C0A3-48FB-8087-CFC29F53684A}" type="slidenum">
              <a:rPr lang="en-US" smtClean="0"/>
              <a:pPr eaLnBrk="1" hangingPunct="1"/>
              <a:t>56</a:t>
            </a:fld>
            <a:endParaRPr lang="en-US" dirty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/>
              <a:t>DIMMs can work together in dual, triple, or quad channels</a:t>
            </a:r>
          </a:p>
          <a:p>
            <a:pPr eaLnBrk="1" hangingPunct="1"/>
            <a:r>
              <a:rPr lang="en-US" dirty="0"/>
              <a:t>DIMM speeds are measured in MHz or PC rating</a:t>
            </a:r>
          </a:p>
          <a:p>
            <a:pPr eaLnBrk="1" hangingPunct="1"/>
            <a:r>
              <a:rPr lang="en-US" dirty="0"/>
              <a:t>The memory controller can check memory for errors and possibly correct those errors using ECC</a:t>
            </a:r>
          </a:p>
          <a:p>
            <a:pPr eaLnBrk="1" hangingPunct="1"/>
            <a:r>
              <a:rPr lang="en-US" dirty="0"/>
              <a:t>Buffers and registers are used to hold data and amplify a data signal</a:t>
            </a:r>
          </a:p>
          <a:p>
            <a:pPr eaLnBrk="1" hangingPunct="1"/>
            <a:r>
              <a:rPr lang="en-US" dirty="0"/>
              <a:t>CAS Latency and RAS Latency measure access time to memory</a:t>
            </a:r>
          </a:p>
          <a:p>
            <a:pPr eaLnBrk="1" hangingPunct="1"/>
            <a:r>
              <a:rPr lang="en-US" dirty="0"/>
              <a:t>When upgrading memory, use the type, size, and speed the motherboard supports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33A3639F-DFD0-4F8A-93E1-581568D0AD97}" type="slidenum">
              <a:rPr lang="en-US" smtClean="0"/>
              <a:pPr eaLnBrk="1" hangingPunct="1"/>
              <a:t>6</a:t>
            </a:fld>
            <a:endParaRPr lang="en-US" dirty="0"/>
          </a:p>
        </p:txBody>
      </p:sp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a Processor Works</a:t>
            </a:r>
          </a:p>
        </p:txBody>
      </p:sp>
      <p:sp>
        <p:nvSpPr>
          <p:cNvPr id="717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Basic components</a:t>
            </a:r>
          </a:p>
          <a:p>
            <a:pPr lvl="1" eaLnBrk="1" hangingPunct="1"/>
            <a:r>
              <a:rPr lang="en-US" dirty="0"/>
              <a:t>Input/output (I/O) unit</a:t>
            </a:r>
          </a:p>
          <a:p>
            <a:pPr lvl="2" eaLnBrk="1" hangingPunct="1"/>
            <a:r>
              <a:rPr lang="en-US" dirty="0"/>
              <a:t>Manages data and instructions entering and leaving the processor</a:t>
            </a:r>
          </a:p>
          <a:p>
            <a:pPr lvl="1" eaLnBrk="1" hangingPunct="1"/>
            <a:r>
              <a:rPr lang="en-US" dirty="0"/>
              <a:t>Control unit</a:t>
            </a:r>
          </a:p>
          <a:p>
            <a:pPr lvl="2" eaLnBrk="1" hangingPunct="1"/>
            <a:r>
              <a:rPr lang="en-US" dirty="0"/>
              <a:t>Manages all activities inside the processor</a:t>
            </a:r>
          </a:p>
          <a:p>
            <a:pPr lvl="1" eaLnBrk="1" hangingPunct="1"/>
            <a:r>
              <a:rPr lang="en-US" dirty="0"/>
              <a:t>One or more arithmetic logic units (ALUs)</a:t>
            </a:r>
          </a:p>
          <a:p>
            <a:pPr lvl="2" eaLnBrk="1" hangingPunct="1"/>
            <a:r>
              <a:rPr lang="en-US" dirty="0"/>
              <a:t>Performs all logical comparisons, calculations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00C486CC-84D2-4EDD-A7C0-D4F0585D2144}" type="slidenum">
              <a:rPr lang="en-US" smtClean="0"/>
              <a:pPr eaLnBrk="1" hangingPunct="1"/>
              <a:t>7</a:t>
            </a:fld>
            <a:endParaRPr lang="en-US" dirty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a Processor Works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Basic components (cont’d)</a:t>
            </a:r>
          </a:p>
          <a:p>
            <a:pPr lvl="1" eaLnBrk="1" hangingPunct="1"/>
            <a:r>
              <a:rPr lang="en-US" dirty="0"/>
              <a:t>Registers</a:t>
            </a:r>
          </a:p>
          <a:p>
            <a:pPr lvl="2" eaLnBrk="1" hangingPunct="1"/>
            <a:r>
              <a:rPr lang="en-US" dirty="0"/>
              <a:t>Small holding areas on processor chip</a:t>
            </a:r>
          </a:p>
          <a:p>
            <a:pPr lvl="2" eaLnBrk="1" hangingPunct="1"/>
            <a:r>
              <a:rPr lang="en-US" dirty="0"/>
              <a:t>Holds counters, data, instructions, and addresses that the ALU is currently processing</a:t>
            </a:r>
          </a:p>
          <a:p>
            <a:pPr lvl="1" eaLnBrk="1" hangingPunct="1"/>
            <a:r>
              <a:rPr lang="en-US" dirty="0"/>
              <a:t>Internal memory caches (L1, L2, L3)</a:t>
            </a:r>
          </a:p>
          <a:p>
            <a:pPr lvl="2" eaLnBrk="1" hangingPunct="1"/>
            <a:r>
              <a:rPr lang="en-US" dirty="0"/>
              <a:t>Holds data and instructions to be processed by ALU</a:t>
            </a:r>
          </a:p>
          <a:p>
            <a:pPr lvl="1" eaLnBrk="1" hangingPunct="1"/>
            <a:r>
              <a:rPr lang="en-US" dirty="0"/>
              <a:t>Buses</a:t>
            </a:r>
          </a:p>
          <a:p>
            <a:pPr lvl="2" eaLnBrk="1" hangingPunct="1"/>
            <a:r>
              <a:rPr lang="en-US" dirty="0"/>
              <a:t>Connect components within the processor housing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00C486CC-84D2-4EDD-A7C0-D4F0585D2144}" type="slidenum">
              <a:rPr lang="en-US" smtClean="0"/>
              <a:pPr eaLnBrk="1" hangingPunct="1"/>
              <a:t>8</a:t>
            </a:fld>
            <a:endParaRPr lang="en-US" dirty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a Processor Works</a:t>
            </a:r>
          </a:p>
        </p:txBody>
      </p:sp>
      <p:pic>
        <p:nvPicPr>
          <p:cNvPr id="2" name="Picture 1" descr="Since the Pentium processor was first released in 1993, the standard has been for a processor to have two arithmetic logic units so that it can process two instructions at once&#10;" title="Figure 4-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812" y="1828800"/>
            <a:ext cx="4524375" cy="2724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3205" y="4978580"/>
            <a:ext cx="6364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Figure 4-5  </a:t>
            </a:r>
            <a:r>
              <a:rPr lang="en-US" sz="1200" dirty="0"/>
              <a:t>Since the Pentium processor was first released in 1993, the standard has been</a:t>
            </a:r>
          </a:p>
          <a:p>
            <a:r>
              <a:rPr lang="en-US" sz="1200" dirty="0"/>
              <a:t>	for a processor to have two arithmetic logic units so that it can process</a:t>
            </a:r>
          </a:p>
          <a:p>
            <a:r>
              <a:rPr lang="en-US" sz="1200" dirty="0"/>
              <a:t>	two instructions at once</a:t>
            </a:r>
          </a:p>
        </p:txBody>
      </p:sp>
    </p:spTree>
    <p:extLst>
      <p:ext uri="{BB962C8B-B14F-4D97-AF65-F5344CB8AC3E}">
        <p14:creationId xmlns:p14="http://schemas.microsoft.com/office/powerpoint/2010/main" val="46861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CFC39E57-09B6-4915-B1DB-5930134A51BB}" type="slidenum">
              <a:rPr lang="en-US" smtClean="0"/>
              <a:pPr eaLnBrk="1" hangingPunct="1"/>
              <a:t>9</a:t>
            </a:fld>
            <a:endParaRPr lang="en-US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a Processor Works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Processor frequency (speed)</a:t>
            </a:r>
          </a:p>
          <a:p>
            <a:pPr lvl="1" eaLnBrk="1" hangingPunct="1"/>
            <a:r>
              <a:rPr lang="en-US" dirty="0"/>
              <a:t>Speed at which processor operates internally</a:t>
            </a:r>
          </a:p>
          <a:p>
            <a:pPr eaLnBrk="1" hangingPunct="1"/>
            <a:r>
              <a:rPr lang="en-US" dirty="0"/>
              <a:t>Multiplier</a:t>
            </a:r>
          </a:p>
          <a:p>
            <a:pPr lvl="1" eaLnBrk="1" hangingPunct="1"/>
            <a:r>
              <a:rPr lang="en-US" dirty="0"/>
              <a:t>Factor multiplied against system bus frequency</a:t>
            </a:r>
          </a:p>
          <a:p>
            <a:pPr lvl="2" eaLnBrk="1" hangingPunct="1"/>
            <a:r>
              <a:rPr lang="en-US" dirty="0"/>
              <a:t>Determines processor frequency</a:t>
            </a:r>
          </a:p>
          <a:p>
            <a:pPr lvl="1" eaLnBrk="1" hangingPunct="1"/>
            <a:r>
              <a:rPr lang="en-US" dirty="0"/>
              <a:t>System bus frequency × multiplier = processor frequency</a:t>
            </a:r>
          </a:p>
          <a:p>
            <a:pPr eaLnBrk="1" hangingPunct="1"/>
            <a:r>
              <a:rPr lang="en-US" dirty="0"/>
              <a:t>Processors sold today contain ALUs and registers that can process 32 bits or 64 bits at a time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5603</Words>
  <Application>Microsoft Office PowerPoint</Application>
  <PresentationFormat>On-screen Show (4:3)</PresentationFormat>
  <Paragraphs>957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Times New Roman</vt:lpstr>
      <vt:lpstr>Default Design</vt:lpstr>
      <vt:lpstr>1_Default Design</vt:lpstr>
      <vt:lpstr>A+ Guide to Hardware, 9th Edition</vt:lpstr>
      <vt:lpstr>Objectives</vt:lpstr>
      <vt:lpstr>Types and Characteristics of Processors</vt:lpstr>
      <vt:lpstr>Types and Characteristics of Processors</vt:lpstr>
      <vt:lpstr>Types and Characteristics of Processors</vt:lpstr>
      <vt:lpstr>How a Processor Works</vt:lpstr>
      <vt:lpstr>How a Processor Works</vt:lpstr>
      <vt:lpstr>How a Processor Works</vt:lpstr>
      <vt:lpstr>How a Processor Works</vt:lpstr>
      <vt:lpstr>How a Processor Works</vt:lpstr>
      <vt:lpstr>How a Processor Works</vt:lpstr>
      <vt:lpstr>How a Processor Works</vt:lpstr>
      <vt:lpstr>Intel Processors</vt:lpstr>
      <vt:lpstr>Intel Processors</vt:lpstr>
      <vt:lpstr>Intel Processors</vt:lpstr>
      <vt:lpstr>AMD Processors</vt:lpstr>
      <vt:lpstr>AMD Processors</vt:lpstr>
      <vt:lpstr>Selecting and Installing a Processor</vt:lpstr>
      <vt:lpstr>Select a Processor to Match System Needs</vt:lpstr>
      <vt:lpstr>Install a Processor</vt:lpstr>
      <vt:lpstr>Install a Processor</vt:lpstr>
      <vt:lpstr>Install a Processor</vt:lpstr>
      <vt:lpstr>Install a Processor</vt:lpstr>
      <vt:lpstr>Install a Processor</vt:lpstr>
      <vt:lpstr>Install a Processor</vt:lpstr>
      <vt:lpstr>Install a Processor </vt:lpstr>
      <vt:lpstr>Replacing the Processor in a Laptop</vt:lpstr>
      <vt:lpstr>Replacing the Processor in a Laptop</vt:lpstr>
      <vt:lpstr>Memory Technologies</vt:lpstr>
      <vt:lpstr>Memory Technologies</vt:lpstr>
      <vt:lpstr>Memory Technologies</vt:lpstr>
      <vt:lpstr>DIMM Technologies</vt:lpstr>
      <vt:lpstr>DIMM Technologies</vt:lpstr>
      <vt:lpstr>DIMM Technologies</vt:lpstr>
      <vt:lpstr>DIMM Technologies</vt:lpstr>
      <vt:lpstr>DIMM Technologies</vt:lpstr>
      <vt:lpstr>DIMM Technologies</vt:lpstr>
      <vt:lpstr>DIMM Technologies</vt:lpstr>
      <vt:lpstr>DIMM Technologies</vt:lpstr>
      <vt:lpstr>DIMM Technologies</vt:lpstr>
      <vt:lpstr>DIMM Technologies</vt:lpstr>
      <vt:lpstr>Types of Memory Used in Laptops</vt:lpstr>
      <vt:lpstr>How to Upgrade Memory</vt:lpstr>
      <vt:lpstr>How to Upgrade Memory</vt:lpstr>
      <vt:lpstr>How Much Memory Do I Need and How Much Is Currently Installed?</vt:lpstr>
      <vt:lpstr>How Many and What Kind of Modules Are Currently Installed?</vt:lpstr>
      <vt:lpstr>How Many and What Kind of Modules Can Fit on My Motherboard?</vt:lpstr>
      <vt:lpstr>How Many and What Kind of Modules Can Fit on My Motherboard?</vt:lpstr>
      <vt:lpstr>How Do I Select and Purchase the Right Memory Modules?</vt:lpstr>
      <vt:lpstr>How Do I Select and Purchase the Right Memory Modules?</vt:lpstr>
      <vt:lpstr>How Do I Install the New Modules?</vt:lpstr>
      <vt:lpstr>How Do I Install the New Modules?</vt:lpstr>
      <vt:lpstr>How to Upgrade Memory on a Laptop</vt:lpstr>
      <vt:lpstr>Summary</vt:lpstr>
      <vt:lpstr>Summary</vt:lpstr>
      <vt:lpstr>Summary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408</cp:revision>
  <dcterms:created xsi:type="dcterms:W3CDTF">2009-09-28T18:08:13Z</dcterms:created>
  <dcterms:modified xsi:type="dcterms:W3CDTF">2021-02-10T10:00:03Z</dcterms:modified>
</cp:coreProperties>
</file>