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3"/>
  </p:notesMasterIdLst>
  <p:sldIdLst>
    <p:sldId id="319" r:id="rId3"/>
    <p:sldId id="320" r:id="rId4"/>
    <p:sldId id="359" r:id="rId5"/>
    <p:sldId id="413" r:id="rId6"/>
    <p:sldId id="414" r:id="rId7"/>
    <p:sldId id="416" r:id="rId8"/>
    <p:sldId id="449" r:id="rId9"/>
    <p:sldId id="415" r:id="rId10"/>
    <p:sldId id="417" r:id="rId11"/>
    <p:sldId id="448" r:id="rId12"/>
    <p:sldId id="450" r:id="rId13"/>
    <p:sldId id="418" r:id="rId14"/>
    <p:sldId id="419" r:id="rId15"/>
    <p:sldId id="420" r:id="rId16"/>
    <p:sldId id="421" r:id="rId17"/>
    <p:sldId id="422" r:id="rId18"/>
    <p:sldId id="423" r:id="rId19"/>
    <p:sldId id="425" r:id="rId20"/>
    <p:sldId id="360" r:id="rId21"/>
    <p:sldId id="361" r:id="rId22"/>
    <p:sldId id="426" r:id="rId23"/>
    <p:sldId id="427" r:id="rId24"/>
    <p:sldId id="442" r:id="rId25"/>
    <p:sldId id="428" r:id="rId26"/>
    <p:sldId id="429" r:id="rId27"/>
    <p:sldId id="366" r:id="rId28"/>
    <p:sldId id="367" r:id="rId29"/>
    <p:sldId id="368" r:id="rId30"/>
    <p:sldId id="430" r:id="rId31"/>
    <p:sldId id="369" r:id="rId32"/>
    <p:sldId id="431" r:id="rId33"/>
    <p:sldId id="370" r:id="rId34"/>
    <p:sldId id="371" r:id="rId35"/>
    <p:sldId id="372" r:id="rId36"/>
    <p:sldId id="443" r:id="rId37"/>
    <p:sldId id="444" r:id="rId38"/>
    <p:sldId id="373" r:id="rId39"/>
    <p:sldId id="445" r:id="rId40"/>
    <p:sldId id="446" r:id="rId41"/>
    <p:sldId id="376" r:id="rId42"/>
    <p:sldId id="447" r:id="rId43"/>
    <p:sldId id="378" r:id="rId44"/>
    <p:sldId id="432" r:id="rId45"/>
    <p:sldId id="433" r:id="rId46"/>
    <p:sldId id="434" r:id="rId47"/>
    <p:sldId id="383" r:id="rId48"/>
    <p:sldId id="384" r:id="rId49"/>
    <p:sldId id="385" r:id="rId50"/>
    <p:sldId id="386" r:id="rId51"/>
    <p:sldId id="387" r:id="rId52"/>
    <p:sldId id="436" r:id="rId53"/>
    <p:sldId id="437" r:id="rId54"/>
    <p:sldId id="438" r:id="rId55"/>
    <p:sldId id="439" r:id="rId56"/>
    <p:sldId id="440" r:id="rId57"/>
    <p:sldId id="424" r:id="rId58"/>
    <p:sldId id="343" r:id="rId59"/>
    <p:sldId id="441" r:id="rId60"/>
    <p:sldId id="405" r:id="rId61"/>
    <p:sldId id="406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33" autoAdjust="0"/>
  </p:normalViewPr>
  <p:slideViewPr>
    <p:cSldViewPr>
      <p:cViewPr varScale="1">
        <p:scale>
          <a:sx n="50" d="100"/>
          <a:sy n="50" d="100"/>
        </p:scale>
        <p:origin x="108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35E649C-C8DD-412D-BB23-3A9C289F9DD9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813EFD4-1D5C-47E5-BC4C-DDAA00D379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37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368408AC-FD81-4BC8-9639-C10D0AA4CA2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A+ Guide to Hardware, 9th Edition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>
                <a:solidFill>
                  <a:schemeClr val="tx1"/>
                </a:solidFill>
              </a:rPr>
              <a:t>Chapter 5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>
                <a:solidFill>
                  <a:schemeClr val="tx1"/>
                </a:solidFill>
              </a:rPr>
              <a:t>Supporting the Power System and Troubleshooting Computers</a:t>
            </a:r>
          </a:p>
          <a:p>
            <a:pPr eaLnBrk="1" hangingPunct="1"/>
            <a:endParaRPr lang="es-EC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22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Fans and Other Fans and Heat Sinks</a:t>
            </a:r>
          </a:p>
          <a:p>
            <a:endParaRPr lang="en-US" dirty="0"/>
          </a:p>
          <a:p>
            <a:r>
              <a:rPr lang="en-US" dirty="0"/>
              <a:t>Case fans: help draw air out of the case to prevent overheating</a:t>
            </a:r>
          </a:p>
          <a:p>
            <a:pPr lvl="1"/>
            <a:r>
              <a:rPr lang="en-US" dirty="0"/>
              <a:t>Most cases have one or more positions on the case to hold a case fan</a:t>
            </a:r>
          </a:p>
          <a:p>
            <a:pPr lvl="1"/>
            <a:r>
              <a:rPr lang="en-US" dirty="0"/>
              <a:t>Large fans tend to perform better than small fans</a:t>
            </a:r>
          </a:p>
          <a:p>
            <a:r>
              <a:rPr lang="en-US" dirty="0"/>
              <a:t>Other fans:</a:t>
            </a:r>
          </a:p>
          <a:p>
            <a:pPr lvl="1"/>
            <a:r>
              <a:rPr lang="en-US" dirty="0"/>
              <a:t>Some graphics (video) cards come with a fan</a:t>
            </a:r>
          </a:p>
          <a:p>
            <a:pPr lvl="1"/>
            <a:r>
              <a:rPr lang="en-US" dirty="0"/>
              <a:t>Fan cards can be mounted next to graphics cards</a:t>
            </a:r>
          </a:p>
          <a:p>
            <a:pPr lvl="2"/>
            <a:r>
              <a:rPr lang="en-US" dirty="0"/>
              <a:t>Be sure to select a fan card that fits the expansion slot you plan to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7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Fans and Other Fans and Heat Sinks</a:t>
            </a:r>
          </a:p>
          <a:p>
            <a:endParaRPr lang="en-US" dirty="0"/>
          </a:p>
          <a:p>
            <a:r>
              <a:rPr lang="en-US" dirty="0"/>
              <a:t>Case fans: help draw air out of the case to prevent overheating</a:t>
            </a:r>
          </a:p>
          <a:p>
            <a:pPr lvl="1"/>
            <a:r>
              <a:rPr lang="en-US" dirty="0"/>
              <a:t>Most cases have one or more positions on the case to hold a case fan</a:t>
            </a:r>
          </a:p>
          <a:p>
            <a:pPr lvl="1"/>
            <a:r>
              <a:rPr lang="en-US" dirty="0"/>
              <a:t>Large fans tend to perform better than small fans</a:t>
            </a:r>
          </a:p>
          <a:p>
            <a:r>
              <a:rPr lang="en-US" dirty="0"/>
              <a:t>Other fans:</a:t>
            </a:r>
          </a:p>
          <a:p>
            <a:pPr lvl="1"/>
            <a:r>
              <a:rPr lang="en-US" dirty="0"/>
              <a:t>Some graphics (video) cards come with a fan</a:t>
            </a:r>
          </a:p>
          <a:p>
            <a:pPr lvl="1"/>
            <a:r>
              <a:rPr lang="en-US" dirty="0"/>
              <a:t>Fan cards can be mounted next to graphics cards</a:t>
            </a:r>
          </a:p>
          <a:p>
            <a:pPr lvl="2"/>
            <a:r>
              <a:rPr lang="en-US" dirty="0"/>
              <a:t>Be sure to select a fan card that fits the expansion slot you plan to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07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Fans and Other Fans and Heat Sinks</a:t>
            </a:r>
          </a:p>
          <a:p>
            <a:endParaRPr lang="en-US" dirty="0"/>
          </a:p>
          <a:p>
            <a:r>
              <a:rPr lang="en-US" dirty="0"/>
              <a:t>Other fans (cont’d):</a:t>
            </a:r>
          </a:p>
          <a:p>
            <a:pPr lvl="1"/>
            <a:r>
              <a:rPr lang="en-US" dirty="0"/>
              <a:t>RAM cooler – clips over a DIMM memory module</a:t>
            </a:r>
          </a:p>
          <a:p>
            <a:pPr lvl="2"/>
            <a:r>
              <a:rPr lang="en-US" dirty="0"/>
              <a:t>May be powered by a SATA or 4-pin Molex power connector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4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Liquid Cooling Systems</a:t>
            </a:r>
          </a:p>
          <a:p>
            <a:endParaRPr lang="en-US" dirty="0"/>
          </a:p>
          <a:p>
            <a:r>
              <a:rPr lang="en-US" dirty="0"/>
              <a:t>Liquid cooling system</a:t>
            </a:r>
          </a:p>
          <a:p>
            <a:pPr lvl="1"/>
            <a:r>
              <a:rPr lang="en-US" dirty="0"/>
              <a:t>A small pump sits inside the case and tubes moves liquid around components and then away from them to a place where fans cool the liquid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42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a Power Supply</a:t>
            </a:r>
          </a:p>
          <a:p>
            <a:endParaRPr lang="en-US" dirty="0"/>
          </a:p>
          <a:p>
            <a:pPr eaLnBrk="1" hangingPunct="1"/>
            <a:r>
              <a:rPr lang="en-US" dirty="0"/>
              <a:t>Reasons to replace a power supply:</a:t>
            </a:r>
          </a:p>
          <a:p>
            <a:pPr lvl="1" eaLnBrk="1" hangingPunct="1"/>
            <a:r>
              <a:rPr lang="en-US" dirty="0"/>
              <a:t>Power supply in existing system fails</a:t>
            </a:r>
          </a:p>
          <a:p>
            <a:pPr lvl="1" eaLnBrk="1" hangingPunct="1"/>
            <a:r>
              <a:rPr lang="en-US" dirty="0"/>
              <a:t>Power supply in existing system is not adequate</a:t>
            </a:r>
          </a:p>
          <a:p>
            <a:pPr eaLnBrk="1" hangingPunct="1"/>
            <a:r>
              <a:rPr lang="en-US" dirty="0"/>
              <a:t>When building from scratch, some cases come with power supply already installed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and Characteristics of Power Supplies</a:t>
            </a:r>
          </a:p>
          <a:p>
            <a:endParaRPr lang="en-US" dirty="0"/>
          </a:p>
          <a:p>
            <a:pPr eaLnBrk="1" hangingPunct="1"/>
            <a:r>
              <a:rPr lang="en-US" dirty="0"/>
              <a:t>Important power supply feature considerations:</a:t>
            </a:r>
          </a:p>
          <a:p>
            <a:pPr lvl="1" eaLnBrk="1" hangingPunct="1"/>
            <a:r>
              <a:rPr lang="en-US" dirty="0"/>
              <a:t>Form factor determines power supply size</a:t>
            </a:r>
          </a:p>
          <a:p>
            <a:pPr lvl="1" eaLnBrk="1" hangingPunct="1"/>
            <a:r>
              <a:rPr lang="en-US" dirty="0"/>
              <a:t>Wattage ratings (listed in documentation)</a:t>
            </a:r>
          </a:p>
          <a:p>
            <a:pPr lvl="1" eaLnBrk="1" hangingPunct="1"/>
            <a:r>
              <a:rPr lang="en-US" dirty="0"/>
              <a:t>Number and type of connectors</a:t>
            </a:r>
          </a:p>
          <a:p>
            <a:pPr lvl="1" eaLnBrk="1" hangingPunct="1"/>
            <a:r>
              <a:rPr lang="en-US" dirty="0"/>
              <a:t>Fans inside the PSU</a:t>
            </a:r>
          </a:p>
          <a:p>
            <a:pPr lvl="1" eaLnBrk="1" hangingPunct="1"/>
            <a:r>
              <a:rPr lang="en-US" dirty="0"/>
              <a:t>Dual voltage options</a:t>
            </a:r>
          </a:p>
          <a:p>
            <a:pPr lvl="1" eaLnBrk="1" hangingPunct="1"/>
            <a:r>
              <a:rPr lang="en-US" dirty="0"/>
              <a:t>Warranty and overall 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15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Calculate Wattage Capacity</a:t>
            </a:r>
          </a:p>
          <a:p>
            <a:endParaRPr lang="en-US" dirty="0"/>
          </a:p>
          <a:p>
            <a:pPr eaLnBrk="1" hangingPunct="1"/>
            <a:r>
              <a:rPr lang="en-US" dirty="0"/>
              <a:t>Determining wattage capacity</a:t>
            </a:r>
          </a:p>
          <a:p>
            <a:pPr lvl="1" eaLnBrk="1" hangingPunct="1"/>
            <a:r>
              <a:rPr lang="en-US" dirty="0"/>
              <a:t>Consider all components inside case</a:t>
            </a:r>
          </a:p>
          <a:p>
            <a:pPr lvl="1" eaLnBrk="1" hangingPunct="1"/>
            <a:r>
              <a:rPr lang="en-US" dirty="0"/>
              <a:t>Consider USB and FireWire devices</a:t>
            </a:r>
          </a:p>
          <a:p>
            <a:pPr lvl="2" eaLnBrk="1" hangingPunct="1"/>
            <a:r>
              <a:rPr lang="en-US" dirty="0"/>
              <a:t>Get power from ports connected to the motherboard</a:t>
            </a:r>
          </a:p>
          <a:p>
            <a:pPr eaLnBrk="1" hangingPunct="1"/>
            <a:r>
              <a:rPr lang="en-US" dirty="0"/>
              <a:t>Points to keep in mind</a:t>
            </a:r>
          </a:p>
          <a:p>
            <a:pPr lvl="1" eaLnBrk="1" hangingPunct="1"/>
            <a:r>
              <a:rPr lang="en-US" dirty="0"/>
              <a:t>Video cards draw the most power</a:t>
            </a:r>
          </a:p>
          <a:p>
            <a:pPr lvl="1" eaLnBrk="1" hangingPunct="1"/>
            <a:r>
              <a:rPr lang="en-US" dirty="0"/>
              <a:t>The power supply should be rated 30 percent higher than expected needs</a:t>
            </a:r>
          </a:p>
          <a:p>
            <a:pPr eaLnBrk="1" hangingPunct="1"/>
            <a:r>
              <a:rPr lang="en-US" dirty="0"/>
              <a:t>What size Power Supply?</a:t>
            </a:r>
          </a:p>
          <a:p>
            <a:pPr lvl="1" eaLnBrk="1" hangingPunct="1"/>
            <a:r>
              <a:rPr lang="en-US" dirty="0"/>
              <a:t>Add up wattage requirements and add 30 percent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Calculate Wattage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2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Approach a Hardware Problem</a:t>
            </a:r>
          </a:p>
          <a:p>
            <a:endParaRPr lang="en-US" dirty="0"/>
          </a:p>
          <a:p>
            <a:r>
              <a:rPr lang="en-US" dirty="0"/>
              <a:t>Troubleshooting resources:</a:t>
            </a:r>
          </a:p>
          <a:p>
            <a:pPr lvl="1"/>
            <a:r>
              <a:rPr lang="en-US" dirty="0"/>
              <a:t>The web (Internet)</a:t>
            </a:r>
          </a:p>
          <a:p>
            <a:pPr lvl="1"/>
            <a:r>
              <a:rPr lang="en-US" dirty="0"/>
              <a:t>Chat forums or email technical support</a:t>
            </a:r>
          </a:p>
          <a:p>
            <a:pPr lvl="1"/>
            <a:r>
              <a:rPr lang="en-US" dirty="0"/>
              <a:t>Manufacturer’s diagnostic software</a:t>
            </a:r>
          </a:p>
          <a:p>
            <a:pPr lvl="1"/>
            <a:r>
              <a:rPr lang="en-US" dirty="0"/>
              <a:t>User manuals</a:t>
            </a:r>
          </a:p>
          <a:p>
            <a:pPr lvl="1"/>
            <a:r>
              <a:rPr lang="en-US" dirty="0"/>
              <a:t>Technical associates in your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36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Interview the User</a:t>
            </a:r>
          </a:p>
          <a:p>
            <a:endParaRPr lang="en-US" dirty="0"/>
          </a:p>
          <a:p>
            <a:r>
              <a:rPr lang="en-US" dirty="0"/>
              <a:t>Include these questions:</a:t>
            </a:r>
          </a:p>
          <a:p>
            <a:pPr lvl="1"/>
            <a:r>
              <a:rPr lang="en-US" dirty="0"/>
              <a:t>Can you describe the problem, when did it first start, and when does it occur?</a:t>
            </a:r>
          </a:p>
          <a:p>
            <a:pPr lvl="1"/>
            <a:r>
              <a:rPr lang="en-US" dirty="0"/>
              <a:t>Was the computer recently moved?</a:t>
            </a:r>
          </a:p>
          <a:p>
            <a:pPr lvl="1"/>
            <a:r>
              <a:rPr lang="en-US" dirty="0"/>
              <a:t>Was any new hardware or software recently installed?</a:t>
            </a:r>
          </a:p>
          <a:p>
            <a:pPr lvl="1"/>
            <a:r>
              <a:rPr lang="en-US" dirty="0"/>
              <a:t>Was any software recently reconfigured or upgraded?</a:t>
            </a:r>
          </a:p>
          <a:p>
            <a:pPr lvl="1"/>
            <a:r>
              <a:rPr lang="en-US" dirty="0"/>
              <a:t>Did someone else use your computer recently?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8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>
              <a:latin typeface="Arial" charset="0"/>
            </a:endParaRPr>
          </a:p>
          <a:p>
            <a:pPr eaLnBrk="1" hangingPunct="1"/>
            <a:r>
              <a:rPr lang="en-US" dirty="0"/>
              <a:t>Describe the methods and devices for keeping a system cool</a:t>
            </a:r>
          </a:p>
          <a:p>
            <a:pPr eaLnBrk="1" hangingPunct="1"/>
            <a:r>
              <a:rPr lang="en-US" dirty="0"/>
              <a:t>Select a power supply to meet the power needs of a system</a:t>
            </a:r>
          </a:p>
          <a:p>
            <a:pPr eaLnBrk="1" hangingPunct="1"/>
            <a:r>
              <a:rPr lang="en-US" dirty="0"/>
              <a:t>Demonstrate an organized approach to solving any computer problem, especially hardware problems occurring during the boot</a:t>
            </a:r>
          </a:p>
          <a:p>
            <a:pPr eaLnBrk="1" hangingPunct="1"/>
            <a:r>
              <a:rPr lang="en-US" dirty="0"/>
              <a:t>Troubleshoot problems with the electrical system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70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Interview the User</a:t>
            </a:r>
          </a:p>
          <a:p>
            <a:endParaRPr lang="en-US" dirty="0"/>
          </a:p>
          <a:p>
            <a:r>
              <a:rPr lang="en-US" dirty="0"/>
              <a:t>Include these questions (cont’d):</a:t>
            </a:r>
          </a:p>
          <a:p>
            <a:pPr lvl="1"/>
            <a:r>
              <a:rPr lang="en-US" dirty="0"/>
              <a:t>Does the computer have a history of similar problems?</a:t>
            </a:r>
          </a:p>
          <a:p>
            <a:pPr lvl="1"/>
            <a:r>
              <a:rPr lang="en-US" dirty="0"/>
              <a:t>Is there important data on the drive that is not backed up?</a:t>
            </a:r>
          </a:p>
          <a:p>
            <a:pPr lvl="1"/>
            <a:r>
              <a:rPr lang="en-US" dirty="0"/>
              <a:t>Can you show me how to reproduce the problem?</a:t>
            </a:r>
          </a:p>
          <a:p>
            <a:r>
              <a:rPr lang="en-US" dirty="0"/>
              <a:t>After gathering information:</a:t>
            </a:r>
          </a:p>
          <a:p>
            <a:pPr lvl="1"/>
            <a:r>
              <a:rPr lang="en-US" dirty="0"/>
              <a:t>Prioritize what to do and begin diagnosing and addressing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1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Back Up Data As Needed</a:t>
            </a:r>
          </a:p>
          <a:p>
            <a:endParaRPr lang="en-US" dirty="0"/>
          </a:p>
          <a:p>
            <a:r>
              <a:rPr lang="en-US" dirty="0"/>
              <a:t>Three options for backing up data:</a:t>
            </a:r>
          </a:p>
          <a:p>
            <a:pPr lvl="1"/>
            <a:r>
              <a:rPr lang="en-US" dirty="0"/>
              <a:t>Move the hard drive to another system</a:t>
            </a:r>
          </a:p>
          <a:p>
            <a:pPr lvl="1"/>
            <a:r>
              <a:rPr lang="en-US" dirty="0"/>
              <a:t>Use file recovery software</a:t>
            </a:r>
          </a:p>
          <a:p>
            <a:pPr lvl="1"/>
            <a:r>
              <a:rPr lang="en-US" dirty="0"/>
              <a:t>Hire a professional file recovery service</a:t>
            </a:r>
          </a:p>
          <a:p>
            <a:pPr lvl="2"/>
            <a:r>
              <a:rPr lang="en-US" dirty="0"/>
              <a:t>Before selecting a service, read reviews, understand the warranty and guarantees, and get a customer recommendation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87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3: Examine the System and Establish a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02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3: Examine the System and Establish a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61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4, 5, and 6: Fix the Problem, Verify the Fix, and Document the Outcome</a:t>
            </a:r>
          </a:p>
          <a:p>
            <a:endParaRPr lang="en-US" dirty="0"/>
          </a:p>
          <a:p>
            <a:r>
              <a:rPr lang="en-US" dirty="0"/>
              <a:t>After understanding the problem</a:t>
            </a:r>
          </a:p>
          <a:p>
            <a:pPr lvl="1"/>
            <a:r>
              <a:rPr lang="en-US" dirty="0"/>
              <a:t>Plan steps to resolve the problem</a:t>
            </a:r>
          </a:p>
          <a:p>
            <a:r>
              <a:rPr lang="en-US" dirty="0"/>
              <a:t>After the fix</a:t>
            </a:r>
          </a:p>
          <a:p>
            <a:pPr lvl="1"/>
            <a:r>
              <a:rPr lang="en-US" dirty="0"/>
              <a:t>Verify the system works by performing one last hard boot and making sure everything works as expected</a:t>
            </a:r>
          </a:p>
          <a:p>
            <a:pPr lvl="1"/>
            <a:r>
              <a:rPr lang="en-US" dirty="0"/>
              <a:t>Ask if anything could have been done to prevent the problem, if so, take preventative action</a:t>
            </a:r>
          </a:p>
          <a:p>
            <a:r>
              <a:rPr lang="en-US" dirty="0"/>
              <a:t>Most organization require documentation in a call tracking or helpdesk application</a:t>
            </a:r>
          </a:p>
          <a:p>
            <a:pPr lvl="1"/>
            <a:r>
              <a:rPr lang="en-US" dirty="0"/>
              <a:t>Record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96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Concerns when Troubleshooting Mobile Device Hardware</a:t>
            </a:r>
          </a:p>
          <a:p>
            <a:endParaRPr lang="en-US" dirty="0"/>
          </a:p>
          <a:p>
            <a:pPr eaLnBrk="1" hangingPunct="1"/>
            <a:r>
              <a:rPr lang="en-US" dirty="0">
                <a:latin typeface="Arial" charset="0"/>
              </a:rPr>
              <a:t>Factors to consider before starting repair project:</a:t>
            </a:r>
          </a:p>
          <a:p>
            <a:pPr lvl="1" eaLnBrk="1" hangingPunct="1"/>
            <a:r>
              <a:rPr lang="en-US" dirty="0">
                <a:latin typeface="Arial" charset="0"/>
              </a:rPr>
              <a:t>Warranty</a:t>
            </a:r>
          </a:p>
          <a:p>
            <a:pPr lvl="1" eaLnBrk="1" hangingPunct="1"/>
            <a:r>
              <a:rPr lang="en-US" dirty="0">
                <a:latin typeface="Arial" charset="0"/>
              </a:rPr>
              <a:t>Time the repair will take</a:t>
            </a:r>
          </a:p>
          <a:p>
            <a:pPr lvl="1" eaLnBrk="1" hangingPunct="1"/>
            <a:r>
              <a:rPr lang="en-US" dirty="0">
                <a:latin typeface="Arial" charset="0"/>
              </a:rPr>
              <a:t>Alternatives to repairing (upgrading)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Return notebook to manufacturer or service center</a:t>
            </a:r>
          </a:p>
          <a:p>
            <a:pPr lvl="2" eaLnBrk="1" hangingPunct="1"/>
            <a:r>
              <a:rPr lang="en-US" dirty="0">
                <a:latin typeface="Arial" charset="0"/>
              </a:rPr>
              <a:t>Substitute external component for internal device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Replace the internal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65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Electrical System</a:t>
            </a:r>
          </a:p>
          <a:p>
            <a:endParaRPr lang="en-US" dirty="0"/>
          </a:p>
          <a:p>
            <a:r>
              <a:rPr lang="en-US" dirty="0"/>
              <a:t>Electrical problems can:</a:t>
            </a:r>
          </a:p>
          <a:p>
            <a:pPr lvl="1"/>
            <a:r>
              <a:rPr lang="en-US" dirty="0"/>
              <a:t>Occur before or after the boot</a:t>
            </a:r>
          </a:p>
          <a:p>
            <a:pPr lvl="1"/>
            <a:r>
              <a:rPr lang="en-US" dirty="0"/>
              <a:t>Be consistent or intermittent</a:t>
            </a:r>
          </a:p>
          <a:p>
            <a:r>
              <a:rPr lang="en-US" dirty="0"/>
              <a:t>Possible symptoms of electrical problem:</a:t>
            </a:r>
          </a:p>
          <a:p>
            <a:pPr lvl="1"/>
            <a:r>
              <a:rPr lang="en-US" dirty="0"/>
              <a:t>Computer appears to be “dead”</a:t>
            </a:r>
          </a:p>
          <a:p>
            <a:pPr lvl="1"/>
            <a:r>
              <a:rPr lang="en-US" dirty="0"/>
              <a:t>Computer sometimes locks up during booting</a:t>
            </a:r>
          </a:p>
          <a:p>
            <a:pPr lvl="1"/>
            <a:r>
              <a:rPr lang="en-US" dirty="0"/>
              <a:t>Error codes or beeps occur during booting</a:t>
            </a:r>
          </a:p>
          <a:p>
            <a:pPr lvl="1"/>
            <a:r>
              <a:rPr lang="en-US" dirty="0"/>
              <a:t>Smell burnt parts or odors</a:t>
            </a:r>
          </a:p>
          <a:p>
            <a:pPr lvl="1"/>
            <a:r>
              <a:rPr lang="en-US" dirty="0"/>
              <a:t>Computer powers down at unexpected times</a:t>
            </a:r>
          </a:p>
          <a:p>
            <a:pPr lvl="1"/>
            <a:r>
              <a:rPr lang="en-US" dirty="0"/>
              <a:t>Computer appears dead except you hear a whine coming from the power supply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54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Electrical System</a:t>
            </a:r>
          </a:p>
          <a:p>
            <a:endParaRPr lang="en-US" dirty="0"/>
          </a:p>
          <a:p>
            <a:r>
              <a:rPr lang="en-US" dirty="0"/>
              <a:t>Try these simple things first:</a:t>
            </a:r>
          </a:p>
          <a:p>
            <a:pPr lvl="1"/>
            <a:r>
              <a:rPr lang="en-US" dirty="0"/>
              <a:t>If you small any burnt part, don’t turn system on</a:t>
            </a:r>
          </a:p>
          <a:p>
            <a:pPr lvl="2"/>
            <a:r>
              <a:rPr lang="en-US" dirty="0"/>
              <a:t>Find fried part and replace</a:t>
            </a:r>
          </a:p>
          <a:p>
            <a:pPr lvl="1"/>
            <a:r>
              <a:rPr lang="en-US" dirty="0"/>
              <a:t>If power supply is whining, don’t turn system on</a:t>
            </a:r>
          </a:p>
          <a:p>
            <a:pPr lvl="2"/>
            <a:r>
              <a:rPr lang="en-US" dirty="0"/>
              <a:t>Open case and look for short or consider upgrading</a:t>
            </a:r>
          </a:p>
          <a:p>
            <a:pPr lvl="2"/>
            <a:r>
              <a:rPr lang="en-US" dirty="0"/>
              <a:t>Test power supply with a power supply tester</a:t>
            </a:r>
          </a:p>
          <a:p>
            <a:pPr lvl="1"/>
            <a:r>
              <a:rPr lang="en-US" dirty="0"/>
              <a:t>Check power cord connection and power bar it may be plugged into</a:t>
            </a:r>
          </a:p>
          <a:p>
            <a:pPr lvl="1"/>
            <a:r>
              <a:rPr lang="en-US" dirty="0"/>
              <a:t>Is power outlet controlled by wall switch? If so, turn it on</a:t>
            </a:r>
          </a:p>
          <a:p>
            <a:pPr lvl="1"/>
            <a:r>
              <a:rPr lang="en-US" dirty="0"/>
              <a:t>Are any cable connections loose?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33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Electrical System</a:t>
            </a:r>
          </a:p>
          <a:p>
            <a:endParaRPr lang="en-US" dirty="0"/>
          </a:p>
          <a:p>
            <a:r>
              <a:rPr lang="en-US" dirty="0"/>
              <a:t>Try these simple things first (cont’d):</a:t>
            </a:r>
          </a:p>
          <a:p>
            <a:pPr lvl="1"/>
            <a:r>
              <a:rPr lang="en-US" dirty="0"/>
              <a:t>Is the circuit breaker blown? Is the house circuit overloaded?</a:t>
            </a:r>
          </a:p>
          <a:p>
            <a:pPr lvl="1"/>
            <a:r>
              <a:rPr lang="en-US" dirty="0"/>
              <a:t>Are all switches on the system turned on?</a:t>
            </a:r>
          </a:p>
          <a:p>
            <a:pPr lvl="1"/>
            <a:r>
              <a:rPr lang="en-US" dirty="0"/>
              <a:t>Is it possible the system has overheated? If so, wait awhile and try again</a:t>
            </a:r>
          </a:p>
          <a:p>
            <a:pPr lvl="1"/>
            <a:r>
              <a:rPr lang="en-US" dirty="0"/>
              <a:t>Older computers might be affected by electromagnetic interference (EMI)</a:t>
            </a:r>
          </a:p>
          <a:p>
            <a:pPr lvl="2"/>
            <a:r>
              <a:rPr lang="en-US" dirty="0"/>
              <a:t>Check for sources of EMI such as fluorescent lighting or an electric fan or copier sitting near PC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50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Electrical System</a:t>
            </a:r>
          </a:p>
          <a:p>
            <a:endParaRPr lang="en-US" dirty="0"/>
          </a:p>
          <a:p>
            <a:r>
              <a:rPr lang="en-US" dirty="0"/>
              <a:t>Problem still not solved, look inside the case:</a:t>
            </a:r>
          </a:p>
          <a:p>
            <a:pPr lvl="1"/>
            <a:r>
              <a:rPr lang="en-US" dirty="0"/>
              <a:t>Check all power connections from the power supply to the motherboard and drives</a:t>
            </a:r>
          </a:p>
          <a:p>
            <a:pPr lvl="1"/>
            <a:r>
              <a:rPr lang="en-US" dirty="0"/>
              <a:t>If you smell burnt parts, search for shorts and frayed and burnt wires</a:t>
            </a:r>
          </a:p>
          <a:p>
            <a:pPr lvl="1"/>
            <a:r>
              <a:rPr lang="en-US" dirty="0"/>
              <a:t>If you suspect the power supply is bad, test it with a power supply tester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>
              <a:latin typeface="Arial" charset="0"/>
            </a:endParaRPr>
          </a:p>
          <a:p>
            <a:pPr eaLnBrk="1" hangingPunct="1"/>
            <a:r>
              <a:rPr lang="en-US" dirty="0"/>
              <a:t>Troubleshoot problems with the motherboard, processor, and RAM</a:t>
            </a:r>
          </a:p>
          <a:p>
            <a:pPr eaLnBrk="1" hangingPunct="1"/>
            <a:r>
              <a:rPr lang="en-US" dirty="0"/>
              <a:t>Troubleshoot hardware problems with mobile devices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16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That Come and Go</a:t>
            </a:r>
          </a:p>
          <a:p>
            <a:endParaRPr lang="en-US" dirty="0"/>
          </a:p>
          <a:p>
            <a:r>
              <a:rPr lang="en-US" dirty="0"/>
              <a:t>Generally, intermittent problems are more difficult to solve</a:t>
            </a:r>
          </a:p>
          <a:p>
            <a:r>
              <a:rPr lang="en-US" dirty="0"/>
              <a:t>Symptoms of what may be an intermittent problem:</a:t>
            </a:r>
          </a:p>
          <a:p>
            <a:pPr lvl="1"/>
            <a:r>
              <a:rPr lang="en-US" dirty="0"/>
              <a:t>Computer stops or hangs for no reason</a:t>
            </a:r>
          </a:p>
          <a:p>
            <a:pPr lvl="1"/>
            <a:r>
              <a:rPr lang="en-US" dirty="0"/>
              <a:t>Memory errors appear intermittently</a:t>
            </a:r>
          </a:p>
          <a:p>
            <a:pPr lvl="1"/>
            <a:r>
              <a:rPr lang="en-US" dirty="0"/>
              <a:t>Data is written incorrectly to the hard drive</a:t>
            </a:r>
          </a:p>
          <a:p>
            <a:pPr lvl="1"/>
            <a:r>
              <a:rPr lang="en-US" dirty="0"/>
              <a:t>Keyboard stops working at odd times</a:t>
            </a:r>
          </a:p>
          <a:p>
            <a:pPr lvl="1"/>
            <a:r>
              <a:rPr lang="en-US" dirty="0"/>
              <a:t>Motherboard fails or is damaged</a:t>
            </a:r>
          </a:p>
          <a:p>
            <a:pPr lvl="1"/>
            <a:r>
              <a:rPr lang="en-US" dirty="0"/>
              <a:t>Power supply overheats and becomes hot to touch</a:t>
            </a:r>
          </a:p>
          <a:p>
            <a:pPr lvl="1"/>
            <a:r>
              <a:rPr lang="en-US" dirty="0"/>
              <a:t>Power supply fan whines and becomes noisy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79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That Come and Go</a:t>
            </a:r>
          </a:p>
          <a:p>
            <a:endParaRPr lang="en-US" dirty="0"/>
          </a:p>
          <a:p>
            <a:r>
              <a:rPr lang="en-US" dirty="0"/>
              <a:t>Eliminate the electrical system as the source of an intermittent problem:</a:t>
            </a:r>
          </a:p>
          <a:p>
            <a:pPr lvl="1"/>
            <a:r>
              <a:rPr lang="en-US" dirty="0"/>
              <a:t>Consider the power supply is inadequate</a:t>
            </a:r>
          </a:p>
          <a:p>
            <a:pPr lvl="1"/>
            <a:r>
              <a:rPr lang="en-US" dirty="0"/>
              <a:t>Suspect the power supply is faulty</a:t>
            </a:r>
          </a:p>
          <a:p>
            <a:pPr lvl="1"/>
            <a:r>
              <a:rPr lang="en-US" dirty="0"/>
              <a:t>The power supply fan might not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19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Problems With the Motherboard</a:t>
            </a:r>
          </a:p>
          <a:p>
            <a:endParaRPr lang="en-US" dirty="0"/>
          </a:p>
          <a:p>
            <a:r>
              <a:rPr lang="en-US" dirty="0"/>
              <a:t>Short might occur if a motherboard component makes improper contact with the chassis</a:t>
            </a:r>
          </a:p>
          <a:p>
            <a:pPr lvl="1"/>
            <a:r>
              <a:rPr lang="en-US" dirty="0"/>
              <a:t>Can seriously damage the motherboard</a:t>
            </a:r>
          </a:p>
          <a:p>
            <a:pPr lvl="1"/>
            <a:r>
              <a:rPr lang="en-US" dirty="0"/>
              <a:t>Check for missing/loose standoffs or loose screws</a:t>
            </a:r>
          </a:p>
          <a:p>
            <a:r>
              <a:rPr lang="en-US" dirty="0"/>
              <a:t>Shorts in motherboard circuits might also cause problems</a:t>
            </a:r>
          </a:p>
          <a:p>
            <a:pPr lvl="1"/>
            <a:r>
              <a:rPr lang="en-US" dirty="0"/>
              <a:t>Look for damage on the bottom of the motherboard</a:t>
            </a:r>
          </a:p>
          <a:p>
            <a:pPr lvl="1"/>
            <a:r>
              <a:rPr lang="en-US" dirty="0"/>
              <a:t>Look for burned-out capacitors that are spotted brown or corroded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57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  <a:p>
            <a:r>
              <a:rPr lang="en-US" dirty="0"/>
              <a:t>Symptoms of overheating:</a:t>
            </a:r>
          </a:p>
          <a:p>
            <a:pPr lvl="1"/>
            <a:r>
              <a:rPr lang="en-US" dirty="0"/>
              <a:t>System hangs or freezes at odd times or after the boot starts</a:t>
            </a:r>
          </a:p>
          <a:p>
            <a:pPr lvl="1"/>
            <a:r>
              <a:rPr lang="en-US" dirty="0"/>
              <a:t>Windows BSOD (blue screen of death) error occurs during the boot</a:t>
            </a:r>
          </a:p>
          <a:p>
            <a:pPr lvl="1"/>
            <a:r>
              <a:rPr lang="en-US" dirty="0"/>
              <a:t>You cannot hear a fan running or the fan makes a whining sound</a:t>
            </a:r>
          </a:p>
          <a:p>
            <a:pPr lvl="1"/>
            <a:r>
              <a:rPr lang="en-US" dirty="0"/>
              <a:t>You cannot feel air being pulled into or out of the case</a:t>
            </a:r>
          </a:p>
          <a:p>
            <a:r>
              <a:rPr lang="en-US" dirty="0"/>
              <a:t>You can purchase a temperature sensor that will sound an alarm when the inside of the case is too hot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24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  <a:p>
            <a:r>
              <a:rPr lang="en-US" dirty="0"/>
              <a:t>Things to do to solve overheating:</a:t>
            </a:r>
          </a:p>
          <a:p>
            <a:pPr lvl="1"/>
            <a:r>
              <a:rPr lang="en-US" dirty="0"/>
              <a:t>If system hangs, go into UEFI/BIOS setup and find the CPU screen that reports temperature (should not exceed that recommended by the CPU manufacturer)</a:t>
            </a:r>
          </a:p>
          <a:p>
            <a:pPr lvl="1"/>
            <a:r>
              <a:rPr lang="en-US" dirty="0"/>
              <a:t>Use compressed air, a blower, or antistatic vacuum to remove dust from the power supply and vents</a:t>
            </a:r>
          </a:p>
          <a:p>
            <a:pPr lvl="1"/>
            <a:r>
              <a:rPr lang="en-US" dirty="0"/>
              <a:t>Check airflow inside the case to see if fans are running (may need to replace a fan)</a:t>
            </a:r>
          </a:p>
          <a:p>
            <a:pPr lvl="1"/>
            <a:r>
              <a:rPr lang="en-US" dirty="0"/>
              <a:t>Install extra fans if case will hold them</a:t>
            </a:r>
          </a:p>
          <a:p>
            <a:pPr lvl="1"/>
            <a:r>
              <a:rPr lang="en-US" dirty="0"/>
              <a:t>Can the side of the case hold a chassis air guide that guides air to the processor? If so, install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28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  <a:p>
            <a:r>
              <a:rPr lang="en-US" dirty="0"/>
              <a:t>Things to do to solve overheating:</a:t>
            </a:r>
          </a:p>
          <a:p>
            <a:pPr lvl="1"/>
            <a:r>
              <a:rPr lang="en-US" dirty="0"/>
              <a:t>If system hangs, go into UEFI/BIOS setup and find the CPU screen that reports temperature (should not exceed that recommended by the CPU manufacturer)</a:t>
            </a:r>
          </a:p>
          <a:p>
            <a:pPr lvl="1"/>
            <a:r>
              <a:rPr lang="en-US" dirty="0"/>
              <a:t>Use compressed air, a blower, or antistatic vacuum to remove dust from the power supply and vents</a:t>
            </a:r>
          </a:p>
          <a:p>
            <a:pPr lvl="1"/>
            <a:r>
              <a:rPr lang="en-US" dirty="0"/>
              <a:t>Check airflow inside the case to see if fans are running (may need to replace a fan)</a:t>
            </a:r>
          </a:p>
          <a:p>
            <a:pPr lvl="1"/>
            <a:r>
              <a:rPr lang="en-US" dirty="0"/>
              <a:t>Install extra fans if case will hold them</a:t>
            </a:r>
          </a:p>
          <a:p>
            <a:pPr lvl="1"/>
            <a:r>
              <a:rPr lang="en-US" dirty="0"/>
              <a:t>Can the side of the case hold a chassis air guide that guides air to the processor? If so, install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20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  <a:p>
            <a:r>
              <a:rPr lang="en-US" dirty="0"/>
              <a:t>Things to do to solve overheating:</a:t>
            </a:r>
          </a:p>
          <a:p>
            <a:pPr lvl="1"/>
            <a:r>
              <a:rPr lang="en-US" dirty="0"/>
              <a:t>If system hangs, go into UEFI/BIOS setup and find the CPU screen that reports temperature (should not exceed that recommended by the CPU manufacturer)</a:t>
            </a:r>
          </a:p>
          <a:p>
            <a:pPr lvl="1"/>
            <a:r>
              <a:rPr lang="en-US" dirty="0"/>
              <a:t>Use compressed air, a blower, or antistatic vacuum to remove dust from the power supply and vents</a:t>
            </a:r>
          </a:p>
          <a:p>
            <a:pPr lvl="1"/>
            <a:r>
              <a:rPr lang="en-US" dirty="0"/>
              <a:t>Check airflow inside the case to see if fans are running (may need to replace a fan)</a:t>
            </a:r>
          </a:p>
          <a:p>
            <a:pPr lvl="1"/>
            <a:r>
              <a:rPr lang="en-US" dirty="0"/>
              <a:t>Install extra fans if case will hold them</a:t>
            </a:r>
          </a:p>
          <a:p>
            <a:pPr lvl="1"/>
            <a:r>
              <a:rPr lang="en-US" dirty="0"/>
              <a:t>Can the side of the case hold a chassis air guide that guides air to the processor? If so, install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7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  <a:p>
            <a:r>
              <a:rPr lang="en-US" dirty="0"/>
              <a:t>Things to do to solve overheating (cont’d):</a:t>
            </a:r>
          </a:p>
          <a:p>
            <a:pPr lvl="1"/>
            <a:r>
              <a:rPr lang="en-US" dirty="0"/>
              <a:t>To improve airflow, replace missing faceplates and expansion slot covers</a:t>
            </a:r>
          </a:p>
          <a:p>
            <a:pPr lvl="1"/>
            <a:r>
              <a:rPr lang="en-US" dirty="0"/>
              <a:t>Ensure cables are not in the way of airflow</a:t>
            </a:r>
          </a:p>
          <a:p>
            <a:pPr lvl="1"/>
            <a:r>
              <a:rPr lang="en-US" dirty="0"/>
              <a:t>Place case so that there are a few inches of space on both sides and the top of the case</a:t>
            </a:r>
          </a:p>
          <a:p>
            <a:pPr lvl="1"/>
            <a:r>
              <a:rPr lang="en-US" dirty="0"/>
              <a:t>Verify the cooler is connected properly to the processor</a:t>
            </a:r>
          </a:p>
          <a:p>
            <a:pPr lvl="1"/>
            <a:r>
              <a:rPr lang="en-US" dirty="0"/>
              <a:t>After closing the case, leave system off for at least 30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423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702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5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Cooling Methods and Devices</a:t>
            </a:r>
          </a:p>
          <a:p>
            <a:endParaRPr lang="en-US" dirty="0"/>
          </a:p>
          <a:p>
            <a:r>
              <a:rPr lang="en-US" dirty="0"/>
              <a:t>If processor, expansion cards, and other components overheat:</a:t>
            </a:r>
          </a:p>
          <a:p>
            <a:pPr lvl="1"/>
            <a:r>
              <a:rPr lang="en-US" dirty="0"/>
              <a:t>System can get unstable</a:t>
            </a:r>
          </a:p>
          <a:p>
            <a:pPr lvl="1"/>
            <a:r>
              <a:rPr lang="en-US" dirty="0"/>
              <a:t>Components can fail or be damaged</a:t>
            </a:r>
          </a:p>
          <a:p>
            <a:r>
              <a:rPr lang="en-US" dirty="0"/>
              <a:t>Devices used to cool a system:</a:t>
            </a:r>
          </a:p>
          <a:p>
            <a:pPr lvl="1"/>
            <a:r>
              <a:rPr lang="en-US" dirty="0"/>
              <a:t>CPU and case fans</a:t>
            </a:r>
          </a:p>
          <a:p>
            <a:pPr lvl="1"/>
            <a:r>
              <a:rPr lang="en-US" dirty="0"/>
              <a:t>Coolers</a:t>
            </a:r>
          </a:p>
          <a:p>
            <a:pPr lvl="1"/>
            <a:r>
              <a:rPr lang="en-US" dirty="0"/>
              <a:t>Heat sinks</a:t>
            </a:r>
          </a:p>
          <a:p>
            <a:pPr lvl="1"/>
            <a:r>
              <a:rPr lang="en-US" dirty="0"/>
              <a:t>Liquid cooling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88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  <a:p>
            <a:r>
              <a:rPr lang="en-US" dirty="0"/>
              <a:t>Things to do to solve overheating (cont’d):</a:t>
            </a:r>
          </a:p>
          <a:p>
            <a:pPr lvl="1"/>
            <a:r>
              <a:rPr lang="en-US" dirty="0"/>
              <a:t>Check UEFI/BIOS setup to see if the processor is being overclocked (can cause system to overheat)</a:t>
            </a:r>
          </a:p>
          <a:p>
            <a:pPr lvl="1"/>
            <a:r>
              <a:rPr lang="en-US" dirty="0"/>
              <a:t>Have too many peripherals been installed inside the case? Try to leave an empty slot between each card</a:t>
            </a:r>
          </a:p>
          <a:p>
            <a:pPr lvl="1"/>
            <a:r>
              <a:rPr lang="en-US" dirty="0"/>
              <a:t>Flash UEFI/BIOS to update firmware on motherboard</a:t>
            </a:r>
          </a:p>
          <a:p>
            <a:pPr lvl="1"/>
            <a:r>
              <a:rPr lang="en-US" dirty="0"/>
              <a:t>Replace thermal compound if it has hardened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118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086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power supply that has vents on the bottom and front for better ventilation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48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  <a:p>
            <a:endParaRPr lang="en-US" dirty="0"/>
          </a:p>
          <a:p>
            <a:r>
              <a:rPr lang="en-US" dirty="0"/>
              <a:t>An intake fan on the front of the case might help pull air into the case</a:t>
            </a:r>
          </a:p>
          <a:p>
            <a:r>
              <a:rPr lang="en-US" dirty="0"/>
              <a:t>Check with processor and case manufacturers</a:t>
            </a:r>
          </a:p>
          <a:p>
            <a:pPr lvl="1"/>
            <a:r>
              <a:rPr lang="en-US" dirty="0"/>
              <a:t>For specific instructions as to the placement of fans and what type of fan and heat sink to use</a:t>
            </a:r>
          </a:p>
          <a:p>
            <a:r>
              <a:rPr lang="en-US" dirty="0"/>
              <a:t>Intel and AMD recommend a chassis air guide (CAG) as part of the case design</a:t>
            </a:r>
          </a:p>
          <a:p>
            <a:pPr lvl="1"/>
            <a:r>
              <a:rPr lang="en-US" dirty="0"/>
              <a:t>A round air duct that helps pull and direct fresh air from outside the case to the cooler and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115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Laptop Power Systems</a:t>
            </a:r>
          </a:p>
          <a:p>
            <a:endParaRPr lang="en-US" dirty="0"/>
          </a:p>
          <a:p>
            <a:pPr eaLnBrk="1" hangingPunct="1"/>
            <a:r>
              <a:rPr lang="en-US" dirty="0">
                <a:latin typeface="Arial" charset="0"/>
              </a:rPr>
              <a:t>Laptop power sources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AC adapter or a battery pack</a:t>
            </a:r>
          </a:p>
          <a:p>
            <a:pPr lvl="1" eaLnBrk="1" hangingPunct="1"/>
            <a:r>
              <a:rPr lang="en-US" dirty="0">
                <a:latin typeface="Arial" charset="0"/>
              </a:rPr>
              <a:t>Today’s batteries use lithium ion technology</a:t>
            </a:r>
          </a:p>
          <a:p>
            <a:pPr eaLnBrk="1" hangingPunct="1"/>
            <a:r>
              <a:rPr lang="en-US" dirty="0">
                <a:latin typeface="Arial" charset="0"/>
              </a:rPr>
              <a:t>Auto-switching AC adapter feature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Device automatically switches from 110 V to 220 V AC power</a:t>
            </a:r>
          </a:p>
          <a:p>
            <a:pPr eaLnBrk="1" hangingPunct="1"/>
            <a:r>
              <a:rPr lang="en-US" dirty="0">
                <a:latin typeface="Arial" charset="0"/>
              </a:rPr>
              <a:t>Some laptops use two batteries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Second battery is known as a sheet battery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84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Laptop Power Systems</a:t>
            </a:r>
          </a:p>
          <a:p>
            <a:endParaRPr lang="en-US" dirty="0"/>
          </a:p>
          <a:p>
            <a:r>
              <a:rPr lang="en-US" dirty="0"/>
              <a:t>If power is not getting to the system or battery indicator light is lit:</a:t>
            </a:r>
          </a:p>
          <a:p>
            <a:pPr lvl="1"/>
            <a:r>
              <a:rPr lang="en-US" dirty="0"/>
              <a:t>Verify the AC adapter is plugged into an outlet</a:t>
            </a:r>
          </a:p>
          <a:p>
            <a:pPr lvl="1"/>
            <a:r>
              <a:rPr lang="en-US" dirty="0"/>
              <a:t>Check if AC adapter’s plug is secure outlet</a:t>
            </a:r>
          </a:p>
          <a:p>
            <a:pPr lvl="1"/>
            <a:r>
              <a:rPr lang="en-US" dirty="0"/>
              <a:t>Check connections on both sides of AC adapter transformer</a:t>
            </a:r>
          </a:p>
          <a:p>
            <a:pPr lvl="1"/>
            <a:r>
              <a:rPr lang="en-US" dirty="0"/>
              <a:t>Check connection at notebook</a:t>
            </a:r>
          </a:p>
          <a:p>
            <a:r>
              <a:rPr lang="en-US" dirty="0"/>
              <a:t>If battery is not charging when AC adapter is plugged in, problem might be with battery or motherboard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987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  <a:p>
            <a:endParaRPr lang="en-US" dirty="0"/>
          </a:p>
          <a:p>
            <a:r>
              <a:rPr lang="en-US" dirty="0"/>
              <a:t>Symptoms that a motherboard, processor, or memory is failing:</a:t>
            </a:r>
          </a:p>
          <a:p>
            <a:pPr lvl="1"/>
            <a:r>
              <a:rPr lang="en-US" dirty="0"/>
              <a:t>System begins to boot but then powers down</a:t>
            </a:r>
          </a:p>
          <a:p>
            <a:pPr lvl="1"/>
            <a:r>
              <a:rPr lang="en-US" dirty="0"/>
              <a:t>Error message is displayed during the boot</a:t>
            </a:r>
          </a:p>
          <a:p>
            <a:pPr lvl="1"/>
            <a:r>
              <a:rPr lang="en-US" dirty="0"/>
              <a:t>System reports less memory than installed</a:t>
            </a:r>
          </a:p>
          <a:p>
            <a:pPr lvl="1"/>
            <a:r>
              <a:rPr lang="en-US" dirty="0"/>
              <a:t>System becomes unstable, hangs, or freezes </a:t>
            </a:r>
          </a:p>
          <a:p>
            <a:pPr lvl="1"/>
            <a:r>
              <a:rPr lang="en-US" dirty="0"/>
              <a:t>Intermittent Windows or hard drive errors occur</a:t>
            </a:r>
          </a:p>
          <a:p>
            <a:pPr lvl="1"/>
            <a:r>
              <a:rPr lang="en-US" dirty="0"/>
              <a:t>Components on the motherboard or devices connected to it don’t work</a:t>
            </a:r>
          </a:p>
          <a:p>
            <a:r>
              <a:rPr lang="en-US" dirty="0"/>
              <a:t>Check simple things first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8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  <a:p>
            <a:endParaRPr lang="en-US" dirty="0"/>
          </a:p>
          <a:p>
            <a:r>
              <a:rPr lang="en-US" dirty="0"/>
              <a:t>Follow these steps to find source of problem:</a:t>
            </a:r>
          </a:p>
          <a:p>
            <a:pPr lvl="1"/>
            <a:r>
              <a:rPr lang="en-US" dirty="0"/>
              <a:t>1. Search the Internet for the error message </a:t>
            </a:r>
          </a:p>
          <a:p>
            <a:pPr lvl="1"/>
            <a:r>
              <a:rPr lang="en-US" dirty="0"/>
              <a:t>2. Run antivirus software to check for viruses</a:t>
            </a:r>
          </a:p>
          <a:p>
            <a:pPr lvl="1"/>
            <a:r>
              <a:rPr lang="en-US" dirty="0"/>
              <a:t>3. A memory module might be failing</a:t>
            </a:r>
          </a:p>
          <a:p>
            <a:pPr lvl="2"/>
            <a:r>
              <a:rPr lang="en-US" dirty="0"/>
              <a:t>Use Memory Diagnostics tool to test memory</a:t>
            </a:r>
          </a:p>
          <a:p>
            <a:pPr lvl="1"/>
            <a:r>
              <a:rPr lang="en-US" dirty="0"/>
              <a:t>4. Check for potential hardware problems using    	  Device Manager</a:t>
            </a:r>
          </a:p>
          <a:p>
            <a:pPr lvl="1"/>
            <a:r>
              <a:rPr lang="en-US" dirty="0"/>
              <a:t>5. Download and install any Windows updates or 	  patches</a:t>
            </a:r>
          </a:p>
          <a:p>
            <a:pPr lvl="1"/>
            <a:r>
              <a:rPr lang="en-US" dirty="0"/>
              <a:t>6. If problem began after a change or new install,    	  uninstall device or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347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  <a:p>
            <a:endParaRPr lang="en-US" dirty="0"/>
          </a:p>
          <a:p>
            <a:r>
              <a:rPr lang="en-US" dirty="0"/>
              <a:t>Follow these steps to find source of problem (cont’d):</a:t>
            </a:r>
          </a:p>
          <a:p>
            <a:pPr lvl="1"/>
            <a:r>
              <a:rPr lang="en-US" dirty="0"/>
              <a:t> 7. Use System window to find out how much RAM is 	  installed (consider upgrading if not enough)</a:t>
            </a:r>
          </a:p>
          <a:p>
            <a:pPr lvl="1"/>
            <a:r>
              <a:rPr lang="en-US" dirty="0"/>
              <a:t> 8. Check UEFI/BIOS setup to ensure proper settings</a:t>
            </a:r>
          </a:p>
          <a:p>
            <a:pPr lvl="1"/>
            <a:r>
              <a:rPr lang="en-US" dirty="0"/>
              <a:t> 9. Disable any quick booting features in BIOS</a:t>
            </a:r>
          </a:p>
          <a:p>
            <a:pPr lvl="2"/>
            <a:r>
              <a:rPr lang="en-US" dirty="0"/>
              <a:t>Then look for errors reported during the boot</a:t>
            </a:r>
          </a:p>
          <a:p>
            <a:pPr lvl="1"/>
            <a:r>
              <a:rPr lang="en-US" dirty="0"/>
              <a:t>10. Flash BIOS to update firmware on the board</a:t>
            </a:r>
          </a:p>
          <a:p>
            <a:pPr lvl="1"/>
            <a:r>
              <a:rPr lang="en-US" dirty="0"/>
              <a:t>11. Check CD that came with motherboard </a:t>
            </a:r>
          </a:p>
          <a:p>
            <a:pPr lvl="2"/>
            <a:r>
              <a:rPr lang="en-US" dirty="0"/>
              <a:t>May have diagnostic tests</a:t>
            </a:r>
          </a:p>
          <a:p>
            <a:pPr lvl="1"/>
            <a:r>
              <a:rPr lang="en-US" dirty="0"/>
              <a:t>12. Update all drivers of motherboard components that 	  are not working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636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  <a:p>
            <a:endParaRPr lang="en-US" dirty="0"/>
          </a:p>
          <a:p>
            <a:r>
              <a:rPr lang="en-US" dirty="0"/>
              <a:t>Follow these steps to find source of problem (cont’d):</a:t>
            </a:r>
          </a:p>
          <a:p>
            <a:pPr lvl="1"/>
            <a:r>
              <a:rPr lang="en-US" dirty="0"/>
              <a:t>13. If an onboard port is not working:</a:t>
            </a:r>
          </a:p>
          <a:p>
            <a:pPr lvl="2"/>
            <a:r>
              <a:rPr lang="en-US" dirty="0"/>
              <a:t>Verify the problem is not with the device using the port</a:t>
            </a:r>
          </a:p>
          <a:p>
            <a:pPr lvl="2"/>
            <a:r>
              <a:rPr lang="en-US" dirty="0"/>
              <a:t>Go into UEFI/BIOS setup and verify the port is enabled</a:t>
            </a:r>
          </a:p>
          <a:p>
            <a:pPr lvl="2"/>
            <a:r>
              <a:rPr lang="en-US" dirty="0"/>
              <a:t>Check Device Manager and verify Windows recognizes port with no errors</a:t>
            </a:r>
          </a:p>
          <a:p>
            <a:pPr lvl="2"/>
            <a:r>
              <a:rPr lang="en-US" dirty="0"/>
              <a:t>Update motherboard drivers for this port from manufacturer’s web site</a:t>
            </a:r>
          </a:p>
          <a:p>
            <a:pPr lvl="2"/>
            <a:r>
              <a:rPr lang="en-US" dirty="0"/>
              <a:t>Use a loop-back plug to test the port</a:t>
            </a:r>
          </a:p>
          <a:p>
            <a:pPr lvl="2"/>
            <a:r>
              <a:rPr lang="en-US" dirty="0"/>
              <a:t>Disable the port in BIOS setup and install an expansion card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5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Processor Coolers, Fans, and Heat Sinks</a:t>
            </a:r>
          </a:p>
          <a:p>
            <a:endParaRPr lang="en-US" dirty="0"/>
          </a:p>
          <a:p>
            <a:r>
              <a:rPr lang="en-US" dirty="0"/>
              <a:t>Computer systems use a cooling assembly designed for a specific processor to keep temperatures below the processor maximum temperature</a:t>
            </a:r>
          </a:p>
          <a:p>
            <a:r>
              <a:rPr lang="en-US" dirty="0"/>
              <a:t>Good processor coolers maintain a temperature of:</a:t>
            </a:r>
          </a:p>
          <a:p>
            <a:pPr lvl="1"/>
            <a:r>
              <a:rPr lang="en-US" dirty="0"/>
              <a:t>90-110 degrees F (32-43 degrees C)</a:t>
            </a:r>
          </a:p>
          <a:p>
            <a:r>
              <a:rPr lang="en-US" b="1" dirty="0"/>
              <a:t>Cooler</a:t>
            </a:r>
            <a:r>
              <a:rPr lang="en-US" dirty="0"/>
              <a:t>: sits on top of processor</a:t>
            </a:r>
          </a:p>
          <a:p>
            <a:pPr lvl="1"/>
            <a:r>
              <a:rPr lang="en-US" dirty="0"/>
              <a:t>Consists of a fan and heat sink</a:t>
            </a:r>
          </a:p>
          <a:p>
            <a:pPr lvl="1"/>
            <a:r>
              <a:rPr lang="en-US" b="1" dirty="0"/>
              <a:t>Heat sink</a:t>
            </a:r>
            <a:r>
              <a:rPr lang="en-US" dirty="0"/>
              <a:t>: uses fins that draw heat away from processor</a:t>
            </a:r>
          </a:p>
          <a:p>
            <a:pPr lvl="1"/>
            <a:r>
              <a:rPr lang="en-US" b="1" dirty="0"/>
              <a:t>Fan</a:t>
            </a:r>
            <a:r>
              <a:rPr lang="en-US" dirty="0"/>
              <a:t>: blows drawn heat away from CPU unit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816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  <a:p>
            <a:endParaRPr lang="en-US" dirty="0"/>
          </a:p>
          <a:p>
            <a:r>
              <a:rPr lang="en-US" dirty="0"/>
              <a:t>Follow these steps to find source of problem (cont’d):</a:t>
            </a:r>
          </a:p>
          <a:p>
            <a:pPr lvl="1"/>
            <a:r>
              <a:rPr lang="en-US" dirty="0"/>
              <a:t>14. Suspect the problem is a failing hard drive</a:t>
            </a:r>
          </a:p>
          <a:p>
            <a:pPr lvl="1"/>
            <a:r>
              <a:rPr lang="en-US" dirty="0"/>
              <a:t>15. Suspect the problem is caused by overheating</a:t>
            </a:r>
          </a:p>
          <a:p>
            <a:pPr lvl="1"/>
            <a:r>
              <a:rPr lang="en-US" dirty="0"/>
              <a:t>16. Verify the installed processor is supported by the 	   motherboard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62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  <a:p>
            <a:endParaRPr lang="en-US" dirty="0"/>
          </a:p>
          <a:p>
            <a:r>
              <a:rPr lang="en-US" dirty="0"/>
              <a:t>If you have checked Windows and UEFI/BIOS settings and have not identified the source of the problem, open the case and check inside</a:t>
            </a:r>
          </a:p>
          <a:p>
            <a:r>
              <a:rPr lang="en-US" dirty="0"/>
              <a:t>With the case open, follow these steps:</a:t>
            </a:r>
          </a:p>
          <a:p>
            <a:pPr lvl="1"/>
            <a:r>
              <a:rPr lang="en-US" dirty="0"/>
              <a:t>1. Check that all power and data cables are securely connected</a:t>
            </a:r>
          </a:p>
          <a:p>
            <a:pPr lvl="1"/>
            <a:r>
              <a:rPr lang="en-US" dirty="0"/>
              <a:t>2. Look for physical damage on the motherboard</a:t>
            </a:r>
          </a:p>
          <a:p>
            <a:pPr lvl="1"/>
            <a:r>
              <a:rPr lang="en-US" dirty="0"/>
              <a:t>3. Reduce the system to essentials</a:t>
            </a:r>
          </a:p>
          <a:p>
            <a:pPr lvl="1"/>
            <a:r>
              <a:rPr lang="en-US" dirty="0"/>
              <a:t>4. Try using a POST diagnostic card</a:t>
            </a:r>
          </a:p>
          <a:p>
            <a:pPr lvl="1"/>
            <a:r>
              <a:rPr lang="en-US" dirty="0"/>
              <a:t>5. Suspect the problem is caused by a failing power supply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93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  <a:p>
            <a:endParaRPr lang="en-US" dirty="0"/>
          </a:p>
          <a:p>
            <a:r>
              <a:rPr lang="en-US" dirty="0"/>
              <a:t>With the case open, follow these steps (cont’d):</a:t>
            </a:r>
          </a:p>
          <a:p>
            <a:pPr lvl="1"/>
            <a:r>
              <a:rPr lang="en-US" dirty="0"/>
              <a:t>6. Exchange the processor</a:t>
            </a:r>
          </a:p>
          <a:p>
            <a:pPr lvl="1"/>
            <a:r>
              <a:rPr lang="en-US" dirty="0"/>
              <a:t>7. Exchange the motherboard</a:t>
            </a:r>
          </a:p>
          <a:p>
            <a:pPr lvl="2"/>
            <a:r>
              <a:rPr lang="en-US" dirty="0"/>
              <a:t>Before you do this, measure the voltage output of the power supply or replace it (in case it damaged the motherboard)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188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Mobile Devices</a:t>
            </a:r>
          </a:p>
          <a:p>
            <a:endParaRPr lang="en-US" dirty="0"/>
          </a:p>
          <a:p>
            <a:r>
              <a:rPr lang="en-US" dirty="0"/>
              <a:t>Solutions for a cell phone that is overheating:</a:t>
            </a:r>
          </a:p>
          <a:p>
            <a:pPr lvl="1"/>
            <a:r>
              <a:rPr lang="en-US" dirty="0"/>
              <a:t>Check if heat is coming from the bottom of cell phone, where battery is located</a:t>
            </a:r>
          </a:p>
          <a:p>
            <a:pPr lvl="2"/>
            <a:r>
              <a:rPr lang="en-US" dirty="0"/>
              <a:t>Use different AC adapter to charge battery</a:t>
            </a:r>
          </a:p>
          <a:p>
            <a:pPr lvl="2"/>
            <a:r>
              <a:rPr lang="en-US" dirty="0"/>
              <a:t>Examine battery for damage (if no longer under warranty)</a:t>
            </a:r>
          </a:p>
          <a:p>
            <a:pPr lvl="1"/>
            <a:r>
              <a:rPr lang="en-US" dirty="0"/>
              <a:t>If heat is coming from other areas of the phone:</a:t>
            </a:r>
          </a:p>
          <a:p>
            <a:pPr lvl="2"/>
            <a:r>
              <a:rPr lang="en-US" dirty="0"/>
              <a:t>Too many apps might be open</a:t>
            </a:r>
          </a:p>
          <a:p>
            <a:pPr lvl="2"/>
            <a:r>
              <a:rPr lang="en-US" dirty="0"/>
              <a:t>Follow troubleshooting steps for phone’s OS</a:t>
            </a:r>
          </a:p>
          <a:p>
            <a:pPr lvl="2"/>
            <a:r>
              <a:rPr lang="en-US" dirty="0"/>
              <a:t>Phone processor might be overworked (allow to cool)</a:t>
            </a:r>
          </a:p>
          <a:p>
            <a:pPr lvl="2"/>
            <a:r>
              <a:rPr lang="en-US" dirty="0"/>
              <a:t>Remove phone from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566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Mobile Devices</a:t>
            </a:r>
          </a:p>
          <a:p>
            <a:endParaRPr lang="en-US" dirty="0"/>
          </a:p>
          <a:p>
            <a:r>
              <a:rPr lang="en-US" dirty="0"/>
              <a:t>Other problems and solutions:</a:t>
            </a:r>
          </a:p>
          <a:p>
            <a:pPr lvl="1"/>
            <a:r>
              <a:rPr lang="en-US" dirty="0"/>
              <a:t>For a frozen system:</a:t>
            </a:r>
          </a:p>
          <a:p>
            <a:pPr lvl="2"/>
            <a:r>
              <a:rPr lang="en-US" dirty="0"/>
              <a:t>For iPhone or iPad, reset the device</a:t>
            </a:r>
          </a:p>
          <a:p>
            <a:pPr lvl="2"/>
            <a:r>
              <a:rPr lang="en-US" dirty="0"/>
              <a:t>For Android device, reboot the system by following manufacturer directions for a reboot</a:t>
            </a:r>
          </a:p>
          <a:p>
            <a:pPr lvl="2"/>
            <a:r>
              <a:rPr lang="en-US" dirty="0"/>
              <a:t>For Windows Phone, hold down the Power button and then swipe Slide down to power off</a:t>
            </a:r>
          </a:p>
          <a:p>
            <a:pPr lvl="1"/>
            <a:r>
              <a:rPr lang="en-US" dirty="0"/>
              <a:t>Battery charge lasts a short time</a:t>
            </a:r>
          </a:p>
          <a:p>
            <a:pPr lvl="2"/>
            <a:r>
              <a:rPr lang="en-US" dirty="0"/>
              <a:t>Try exchanging the AC adapter</a:t>
            </a:r>
          </a:p>
          <a:p>
            <a:pPr lvl="2"/>
            <a:r>
              <a:rPr lang="en-US" dirty="0"/>
              <a:t>If that doesn’t work, exchange battery unless device is under warranty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945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Mobile Devices</a:t>
            </a:r>
          </a:p>
          <a:p>
            <a:endParaRPr lang="en-US" dirty="0"/>
          </a:p>
          <a:p>
            <a:r>
              <a:rPr lang="en-US" dirty="0"/>
              <a:t>Other problems and solutions:</a:t>
            </a:r>
          </a:p>
          <a:p>
            <a:pPr lvl="1"/>
            <a:r>
              <a:rPr lang="en-US" dirty="0"/>
              <a:t>When installing apps that don’t load or load slowly</a:t>
            </a:r>
          </a:p>
          <a:p>
            <a:pPr lvl="2"/>
            <a:r>
              <a:rPr lang="en-US" dirty="0"/>
              <a:t>A hot or failing battery might be the problem</a:t>
            </a:r>
          </a:p>
          <a:p>
            <a:pPr lvl="1"/>
            <a:r>
              <a:rPr lang="en-US" dirty="0"/>
              <a:t>For slow performance, close apps you’re not using, clean Android cached data, and disable live wallpapers</a:t>
            </a:r>
          </a:p>
          <a:p>
            <a:pPr lvl="1"/>
            <a:r>
              <a:rPr lang="en-US" dirty="0"/>
              <a:t>If device is unable to decrypt email, may need to generate a new public key and private key and distribute your new public key to those who send encrypted email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288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sz="1200" dirty="0"/>
              <a:t>Devices used to keep a processor and system cool include CPU coolers, fans, heat sinks, and liquid cooling</a:t>
            </a:r>
          </a:p>
          <a:p>
            <a:pPr eaLnBrk="1" hangingPunct="1"/>
            <a:r>
              <a:rPr lang="en-US" sz="1200" dirty="0"/>
              <a:t>Liquid cooling system use liquids pumped through system to keep it cool</a:t>
            </a:r>
          </a:p>
          <a:p>
            <a:pPr eaLnBrk="1" hangingPunct="1"/>
            <a:r>
              <a:rPr lang="en-US" sz="1200" dirty="0"/>
              <a:t>Important features of a power supply to consider when purchasing it are: form factor, wattage capacity, number and type of connectors, fan size, support dual video cards, and warranty</a:t>
            </a:r>
          </a:p>
          <a:p>
            <a:pPr eaLnBrk="1" hangingPunct="1"/>
            <a:r>
              <a:rPr lang="en-US" sz="1200" dirty="0"/>
              <a:t>To decide on the wattage capacity of a power supply, add up the wattage requirements for all components and add 30 percent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262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Always begin troubleshooting by interviewing the user</a:t>
            </a:r>
          </a:p>
          <a:p>
            <a:pPr eaLnBrk="1" hangingPunct="1"/>
            <a:r>
              <a:rPr lang="en-US" dirty="0"/>
              <a:t>When troubleshooting, check the simple things first</a:t>
            </a:r>
          </a:p>
          <a:p>
            <a:pPr eaLnBrk="1" hangingPunct="1"/>
            <a:r>
              <a:rPr lang="en-US" dirty="0"/>
              <a:t>Decide if problem occurs before or after a successful boot and if it is caused by hardware or software</a:t>
            </a:r>
          </a:p>
          <a:p>
            <a:pPr eaLnBrk="1" hangingPunct="1"/>
            <a:r>
              <a:rPr lang="en-US" dirty="0"/>
              <a:t>When troubleshooting mobile devices, consider the warranty and that replacing a component might cost more than replacing the device</a:t>
            </a:r>
          </a:p>
          <a:p>
            <a:pPr eaLnBrk="1" hangingPunct="1"/>
            <a:r>
              <a:rPr lang="en-US" dirty="0"/>
              <a:t>Listen for spinning fans or drives and look for indicator lights to ensure a system is getting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231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Use a power supply tester to test the power supply</a:t>
            </a:r>
          </a:p>
          <a:p>
            <a:pPr eaLnBrk="1" hangingPunct="1"/>
            <a:r>
              <a:rPr lang="en-US" dirty="0"/>
              <a:t>Intermittent problems that come and go are the most difficult to solve</a:t>
            </a:r>
          </a:p>
          <a:p>
            <a:pPr eaLnBrk="1" hangingPunct="1"/>
            <a:r>
              <a:rPr lang="en-US" dirty="0"/>
              <a:t>Removing dust from a system, providing for proper ventilation, and installing extra fans can help keep a system from overheating</a:t>
            </a:r>
          </a:p>
          <a:p>
            <a:pPr eaLnBrk="1" hangingPunct="1"/>
            <a:r>
              <a:rPr lang="en-US" dirty="0"/>
              <a:t>The battery and DC jack are considered field replaceable units in a laptop that pertain to the power system</a:t>
            </a:r>
          </a:p>
          <a:p>
            <a:pPr eaLnBrk="1" hangingPunct="1"/>
            <a:r>
              <a:rPr lang="en-US" dirty="0"/>
              <a:t>Use a multimeter to check the voltage output of an AC adapter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83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UEFI/BIOS gives beep codes when a POST error occurs during the boot before it tests video</a:t>
            </a:r>
          </a:p>
          <a:p>
            <a:r>
              <a:rPr lang="en-US" dirty="0"/>
              <a:t>Error messages on a black screen during the boot are usually put there by startup UEFI/BIOS during the POST</a:t>
            </a:r>
          </a:p>
          <a:p>
            <a:r>
              <a:rPr lang="en-US" dirty="0"/>
              <a:t>An unstable system that freezes or hangs at odd times can be caused by a faulty power supply, RAM, hard drive, motherboard, processor, Windows error, or overheating</a:t>
            </a:r>
          </a:p>
          <a:p>
            <a:r>
              <a:rPr lang="en-US" dirty="0"/>
              <a:t>A POST diagnostic card can troubleshoot problems with the motherboard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7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Processor Coolers, Fans, and Heat Sinks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522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A mobile device battery that overheats or quickly loses its charge might need replacing, but first try replacing the AC adapter</a:t>
            </a:r>
          </a:p>
          <a:p>
            <a:r>
              <a:rPr lang="en-US" dirty="0"/>
              <a:t>For a frozen system, try resetting an iPhone or iPad, rebooting an Android device, or resetting a Windows Phone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Processor Coolers, Fans, and Heat Sinks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4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Processor Coolers, Fans, and Heat Sinks</a:t>
            </a:r>
          </a:p>
          <a:p>
            <a:endParaRPr lang="en-US" dirty="0"/>
          </a:p>
          <a:p>
            <a:r>
              <a:rPr lang="en-US" dirty="0"/>
              <a:t>Cooler (cont’d):</a:t>
            </a:r>
          </a:p>
          <a:p>
            <a:pPr lvl="1"/>
            <a:r>
              <a:rPr lang="en-US" dirty="0"/>
              <a:t>Made of aluminum, copper or combination of both</a:t>
            </a:r>
          </a:p>
          <a:p>
            <a:pPr lvl="1"/>
            <a:r>
              <a:rPr lang="en-US" dirty="0"/>
              <a:t>Bracketed to motherboard using a wire or plastic clip</a:t>
            </a:r>
          </a:p>
          <a:p>
            <a:pPr lvl="1"/>
            <a:r>
              <a:rPr lang="en-US" dirty="0"/>
              <a:t>A creamlike thermal compound eliminates air pockets, helping to draw heat off the processor</a:t>
            </a:r>
          </a:p>
          <a:p>
            <a:pPr lvl="1"/>
            <a:r>
              <a:rPr lang="en-US" dirty="0"/>
              <a:t>Gets power by using a 4-pin fan header on the motherboard</a:t>
            </a:r>
          </a:p>
          <a:p>
            <a:pPr lvl="1"/>
            <a:r>
              <a:rPr lang="en-US" dirty="0"/>
              <a:t>Fanless CPU cooler (passive CPU cooler) contain heat pipes, which contain liquid that becomes vapor when heated</a:t>
            </a:r>
          </a:p>
          <a:p>
            <a:pPr lvl="2"/>
            <a:r>
              <a:rPr lang="en-US" dirty="0"/>
              <a:t>Vapor draws heat away from the 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8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Fans and Other Fans and Heat Sinks</a:t>
            </a:r>
          </a:p>
          <a:p>
            <a:endParaRPr lang="en-US" dirty="0"/>
          </a:p>
          <a:p>
            <a:r>
              <a:rPr lang="en-US" dirty="0"/>
              <a:t>Case fans: help draw air out of the case to prevent overheating</a:t>
            </a:r>
          </a:p>
          <a:p>
            <a:pPr lvl="1"/>
            <a:r>
              <a:rPr lang="en-US" dirty="0"/>
              <a:t>Most cases have one or more positions on the case to hold a case fan</a:t>
            </a:r>
          </a:p>
          <a:p>
            <a:pPr lvl="1"/>
            <a:r>
              <a:rPr lang="en-US" dirty="0"/>
              <a:t>Large fans tend to perform better than small fans</a:t>
            </a:r>
          </a:p>
          <a:p>
            <a:r>
              <a:rPr lang="en-US" dirty="0"/>
              <a:t>Other fans:</a:t>
            </a:r>
          </a:p>
          <a:p>
            <a:pPr lvl="1"/>
            <a:r>
              <a:rPr lang="en-US" dirty="0"/>
              <a:t>Some graphics (video) cards come with a fan</a:t>
            </a:r>
          </a:p>
          <a:p>
            <a:pPr lvl="1"/>
            <a:r>
              <a:rPr lang="en-US" dirty="0"/>
              <a:t>Fan cards can be mounted next to graphics cards</a:t>
            </a:r>
          </a:p>
          <a:p>
            <a:pPr lvl="2"/>
            <a:r>
              <a:rPr lang="en-US" dirty="0"/>
              <a:t>Be sure to select a fan card that fits the expansion slot you plan to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3EFD4-1D5C-47E5-BC4C-DDAA00D379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5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2C17C-2D52-42CD-8AED-E6A052ADBF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2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0634-7DFE-47E5-8C0D-14973FBAD5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1E7DA-06AA-4285-BE7F-73999D4EC0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6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22E36-152F-4E31-A18C-9DAA6C50F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0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3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5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7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1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17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1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8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D106B-9357-443E-8343-EA65496354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8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09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76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21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2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AA174-E29E-40DF-A000-A4F6D851A9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D14B2-CD07-4303-A647-AD00E8BC44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8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0F18D-F3BE-442B-8A7E-23275E53F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8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8D3B-03DE-4989-BA5B-7B12EC80C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81F9D-C561-4F99-A11C-A4D81DA52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0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094B8-708B-4CAC-A072-0BDA74256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C128A-5969-4727-A8A9-E477FF9BDE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7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FC21030-9E55-47DE-ACAF-B33141C3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4191000" y="6477000"/>
            <a:ext cx="1880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9pPr>
          </a:lstStyle>
          <a:p>
            <a:r>
              <a:rPr lang="en-US" sz="1100" dirty="0"/>
              <a:t>© Cengage Learning 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Hardware, 9th Edition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>
                <a:solidFill>
                  <a:schemeClr val="tx1"/>
                </a:solidFill>
              </a:rPr>
              <a:t>Chapter 5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>
                <a:solidFill>
                  <a:schemeClr val="tx1"/>
                </a:solidFill>
              </a:rPr>
              <a:t>Supporting the Power System and Troubleshooting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90801" cy="7985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Fans and Other Fans and Heat 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fans:</a:t>
            </a:r>
          </a:p>
          <a:p>
            <a:pPr lvl="1"/>
            <a:r>
              <a:rPr lang="en-US" dirty="0"/>
              <a:t>Some graphics (video) cards come with a fan</a:t>
            </a:r>
          </a:p>
          <a:p>
            <a:pPr lvl="1"/>
            <a:r>
              <a:rPr lang="en-US" dirty="0"/>
              <a:t>Fan cards can be mounted next to graphics cards</a:t>
            </a:r>
          </a:p>
          <a:p>
            <a:pPr lvl="2"/>
            <a:r>
              <a:rPr lang="en-US" dirty="0"/>
              <a:t>Be sure to select a fan card that fits the expansion slot you plan to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C532D1-341C-4669-A340-F2A57E5159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Fans and Other Fans and Heat Sinks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564" y="2085109"/>
            <a:ext cx="4000500" cy="3200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C532D1-341C-4669-A340-F2A57E51593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57400"/>
            <a:ext cx="3429000" cy="266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4944" y="500851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Graphic card </a:t>
            </a:r>
            <a:r>
              <a:rPr lang="en-US" sz="1200" dirty="0"/>
              <a:t>coolers</a:t>
            </a:r>
          </a:p>
        </p:txBody>
      </p:sp>
    </p:spTree>
    <p:extLst>
      <p:ext uri="{BB962C8B-B14F-4D97-AF65-F5344CB8AC3E}">
        <p14:creationId xmlns:p14="http://schemas.microsoft.com/office/powerpoint/2010/main" val="342885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Fans and Other Fans and Heat 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fans (cont’d):</a:t>
            </a:r>
          </a:p>
          <a:p>
            <a:pPr lvl="1"/>
            <a:r>
              <a:rPr lang="en-US" dirty="0"/>
              <a:t>RAM cooler – clips over a DIMM memory module</a:t>
            </a:r>
          </a:p>
          <a:p>
            <a:pPr lvl="2"/>
            <a:r>
              <a:rPr lang="en-US" dirty="0"/>
              <a:t>May be powered by a SATA or 4-pin Molex power connector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C532D1-341C-4669-A340-F2A57E51593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0209" y="5494206"/>
            <a:ext cx="3941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5-7  </a:t>
            </a:r>
            <a:r>
              <a:rPr lang="en-US" sz="1200" dirty="0"/>
              <a:t>A RAM cooler keeps memory modules cool</a:t>
            </a:r>
          </a:p>
        </p:txBody>
      </p:sp>
      <p:pic>
        <p:nvPicPr>
          <p:cNvPr id="7" name="Picture 6" descr="A RAM cooler keeps memory modules cool" title="Figure 5-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44364"/>
            <a:ext cx="5781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Cooling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Liquid cooling system</a:t>
            </a:r>
          </a:p>
          <a:p>
            <a:pPr lvl="1"/>
            <a:r>
              <a:rPr lang="en-US" dirty="0"/>
              <a:t>A small pump sits inside the case and tubes moves liquid around components and then away from them to a place where fans cool the liquid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C532D1-341C-4669-A340-F2A57E5159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5397574"/>
            <a:ext cx="3104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5-8  </a:t>
            </a:r>
            <a:r>
              <a:rPr lang="en-US" sz="1200" dirty="0"/>
              <a:t>A liquid cooling system pumps </a:t>
            </a:r>
          </a:p>
          <a:p>
            <a:r>
              <a:rPr lang="en-US" sz="1200" dirty="0"/>
              <a:t>liquid outside and away from components </a:t>
            </a:r>
          </a:p>
          <a:p>
            <a:r>
              <a:rPr lang="en-US" sz="1200" dirty="0"/>
              <a:t>where fans can then cool the liquid</a:t>
            </a:r>
          </a:p>
        </p:txBody>
      </p:sp>
      <p:pic>
        <p:nvPicPr>
          <p:cNvPr id="7" name="Picture 6" descr="A liquid cooling system pumps &#10;liquid outside and away from components &#10;where fans can then cool the liquid&#10;" title="Figure 5-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98072"/>
            <a:ext cx="2971800" cy="2745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34290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FF6BA7F-BA07-4DA5-A288-2DFCC02A3761}" type="slidenum">
              <a:rPr lang="en-US" smtClean="0"/>
              <a:pPr eaLnBrk="1" hangingPunct="1"/>
              <a:t>14</a:t>
            </a:fld>
            <a:endParaRPr lang="en-US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Selecting a Power Supply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2256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Reasons to replace a power supply:</a:t>
            </a:r>
          </a:p>
          <a:p>
            <a:pPr lvl="1" eaLnBrk="1" hangingPunct="1"/>
            <a:r>
              <a:rPr lang="en-US" dirty="0"/>
              <a:t>Power supply in existing system fails</a:t>
            </a:r>
          </a:p>
          <a:p>
            <a:pPr lvl="1" eaLnBrk="1" hangingPunct="1"/>
            <a:r>
              <a:rPr lang="en-US" dirty="0"/>
              <a:t>Power supply in existing system is not adequate</a:t>
            </a:r>
          </a:p>
          <a:p>
            <a:pPr eaLnBrk="1" hangingPunct="1"/>
            <a:r>
              <a:rPr lang="en-US" dirty="0"/>
              <a:t>When building from scratch, some cases come with power supply already installed</a:t>
            </a:r>
          </a:p>
          <a:p>
            <a:pPr marL="914400" lvl="2" indent="0" eaLnBrk="1" hangingPunct="1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99" y="3870108"/>
            <a:ext cx="3689035" cy="20734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8926" y="5968219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Installed power supply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048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4AD8751-7215-4B06-8A34-F7308870C1B4}" type="slidenum">
              <a:rPr lang="en-US" smtClean="0"/>
              <a:pPr eaLnBrk="1" hangingPunct="1"/>
              <a:t>15</a:t>
            </a:fld>
            <a:endParaRPr 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and Characteristics of Power Supplies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Important power supply feature considerations:</a:t>
            </a:r>
          </a:p>
          <a:p>
            <a:pPr lvl="1" eaLnBrk="1" hangingPunct="1"/>
            <a:r>
              <a:rPr lang="en-US" dirty="0"/>
              <a:t>Form factor determines power supply size</a:t>
            </a:r>
          </a:p>
          <a:p>
            <a:pPr lvl="1" eaLnBrk="1" hangingPunct="1"/>
            <a:r>
              <a:rPr lang="en-US" dirty="0"/>
              <a:t>Wattage ratings (listed in documentation)</a:t>
            </a:r>
          </a:p>
          <a:p>
            <a:pPr lvl="1" eaLnBrk="1" hangingPunct="1"/>
            <a:r>
              <a:rPr lang="en-US" dirty="0"/>
              <a:t>Number and type of connectors</a:t>
            </a:r>
          </a:p>
          <a:p>
            <a:pPr lvl="1" eaLnBrk="1" hangingPunct="1"/>
            <a:r>
              <a:rPr lang="en-US" dirty="0"/>
              <a:t>Fans inside the PSU</a:t>
            </a:r>
          </a:p>
          <a:p>
            <a:pPr lvl="1" eaLnBrk="1" hangingPunct="1"/>
            <a:r>
              <a:rPr lang="en-US" dirty="0"/>
              <a:t>Dual voltage options</a:t>
            </a:r>
          </a:p>
          <a:p>
            <a:pPr lvl="1" eaLnBrk="1" hangingPunct="1"/>
            <a:r>
              <a:rPr lang="en-US" dirty="0"/>
              <a:t>Warranty and overall quality</a:t>
            </a:r>
          </a:p>
          <a:p>
            <a:pPr lvl="1"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13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AC0A9E4-93A9-4C19-B4A3-A7993C6DBB2F}" type="slidenum">
              <a:rPr lang="en-US" smtClean="0"/>
              <a:pPr eaLnBrk="1" hangingPunct="1"/>
              <a:t>16</a:t>
            </a:fld>
            <a:endParaRPr lang="en-US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Calculate Wattage Capacity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Determining wattage capacity</a:t>
            </a:r>
          </a:p>
          <a:p>
            <a:pPr lvl="1" eaLnBrk="1" hangingPunct="1"/>
            <a:r>
              <a:rPr lang="en-US" dirty="0"/>
              <a:t>Consider all components inside case</a:t>
            </a:r>
          </a:p>
          <a:p>
            <a:pPr lvl="1" eaLnBrk="1" hangingPunct="1"/>
            <a:r>
              <a:rPr lang="en-US" dirty="0"/>
              <a:t>Consider USB and FireWire devices</a:t>
            </a:r>
          </a:p>
          <a:p>
            <a:pPr lvl="2" eaLnBrk="1" hangingPunct="1"/>
            <a:r>
              <a:rPr lang="en-US" dirty="0"/>
              <a:t>Get power from ports connected to the motherboard</a:t>
            </a:r>
          </a:p>
          <a:p>
            <a:pPr eaLnBrk="1" hangingPunct="1"/>
            <a:r>
              <a:rPr lang="en-US" dirty="0"/>
              <a:t>Points to keep in mind</a:t>
            </a:r>
          </a:p>
          <a:p>
            <a:pPr lvl="1" eaLnBrk="1" hangingPunct="1"/>
            <a:r>
              <a:rPr lang="en-US" dirty="0"/>
              <a:t>Video cards draw the most power</a:t>
            </a:r>
          </a:p>
          <a:p>
            <a:pPr lvl="1" eaLnBrk="1" hangingPunct="1"/>
            <a:r>
              <a:rPr lang="en-US" dirty="0"/>
              <a:t>The power supply should be rated 30 percent higher than expected needs</a:t>
            </a:r>
          </a:p>
          <a:p>
            <a:pPr eaLnBrk="1" hangingPunct="1"/>
            <a:r>
              <a:rPr lang="en-US" dirty="0"/>
              <a:t>What size Power Supply?</a:t>
            </a:r>
          </a:p>
          <a:p>
            <a:pPr lvl="1" eaLnBrk="1" hangingPunct="1"/>
            <a:r>
              <a:rPr lang="en-US" dirty="0"/>
              <a:t>Add up wattage requirements and add 30 percent</a:t>
            </a:r>
          </a:p>
        </p:txBody>
      </p:sp>
    </p:spTree>
    <p:extLst>
      <p:ext uri="{BB962C8B-B14F-4D97-AF65-F5344CB8AC3E}">
        <p14:creationId xmlns:p14="http://schemas.microsoft.com/office/powerpoint/2010/main" val="89795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AC0A9E4-93A9-4C19-B4A3-A7993C6DBB2F}" type="slidenum">
              <a:rPr lang="en-US" smtClean="0"/>
              <a:pPr eaLnBrk="1" hangingPunct="1"/>
              <a:t>17</a:t>
            </a:fld>
            <a:endParaRPr lang="en-US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Calculate Wattage Capacity</a:t>
            </a:r>
          </a:p>
        </p:txBody>
      </p:sp>
      <p:pic>
        <p:nvPicPr>
          <p:cNvPr id="2" name="Picture 1" descr="To calculate the power supply rating you need, add up total wattage&#10;" title="Table 5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7400"/>
            <a:ext cx="8004993" cy="251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0130" y="4993114"/>
            <a:ext cx="5463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Table 5-2 </a:t>
            </a:r>
            <a:r>
              <a:rPr lang="en-US" sz="1200" dirty="0"/>
              <a:t>To calculate the power supply rating you need, add up total wattage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3872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a Hardware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Troubleshooting resources:</a:t>
            </a:r>
          </a:p>
          <a:p>
            <a:pPr lvl="1"/>
            <a:r>
              <a:rPr lang="en-US" dirty="0"/>
              <a:t>The web (Internet)</a:t>
            </a:r>
          </a:p>
          <a:p>
            <a:pPr lvl="1"/>
            <a:r>
              <a:rPr lang="en-US" dirty="0"/>
              <a:t>Chat forums or email technical support</a:t>
            </a:r>
          </a:p>
          <a:p>
            <a:pPr lvl="1"/>
            <a:r>
              <a:rPr lang="en-US" dirty="0"/>
              <a:t>Manufacturer’s diagnostic software</a:t>
            </a:r>
          </a:p>
          <a:p>
            <a:pPr lvl="1"/>
            <a:r>
              <a:rPr lang="en-US" dirty="0"/>
              <a:t>User manuals</a:t>
            </a:r>
          </a:p>
          <a:p>
            <a:pPr lvl="1"/>
            <a:r>
              <a:rPr lang="en-US" dirty="0"/>
              <a:t>Technical associates in your organization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4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Interview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these questions:</a:t>
            </a:r>
          </a:p>
          <a:p>
            <a:pPr lvl="1"/>
            <a:r>
              <a:rPr lang="en-US" dirty="0"/>
              <a:t>Can you describe the problem, when did it first start, and when does it occur?</a:t>
            </a:r>
          </a:p>
          <a:p>
            <a:pPr lvl="1"/>
            <a:r>
              <a:rPr lang="en-US" dirty="0"/>
              <a:t>Was the computer recently moved?</a:t>
            </a:r>
          </a:p>
          <a:p>
            <a:pPr lvl="1"/>
            <a:r>
              <a:rPr lang="en-US" dirty="0"/>
              <a:t>Was any new hardware or software recently installed?</a:t>
            </a:r>
          </a:p>
          <a:p>
            <a:pPr lvl="1"/>
            <a:r>
              <a:rPr lang="en-US" dirty="0"/>
              <a:t>Was any software recently reconfigured or upgraded?</a:t>
            </a:r>
          </a:p>
          <a:p>
            <a:pPr lvl="1"/>
            <a:r>
              <a:rPr lang="en-US" dirty="0"/>
              <a:t>Did someone else use your computer recently?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5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8FA07F4-4E4B-4167-96B4-E9FC36E5D948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Describe the methods and devices for keeping a system cool</a:t>
            </a:r>
          </a:p>
          <a:p>
            <a:pPr eaLnBrk="1" hangingPunct="1"/>
            <a:r>
              <a:rPr lang="en-US" dirty="0"/>
              <a:t>Select a power supply to meet the power needs of a system</a:t>
            </a:r>
          </a:p>
          <a:p>
            <a:pPr eaLnBrk="1" hangingPunct="1"/>
            <a:r>
              <a:rPr lang="en-US" dirty="0"/>
              <a:t>Demonstrate an organized approach to solving any computer problem, especially hardware problems occurring during the boot</a:t>
            </a:r>
          </a:p>
          <a:p>
            <a:pPr eaLnBrk="1" hangingPunct="1"/>
            <a:r>
              <a:rPr lang="en-US" dirty="0"/>
              <a:t>Troubleshoot problems with the electrical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Interview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these questions (cont’d):</a:t>
            </a:r>
          </a:p>
          <a:p>
            <a:pPr lvl="1"/>
            <a:r>
              <a:rPr lang="en-US" dirty="0"/>
              <a:t>Does the computer have a history of similar problems?</a:t>
            </a:r>
          </a:p>
          <a:p>
            <a:pPr lvl="1"/>
            <a:r>
              <a:rPr lang="en-US" dirty="0"/>
              <a:t>Is there important data on the drive that is not backed up?</a:t>
            </a:r>
          </a:p>
          <a:p>
            <a:pPr lvl="1"/>
            <a:r>
              <a:rPr lang="en-US" dirty="0"/>
              <a:t>Can you show me how to reproduce the problem?</a:t>
            </a:r>
          </a:p>
          <a:p>
            <a:r>
              <a:rPr lang="en-US" dirty="0"/>
              <a:t>After gathering information:</a:t>
            </a:r>
          </a:p>
          <a:p>
            <a:pPr lvl="1"/>
            <a:r>
              <a:rPr lang="en-US" dirty="0"/>
              <a:t>Prioritize what to do and begin diagnosing and addressing the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Back Up Data As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options for backing up data:</a:t>
            </a:r>
          </a:p>
          <a:p>
            <a:pPr lvl="1"/>
            <a:r>
              <a:rPr lang="en-US" dirty="0"/>
              <a:t>Move the hard drive to another system</a:t>
            </a:r>
          </a:p>
          <a:p>
            <a:pPr lvl="1"/>
            <a:r>
              <a:rPr lang="en-US" dirty="0"/>
              <a:t>Use file recovery software</a:t>
            </a:r>
          </a:p>
          <a:p>
            <a:pPr lvl="1"/>
            <a:r>
              <a:rPr lang="en-US" dirty="0"/>
              <a:t>Hire a professional file recovery service</a:t>
            </a:r>
          </a:p>
          <a:p>
            <a:pPr lvl="2"/>
            <a:r>
              <a:rPr lang="en-US" dirty="0"/>
              <a:t>Before selecting a service, read reviews, understand the warranty and guarantees, and get a customer recommendation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Examine the System and Establish a Theory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 descr="Use this flowchart when first facing a computer problem&#10;" title="Figure 5-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451262"/>
            <a:ext cx="3505200" cy="4760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0" y="5334000"/>
            <a:ext cx="19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5-16 </a:t>
            </a:r>
            <a:r>
              <a:rPr lang="en-US" sz="1200" dirty="0"/>
              <a:t>Use this flowchart when first facing a computer problem</a:t>
            </a:r>
          </a:p>
        </p:txBody>
      </p:sp>
    </p:spTree>
    <p:extLst>
      <p:ext uri="{BB962C8B-B14F-4D97-AF65-F5344CB8AC3E}">
        <p14:creationId xmlns:p14="http://schemas.microsoft.com/office/powerpoint/2010/main" val="78651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Examine the System and Establish a Theory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1557" y="5316150"/>
            <a:ext cx="550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 5-5 </a:t>
            </a:r>
            <a:r>
              <a:rPr lang="en-US" sz="1200" dirty="0"/>
              <a:t>Common beep codes and their meanings for Intel and Aware BIOS</a:t>
            </a:r>
          </a:p>
        </p:txBody>
      </p:sp>
      <p:pic>
        <p:nvPicPr>
          <p:cNvPr id="3" name="Picture 2" descr="Common beep codes and their meanings for Intel and Aware BIOS" title="Table 5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09800"/>
            <a:ext cx="5500885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78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4, 5, and 6: Fix the Problem, Verify the Fix, and Document the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understanding the problem</a:t>
            </a:r>
          </a:p>
          <a:p>
            <a:pPr lvl="1"/>
            <a:r>
              <a:rPr lang="en-US" dirty="0"/>
              <a:t>Plan steps to resolve the problem</a:t>
            </a:r>
          </a:p>
          <a:p>
            <a:r>
              <a:rPr lang="en-US" dirty="0"/>
              <a:t>After the fix</a:t>
            </a:r>
          </a:p>
          <a:p>
            <a:pPr lvl="1"/>
            <a:r>
              <a:rPr lang="en-US" dirty="0"/>
              <a:t>Verify the system works by performing one last hard boot and making sure everything works as expected</a:t>
            </a:r>
          </a:p>
          <a:p>
            <a:pPr lvl="1"/>
            <a:r>
              <a:rPr lang="en-US" dirty="0"/>
              <a:t>Ask if anything could have been done to prevent the problem, if so, take preventative action</a:t>
            </a:r>
          </a:p>
          <a:p>
            <a:r>
              <a:rPr lang="en-US" dirty="0"/>
              <a:t>Most organization require documentation in a call tracking or helpdesk application</a:t>
            </a:r>
          </a:p>
          <a:p>
            <a:pPr lvl="1"/>
            <a:r>
              <a:rPr lang="en-US" dirty="0"/>
              <a:t>Record findings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56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Concerns when Troubleshooting Mobile Device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Factors to consider before starting repair project:</a:t>
            </a:r>
          </a:p>
          <a:p>
            <a:pPr lvl="1" eaLnBrk="1" hangingPunct="1"/>
            <a:r>
              <a:rPr lang="en-US" dirty="0">
                <a:latin typeface="Arial" charset="0"/>
              </a:rPr>
              <a:t>Warranty</a:t>
            </a:r>
          </a:p>
          <a:p>
            <a:pPr lvl="1" eaLnBrk="1" hangingPunct="1"/>
            <a:r>
              <a:rPr lang="en-US" dirty="0">
                <a:latin typeface="Arial" charset="0"/>
              </a:rPr>
              <a:t>Time the repair will take</a:t>
            </a:r>
          </a:p>
          <a:p>
            <a:pPr lvl="1" eaLnBrk="1" hangingPunct="1"/>
            <a:r>
              <a:rPr lang="en-US" dirty="0">
                <a:latin typeface="Arial" charset="0"/>
              </a:rPr>
              <a:t>Alternatives to repairing (upgrading)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Return notebook to manufacturer or service center</a:t>
            </a:r>
          </a:p>
          <a:p>
            <a:pPr lvl="2" eaLnBrk="1" hangingPunct="1"/>
            <a:r>
              <a:rPr lang="en-US" dirty="0">
                <a:latin typeface="Arial" charset="0"/>
              </a:rPr>
              <a:t>Substitute external component for internal device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Replace the internal device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8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Electrical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Electrical problems can:</a:t>
            </a:r>
          </a:p>
          <a:p>
            <a:pPr lvl="1"/>
            <a:r>
              <a:rPr lang="en-US" dirty="0"/>
              <a:t>Occur before or after the boot</a:t>
            </a:r>
          </a:p>
          <a:p>
            <a:pPr lvl="1"/>
            <a:r>
              <a:rPr lang="en-US" dirty="0"/>
              <a:t>Be consistent or intermittent</a:t>
            </a:r>
          </a:p>
          <a:p>
            <a:r>
              <a:rPr lang="en-US" dirty="0"/>
              <a:t>Possible symptoms of electrical problem:</a:t>
            </a:r>
          </a:p>
          <a:p>
            <a:pPr lvl="1"/>
            <a:r>
              <a:rPr lang="en-US" dirty="0"/>
              <a:t>Computer appears to be “dead”</a:t>
            </a:r>
          </a:p>
          <a:p>
            <a:pPr lvl="1"/>
            <a:r>
              <a:rPr lang="en-US" dirty="0"/>
              <a:t>Computer sometimes locks up during booting</a:t>
            </a:r>
          </a:p>
          <a:p>
            <a:pPr lvl="1"/>
            <a:r>
              <a:rPr lang="en-US" dirty="0"/>
              <a:t>Error codes or beeps occur during booting</a:t>
            </a:r>
          </a:p>
          <a:p>
            <a:pPr lvl="1"/>
            <a:r>
              <a:rPr lang="en-US" dirty="0"/>
              <a:t>Smell burnt parts or odors</a:t>
            </a:r>
          </a:p>
          <a:p>
            <a:pPr lvl="1"/>
            <a:r>
              <a:rPr lang="en-US" dirty="0"/>
              <a:t>Computer powers down at unexpected times</a:t>
            </a:r>
          </a:p>
          <a:p>
            <a:pPr lvl="1"/>
            <a:r>
              <a:rPr lang="en-US" dirty="0"/>
              <a:t>Computer appears dead except you hear a whine coming from the power supply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5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Electrical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Try these simple things first:</a:t>
            </a:r>
          </a:p>
          <a:p>
            <a:pPr lvl="1"/>
            <a:r>
              <a:rPr lang="en-US" dirty="0"/>
              <a:t>If you smell any burnt part, don’t turn system on</a:t>
            </a:r>
          </a:p>
          <a:p>
            <a:pPr lvl="2"/>
            <a:r>
              <a:rPr lang="en-US" dirty="0"/>
              <a:t>Find fried part and replace</a:t>
            </a:r>
          </a:p>
          <a:p>
            <a:pPr lvl="1"/>
            <a:r>
              <a:rPr lang="en-US" dirty="0"/>
              <a:t>If power supply is whining, don’t turn system on</a:t>
            </a:r>
          </a:p>
          <a:p>
            <a:pPr lvl="2"/>
            <a:r>
              <a:rPr lang="en-US" dirty="0"/>
              <a:t>Open case and look for short or consider upgrading</a:t>
            </a:r>
          </a:p>
          <a:p>
            <a:pPr lvl="2"/>
            <a:r>
              <a:rPr lang="en-US" dirty="0"/>
              <a:t>Test power supply with a power supply tester</a:t>
            </a:r>
          </a:p>
          <a:p>
            <a:pPr lvl="1"/>
            <a:r>
              <a:rPr lang="en-US" dirty="0"/>
              <a:t>Check power cord connection and power bar it may be plugged into</a:t>
            </a:r>
          </a:p>
          <a:p>
            <a:pPr lvl="1"/>
            <a:r>
              <a:rPr lang="en-US" dirty="0"/>
              <a:t>Is power outlet controlled by wall switch? If so, turn it on</a:t>
            </a:r>
          </a:p>
          <a:p>
            <a:pPr lvl="1"/>
            <a:r>
              <a:rPr lang="en-US" dirty="0"/>
              <a:t>Are any cable connections loose?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8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Electrical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these simple things first (cont’d):</a:t>
            </a:r>
          </a:p>
          <a:p>
            <a:pPr lvl="1"/>
            <a:r>
              <a:rPr lang="en-US" dirty="0"/>
              <a:t>Is the circuit breaker blown? Is the house circuit overloaded?</a:t>
            </a:r>
          </a:p>
          <a:p>
            <a:pPr lvl="1"/>
            <a:r>
              <a:rPr lang="en-US" dirty="0"/>
              <a:t>Are all switches on the system turned on?</a:t>
            </a:r>
          </a:p>
          <a:p>
            <a:pPr lvl="1"/>
            <a:r>
              <a:rPr lang="en-US" dirty="0"/>
              <a:t>Is it possible the system has overheated? If so, wait awhile and try again</a:t>
            </a:r>
          </a:p>
          <a:p>
            <a:pPr lvl="1"/>
            <a:r>
              <a:rPr lang="en-US" dirty="0"/>
              <a:t>Older computers might be affected by electromagnetic interference (EMI)</a:t>
            </a:r>
          </a:p>
          <a:p>
            <a:pPr lvl="2"/>
            <a:r>
              <a:rPr lang="en-US" dirty="0"/>
              <a:t>Check for sources of EMI such as fluorescent lighting or an electric fan or copier sitting near 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2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Electrical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still not solved, look inside the case:</a:t>
            </a:r>
          </a:p>
          <a:p>
            <a:pPr lvl="1"/>
            <a:r>
              <a:rPr lang="en-US" dirty="0"/>
              <a:t>Check all power connections from the power supply to the motherboard and drives</a:t>
            </a:r>
          </a:p>
          <a:p>
            <a:pPr lvl="1"/>
            <a:r>
              <a:rPr lang="en-US" dirty="0"/>
              <a:t>If you smell burnt parts, search for shorts and frayed and burnt wires</a:t>
            </a:r>
          </a:p>
          <a:p>
            <a:pPr lvl="1"/>
            <a:r>
              <a:rPr lang="en-US" dirty="0"/>
              <a:t>If you suspect the power supply is bad, test it with a power supply tester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8FA07F4-4E4B-4167-96B4-E9FC36E5D948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Troubleshoot problems with the motherboard, processor, and RAM</a:t>
            </a:r>
          </a:p>
          <a:p>
            <a:pPr eaLnBrk="1" hangingPunct="1"/>
            <a:r>
              <a:rPr lang="en-US" dirty="0"/>
              <a:t>Troubleshoot hardware problems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3403008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Come and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intermittent problems are more difficult to solve</a:t>
            </a:r>
          </a:p>
          <a:p>
            <a:r>
              <a:rPr lang="en-US" dirty="0"/>
              <a:t>Symptoms of what may be an intermittent problem:</a:t>
            </a:r>
          </a:p>
          <a:p>
            <a:pPr lvl="1"/>
            <a:r>
              <a:rPr lang="en-US" dirty="0"/>
              <a:t>Computer stops or hangs for no reason</a:t>
            </a:r>
          </a:p>
          <a:p>
            <a:pPr lvl="1"/>
            <a:r>
              <a:rPr lang="en-US" dirty="0"/>
              <a:t>Memory errors appear intermittently</a:t>
            </a:r>
          </a:p>
          <a:p>
            <a:pPr lvl="1"/>
            <a:r>
              <a:rPr lang="en-US" dirty="0"/>
              <a:t>Data is written incorrectly to the hard drive</a:t>
            </a:r>
          </a:p>
          <a:p>
            <a:pPr lvl="1"/>
            <a:r>
              <a:rPr lang="en-US" dirty="0"/>
              <a:t>Keyboard stops working at odd times</a:t>
            </a:r>
          </a:p>
          <a:p>
            <a:pPr lvl="1"/>
            <a:r>
              <a:rPr lang="en-US" dirty="0"/>
              <a:t>Motherboard fails </a:t>
            </a:r>
          </a:p>
          <a:p>
            <a:pPr lvl="1"/>
            <a:r>
              <a:rPr lang="en-US" dirty="0"/>
              <a:t>Power supply overheats and becomes hot to touch</a:t>
            </a:r>
          </a:p>
          <a:p>
            <a:pPr lvl="1"/>
            <a:r>
              <a:rPr lang="en-US" dirty="0"/>
              <a:t>Power supply fan whines and becomes noisy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Come and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the electrical system as the source of an intermittent problem:</a:t>
            </a:r>
          </a:p>
          <a:p>
            <a:pPr lvl="1"/>
            <a:r>
              <a:rPr lang="en-US" dirty="0"/>
              <a:t>Consider the power supply is inadequate</a:t>
            </a:r>
          </a:p>
          <a:p>
            <a:pPr lvl="1"/>
            <a:r>
              <a:rPr lang="en-US" dirty="0"/>
              <a:t>Suspect the power supply is faulty</a:t>
            </a:r>
          </a:p>
          <a:p>
            <a:pPr lvl="1"/>
            <a:r>
              <a:rPr lang="en-US" dirty="0"/>
              <a:t>The power supply fan might not work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03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Problems With the Motherboard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might occur if a motherboard component makes improper contact with the chassis</a:t>
            </a:r>
          </a:p>
          <a:p>
            <a:pPr lvl="1"/>
            <a:r>
              <a:rPr lang="en-US" dirty="0"/>
              <a:t>Can seriously damage the motherboard</a:t>
            </a:r>
          </a:p>
          <a:p>
            <a:pPr lvl="1"/>
            <a:r>
              <a:rPr lang="en-US" dirty="0"/>
              <a:t>Check for missing/loose standoffs or loose screws</a:t>
            </a:r>
          </a:p>
          <a:p>
            <a:r>
              <a:rPr lang="en-US" dirty="0"/>
              <a:t>Shorts in motherboard circuits might also cause problems</a:t>
            </a:r>
          </a:p>
          <a:p>
            <a:pPr lvl="1"/>
            <a:r>
              <a:rPr lang="en-US" dirty="0"/>
              <a:t>Look for damage on the bottom of the motherboard</a:t>
            </a:r>
          </a:p>
          <a:p>
            <a:pPr lvl="1"/>
            <a:r>
              <a:rPr lang="en-US" dirty="0"/>
              <a:t>Look for burned-out capacitors that are spotted brown or corroded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5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 of overheating:</a:t>
            </a:r>
          </a:p>
          <a:p>
            <a:pPr lvl="1"/>
            <a:r>
              <a:rPr lang="en-US" dirty="0"/>
              <a:t>System hangs or freezes at odd times or after the boot starts</a:t>
            </a:r>
          </a:p>
          <a:p>
            <a:pPr lvl="1"/>
            <a:r>
              <a:rPr lang="en-US" dirty="0"/>
              <a:t>Windows BSOD (blue screen of death) error occurs during the boot</a:t>
            </a:r>
          </a:p>
          <a:p>
            <a:pPr lvl="1"/>
            <a:r>
              <a:rPr lang="en-US" dirty="0"/>
              <a:t>You cannot hear a fan running or the fan makes a whining sound</a:t>
            </a:r>
          </a:p>
          <a:p>
            <a:pPr lvl="1"/>
            <a:r>
              <a:rPr lang="en-US" dirty="0"/>
              <a:t>You cannot feel air being pulled into or out of the case</a:t>
            </a:r>
          </a:p>
          <a:p>
            <a:r>
              <a:rPr lang="en-US" dirty="0"/>
              <a:t>You can purchase a temperature sensor that will sound an alarm when the inside of the case is too hot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8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do to solve overheating:</a:t>
            </a:r>
          </a:p>
          <a:p>
            <a:pPr lvl="1"/>
            <a:r>
              <a:rPr lang="en-US" dirty="0"/>
              <a:t>If system hangs, go into UEFI/BIOS setup and find the CPU screen that reports temperature (should not exceed that recommended by the CPU manufacturer)</a:t>
            </a:r>
          </a:p>
          <a:p>
            <a:pPr lvl="1"/>
            <a:r>
              <a:rPr lang="en-US" dirty="0"/>
              <a:t>Use compressed air, a blower, or antistatic vacuum to remove dust from the power supply and vents</a:t>
            </a:r>
          </a:p>
          <a:p>
            <a:pPr lvl="1"/>
            <a:r>
              <a:rPr lang="en-US" dirty="0"/>
              <a:t>Check airflow inside the case to see if fans are running (may need to replace a fan)</a:t>
            </a:r>
          </a:p>
          <a:p>
            <a:pPr lvl="1"/>
            <a:r>
              <a:rPr lang="en-US" dirty="0"/>
              <a:t>Install extra fans if case will hold them</a:t>
            </a:r>
          </a:p>
          <a:p>
            <a:pPr lvl="1"/>
            <a:r>
              <a:rPr lang="en-US" dirty="0"/>
              <a:t>Can the side of the case hold a chassis air guide that guides air to the processor? If so, install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50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5" descr="Dust in the cooler fan can cause the fan to fail and the processor to overheat" title="Figure 5-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06" y="1880082"/>
            <a:ext cx="4167187" cy="2835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99" y="5156139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5-20  </a:t>
            </a:r>
            <a:r>
              <a:rPr lang="en-US" sz="1200" dirty="0"/>
              <a:t>Dust in the cooler fan can cause the fan to fail and the processor to overheat</a:t>
            </a:r>
          </a:p>
        </p:txBody>
      </p:sp>
    </p:spTree>
    <p:extLst>
      <p:ext uri="{BB962C8B-B14F-4D97-AF65-F5344CB8AC3E}">
        <p14:creationId xmlns:p14="http://schemas.microsoft.com/office/powerpoint/2010/main" val="1857090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156382"/>
            <a:ext cx="6515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5-21  </a:t>
            </a:r>
            <a:r>
              <a:rPr lang="en-US" sz="1200" dirty="0"/>
              <a:t>Install one exhaust fan on the rear of the case to help pull air through the case</a:t>
            </a:r>
          </a:p>
        </p:txBody>
      </p:sp>
      <p:pic>
        <p:nvPicPr>
          <p:cNvPr id="3" name="Picture 2" descr="Install one exhaust fan on the rear of the case to help pull air through the case" title="Figure 5-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96254"/>
            <a:ext cx="3943350" cy="29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5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do to solve overheating (cont’d):</a:t>
            </a:r>
          </a:p>
          <a:p>
            <a:pPr lvl="1"/>
            <a:r>
              <a:rPr lang="en-US" dirty="0"/>
              <a:t>To improve airflow, replace missing faceplates and expansion slot covers</a:t>
            </a:r>
          </a:p>
          <a:p>
            <a:pPr lvl="1"/>
            <a:r>
              <a:rPr lang="en-US" dirty="0"/>
              <a:t>Ensure cables are not in the way of airflow</a:t>
            </a:r>
          </a:p>
          <a:p>
            <a:pPr lvl="1"/>
            <a:r>
              <a:rPr lang="en-US" dirty="0"/>
              <a:t>Place case so that there are a few inches of space on both sides and the top of the case</a:t>
            </a:r>
          </a:p>
          <a:p>
            <a:pPr lvl="1"/>
            <a:r>
              <a:rPr lang="en-US" dirty="0"/>
              <a:t>Verify the cooler is connected properly to the processor</a:t>
            </a:r>
          </a:p>
          <a:p>
            <a:pPr lvl="1"/>
            <a:r>
              <a:rPr lang="en-US" dirty="0"/>
              <a:t>After closing the case, leave system off for at least 30 minutes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10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" name="Picture 5" descr="For optimum airflow, don’t leave empty expansion slots and bays uncovered&#10;" title="Figure 5-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91" y="1828800"/>
            <a:ext cx="4083417" cy="2833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799" y="5023669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5-22  </a:t>
            </a:r>
            <a:r>
              <a:rPr lang="en-US" sz="1200" dirty="0"/>
              <a:t>For optimum airflow, don’t leave empty expansion slots and bays uncovered</a:t>
            </a:r>
          </a:p>
        </p:txBody>
      </p:sp>
    </p:spTree>
    <p:extLst>
      <p:ext uri="{BB962C8B-B14F-4D97-AF65-F5344CB8AC3E}">
        <p14:creationId xmlns:p14="http://schemas.microsoft.com/office/powerpoint/2010/main" val="1489697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141227"/>
            <a:ext cx="53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5-23 </a:t>
            </a:r>
            <a:r>
              <a:rPr lang="en-US" sz="1200" dirty="0"/>
              <a:t>Use cable ties to hold cables out of the way of fans and airflow</a:t>
            </a:r>
          </a:p>
        </p:txBody>
      </p:sp>
      <p:pic>
        <p:nvPicPr>
          <p:cNvPr id="3" name="Picture 2" descr="Use cable ties to hold cables out of the way of fans and airflow" title="Figure 5-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1554718"/>
            <a:ext cx="3505200" cy="33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Methods and Devices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processor, expansion cards, and other components overheat:</a:t>
            </a:r>
          </a:p>
          <a:p>
            <a:pPr lvl="1"/>
            <a:r>
              <a:rPr lang="en-US" dirty="0"/>
              <a:t>System can get unstable</a:t>
            </a:r>
          </a:p>
          <a:p>
            <a:pPr lvl="1"/>
            <a:r>
              <a:rPr lang="en-US" dirty="0"/>
              <a:t>Components can fail or be damaged</a:t>
            </a:r>
          </a:p>
          <a:p>
            <a:r>
              <a:rPr lang="en-US" dirty="0"/>
              <a:t>Devices used to cool a system:</a:t>
            </a:r>
          </a:p>
          <a:p>
            <a:pPr lvl="1"/>
            <a:r>
              <a:rPr lang="en-US" dirty="0"/>
              <a:t>Case fans</a:t>
            </a:r>
          </a:p>
          <a:p>
            <a:pPr lvl="1"/>
            <a:r>
              <a:rPr lang="en-US" dirty="0"/>
              <a:t>Processor coolers </a:t>
            </a:r>
          </a:p>
          <a:p>
            <a:pPr lvl="1"/>
            <a:r>
              <a:rPr lang="en-US" dirty="0"/>
              <a:t>Liquid cooling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2E3C1D5-57E0-42DF-9E87-2EEEF40EC4E4}" type="slidenum">
              <a:rPr lang="en-US" smtClean="0"/>
              <a:pPr eaLnBrk="1" hangingPunct="1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6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do to solve overheating (cont’d):</a:t>
            </a:r>
          </a:p>
          <a:p>
            <a:pPr lvl="1"/>
            <a:r>
              <a:rPr lang="en-US" dirty="0"/>
              <a:t>Check UEFI/BIOS setup to see if the processor is being overclocked (can cause system to overheat)</a:t>
            </a:r>
          </a:p>
          <a:p>
            <a:pPr lvl="1"/>
            <a:r>
              <a:rPr lang="en-US" dirty="0"/>
              <a:t>Have too many peripherals been installed inside the case? Try to leave an empty slot between each card</a:t>
            </a:r>
          </a:p>
          <a:p>
            <a:pPr lvl="1"/>
            <a:r>
              <a:rPr lang="en-US" dirty="0"/>
              <a:t>Flash UEFI/BIOS to update firmware on motherboard</a:t>
            </a:r>
          </a:p>
          <a:p>
            <a:pPr lvl="1"/>
            <a:r>
              <a:rPr lang="en-US" dirty="0"/>
              <a:t>Replace thermal compound if it has hardened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8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 descr="Vents and fans need to be arranged for best airflow" title="Figure 5-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39061"/>
            <a:ext cx="5909872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5380" y="5334000"/>
            <a:ext cx="4573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5-25  </a:t>
            </a:r>
            <a:r>
              <a:rPr lang="en-US" sz="1200" dirty="0"/>
              <a:t>Vents and fans need to be arranged for best airflow</a:t>
            </a:r>
          </a:p>
        </p:txBody>
      </p:sp>
    </p:spTree>
    <p:extLst>
      <p:ext uri="{BB962C8B-B14F-4D97-AF65-F5344CB8AC3E}">
        <p14:creationId xmlns:p14="http://schemas.microsoft.com/office/powerpoint/2010/main" val="3363758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power supply that has vents on the bottom and front for better ventilation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583241"/>
            <a:ext cx="67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5-26  </a:t>
            </a:r>
            <a:r>
              <a:rPr lang="en-US" sz="1200" dirty="0"/>
              <a:t>This power supply has vents on the bottom to provide better airflow inside the case</a:t>
            </a:r>
          </a:p>
        </p:txBody>
      </p:sp>
      <p:pic>
        <p:nvPicPr>
          <p:cNvPr id="8" name="Picture 7" descr="This power supply has vents on the bottom to provide better airflow inside the case" title="Figure 5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90799"/>
            <a:ext cx="4724400" cy="27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8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Overheating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intake fan on the front of the case might help pull air into the case</a:t>
            </a:r>
          </a:p>
          <a:p>
            <a:r>
              <a:rPr lang="en-US" dirty="0"/>
              <a:t>Check with processor and case manufacturers</a:t>
            </a:r>
          </a:p>
          <a:p>
            <a:pPr lvl="1"/>
            <a:r>
              <a:rPr lang="en-US" dirty="0"/>
              <a:t>For specific instructions as to the placement of fans and what type of fan and heat sink to use</a:t>
            </a:r>
          </a:p>
          <a:p>
            <a:r>
              <a:rPr lang="en-US" dirty="0"/>
              <a:t>Intel and AMD recommend a chassis air guide (CAG) as part of the case design</a:t>
            </a:r>
          </a:p>
          <a:p>
            <a:pPr lvl="1"/>
            <a:r>
              <a:rPr lang="en-US" dirty="0"/>
              <a:t>A round air duct that helps pull and direct fresh air from outside the case to the cooler and 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92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Laptop Power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Laptop power sources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AC adapter or a battery pack</a:t>
            </a:r>
          </a:p>
          <a:p>
            <a:pPr lvl="1" eaLnBrk="1" hangingPunct="1"/>
            <a:r>
              <a:rPr lang="en-US" dirty="0">
                <a:latin typeface="Arial" charset="0"/>
              </a:rPr>
              <a:t>Today’s batteries use lithium-ion technology</a:t>
            </a:r>
          </a:p>
          <a:p>
            <a:pPr eaLnBrk="1" hangingPunct="1"/>
            <a:r>
              <a:rPr lang="en-US" dirty="0">
                <a:latin typeface="Arial" charset="0"/>
              </a:rPr>
              <a:t>Auto-switching AC adapter feature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Device automatically switches from 110 V to 220 V AC power</a:t>
            </a:r>
          </a:p>
          <a:p>
            <a:pPr eaLnBrk="1" hangingPunct="1"/>
            <a:r>
              <a:rPr lang="en-US" dirty="0">
                <a:latin typeface="Arial" charset="0"/>
              </a:rPr>
              <a:t>Some laptops use two batteries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Second battery is known as a sheet battery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67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Laptop Power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power is not getting to the system or battery indicator light is lit:</a:t>
            </a:r>
          </a:p>
          <a:p>
            <a:pPr lvl="1"/>
            <a:r>
              <a:rPr lang="en-US" dirty="0"/>
              <a:t>Verify the AC adapter is plugged into an outlet</a:t>
            </a:r>
          </a:p>
          <a:p>
            <a:pPr lvl="1"/>
            <a:r>
              <a:rPr lang="en-US" dirty="0"/>
              <a:t>Check if AC adapter’s plug is secure outlet</a:t>
            </a:r>
          </a:p>
          <a:p>
            <a:pPr lvl="1"/>
            <a:r>
              <a:rPr lang="en-US" dirty="0"/>
              <a:t>Check connections on both sides of AC adapter transformer</a:t>
            </a:r>
          </a:p>
          <a:p>
            <a:pPr lvl="1"/>
            <a:r>
              <a:rPr lang="en-US" dirty="0"/>
              <a:t>Check connection at notebook</a:t>
            </a:r>
          </a:p>
          <a:p>
            <a:r>
              <a:rPr lang="en-US" dirty="0"/>
              <a:t>If battery is not charging when AC adapter is plugged in, problem might be with battery or motherboard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36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 that a motherboard, processor, or memory is failing:</a:t>
            </a:r>
          </a:p>
          <a:p>
            <a:pPr lvl="1"/>
            <a:r>
              <a:rPr lang="en-US" dirty="0"/>
              <a:t>System begins to boot but then powers down</a:t>
            </a:r>
          </a:p>
          <a:p>
            <a:pPr lvl="1"/>
            <a:r>
              <a:rPr lang="en-US" dirty="0"/>
              <a:t>Error message is displayed during the boot</a:t>
            </a:r>
          </a:p>
          <a:p>
            <a:pPr lvl="1"/>
            <a:r>
              <a:rPr lang="en-US" dirty="0"/>
              <a:t>System reports less memory than installed</a:t>
            </a:r>
          </a:p>
          <a:p>
            <a:pPr lvl="1"/>
            <a:r>
              <a:rPr lang="en-US" dirty="0"/>
              <a:t>System becomes unstable, hangs, or freezes </a:t>
            </a:r>
          </a:p>
          <a:p>
            <a:pPr lvl="1"/>
            <a:r>
              <a:rPr lang="en-US" dirty="0"/>
              <a:t>Intermittent Windows or hard drive errors occur</a:t>
            </a:r>
          </a:p>
          <a:p>
            <a:pPr lvl="1"/>
            <a:r>
              <a:rPr lang="en-US" dirty="0"/>
              <a:t>Components on the motherboard or devices connected to it don’t work</a:t>
            </a:r>
          </a:p>
          <a:p>
            <a:r>
              <a:rPr lang="en-US" dirty="0"/>
              <a:t>Check simple things first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70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these steps to find source of problem:</a:t>
            </a:r>
          </a:p>
          <a:p>
            <a:pPr lvl="1"/>
            <a:r>
              <a:rPr lang="en-US" dirty="0"/>
              <a:t>1. Search the Internet for the error message </a:t>
            </a:r>
          </a:p>
          <a:p>
            <a:pPr lvl="1"/>
            <a:r>
              <a:rPr lang="en-US" dirty="0"/>
              <a:t>2. Run antivirus software to check for viruses</a:t>
            </a:r>
          </a:p>
          <a:p>
            <a:pPr lvl="1"/>
            <a:r>
              <a:rPr lang="en-US" dirty="0"/>
              <a:t>3. A memory module might be failing</a:t>
            </a:r>
          </a:p>
          <a:p>
            <a:pPr lvl="2"/>
            <a:r>
              <a:rPr lang="en-US" dirty="0"/>
              <a:t>Use Memory Diagnostics tool to test memory</a:t>
            </a:r>
          </a:p>
          <a:p>
            <a:pPr lvl="1"/>
            <a:r>
              <a:rPr lang="en-US" dirty="0"/>
              <a:t>4. Check for potential hardware problems using    	  Device Manager</a:t>
            </a:r>
          </a:p>
          <a:p>
            <a:pPr lvl="1"/>
            <a:r>
              <a:rPr lang="en-US" dirty="0"/>
              <a:t>5. Download and install any Windows updates or 	  patches</a:t>
            </a:r>
          </a:p>
          <a:p>
            <a:pPr lvl="1"/>
            <a:r>
              <a:rPr lang="en-US" dirty="0"/>
              <a:t>6. If problem began after a change or new install,    	  uninstall device or application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79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Follow these steps to find source of problem (cont’d):</a:t>
            </a:r>
          </a:p>
          <a:p>
            <a:pPr lvl="1"/>
            <a:r>
              <a:rPr lang="en-US" dirty="0"/>
              <a:t> 7. Use System window to find out how much RAM is 	  installed (consider upgrading if not enough)</a:t>
            </a:r>
          </a:p>
          <a:p>
            <a:pPr lvl="1"/>
            <a:r>
              <a:rPr lang="en-US" dirty="0"/>
              <a:t> 8. Check UEFI/BIOS setup to ensure proper settings</a:t>
            </a:r>
          </a:p>
          <a:p>
            <a:pPr lvl="1"/>
            <a:r>
              <a:rPr lang="en-US" dirty="0"/>
              <a:t> 9. Disable any quick booting features in BIOS</a:t>
            </a:r>
          </a:p>
          <a:p>
            <a:pPr lvl="2"/>
            <a:r>
              <a:rPr lang="en-US" dirty="0"/>
              <a:t>Then look for errors reported during the boot</a:t>
            </a:r>
          </a:p>
          <a:p>
            <a:pPr lvl="1"/>
            <a:r>
              <a:rPr lang="en-US" dirty="0"/>
              <a:t>10. Flash BIOS to update firmware on the board</a:t>
            </a:r>
          </a:p>
          <a:p>
            <a:pPr lvl="1"/>
            <a:r>
              <a:rPr lang="en-US" dirty="0"/>
              <a:t>11. Check CD that came with motherboard </a:t>
            </a:r>
          </a:p>
          <a:p>
            <a:pPr lvl="2"/>
            <a:r>
              <a:rPr lang="en-US" dirty="0"/>
              <a:t>May have diagnostic tests</a:t>
            </a:r>
          </a:p>
          <a:p>
            <a:pPr lvl="1"/>
            <a:r>
              <a:rPr lang="en-US" dirty="0"/>
              <a:t>12. Update all drivers of motherboard components that 	  are not working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5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Follow these steps to find source of problem (cont’d):</a:t>
            </a:r>
          </a:p>
          <a:p>
            <a:pPr lvl="1"/>
            <a:r>
              <a:rPr lang="en-US" dirty="0"/>
              <a:t>13. If an onboard port is not working:</a:t>
            </a:r>
          </a:p>
          <a:p>
            <a:pPr lvl="2"/>
            <a:r>
              <a:rPr lang="en-US" dirty="0"/>
              <a:t>Verify the problem is not with the device using the port</a:t>
            </a:r>
          </a:p>
          <a:p>
            <a:pPr lvl="2"/>
            <a:r>
              <a:rPr lang="en-US" dirty="0"/>
              <a:t>Go into UEFI/BIOS setup and verify the port is enabled</a:t>
            </a:r>
          </a:p>
          <a:p>
            <a:pPr lvl="2"/>
            <a:r>
              <a:rPr lang="en-US" dirty="0"/>
              <a:t>Check Device Manager and verify Windows recognizes port with no errors</a:t>
            </a:r>
          </a:p>
          <a:p>
            <a:pPr lvl="2"/>
            <a:r>
              <a:rPr lang="en-US" dirty="0"/>
              <a:t>Update motherboard drivers for this port from manufacturer’s web site</a:t>
            </a:r>
          </a:p>
          <a:p>
            <a:pPr lvl="2"/>
            <a:r>
              <a:rPr lang="en-US" dirty="0"/>
              <a:t>Use a loop-back plug to test the port</a:t>
            </a:r>
          </a:p>
          <a:p>
            <a:pPr lvl="2"/>
            <a:r>
              <a:rPr lang="en-US" dirty="0"/>
              <a:t>Disable the port in BIOS setup and install an expansion card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Coolers (Fans, and Heat Sinks)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systems use a cooling assembly designed for a specific processor to keep temperatures below the processor maximum temperature</a:t>
            </a:r>
          </a:p>
          <a:p>
            <a:r>
              <a:rPr lang="en-US" dirty="0"/>
              <a:t>Good processor coolers maintain a temperature of:</a:t>
            </a:r>
          </a:p>
          <a:p>
            <a:pPr lvl="1"/>
            <a:r>
              <a:rPr lang="en-US" dirty="0"/>
              <a:t>90-110 degrees F (32-43 degrees C)</a:t>
            </a:r>
          </a:p>
          <a:p>
            <a:r>
              <a:rPr lang="en-US" b="1" dirty="0"/>
              <a:t>Cooler</a:t>
            </a:r>
            <a:r>
              <a:rPr lang="en-US" dirty="0"/>
              <a:t>: sits on top of processor</a:t>
            </a:r>
          </a:p>
          <a:p>
            <a:pPr lvl="1"/>
            <a:r>
              <a:rPr lang="en-US" dirty="0"/>
              <a:t>Consists of a fan and heat sink</a:t>
            </a:r>
          </a:p>
          <a:p>
            <a:pPr lvl="1"/>
            <a:r>
              <a:rPr lang="en-US" b="1" dirty="0"/>
              <a:t>Heat sink</a:t>
            </a:r>
            <a:r>
              <a:rPr lang="en-US" dirty="0"/>
              <a:t>: uses fins that draw heat away from processor</a:t>
            </a:r>
          </a:p>
          <a:p>
            <a:pPr lvl="1"/>
            <a:r>
              <a:rPr lang="en-US" b="1" dirty="0"/>
              <a:t>Fan</a:t>
            </a:r>
            <a:r>
              <a:rPr lang="en-US" dirty="0"/>
              <a:t>: blows drawn heat away from CPU unit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C532D1-341C-4669-A340-F2A57E5159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04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Follow these steps to find source of problem (cont’d):</a:t>
            </a:r>
          </a:p>
          <a:p>
            <a:pPr lvl="1"/>
            <a:r>
              <a:rPr lang="en-US" dirty="0"/>
              <a:t>14. Suspect the problem is a failing hard drive</a:t>
            </a:r>
          </a:p>
          <a:p>
            <a:pPr lvl="1"/>
            <a:r>
              <a:rPr lang="en-US" dirty="0"/>
              <a:t>15. Suspect the problem is caused by overheating</a:t>
            </a:r>
          </a:p>
          <a:p>
            <a:pPr lvl="1"/>
            <a:r>
              <a:rPr lang="en-US" dirty="0"/>
              <a:t>16. Verify the installed processor is supported by the 	   motherboard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6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If you have checked Windows and UEFI/BIOS settings and have not identified the source of the problem, open the case and check inside</a:t>
            </a:r>
          </a:p>
          <a:p>
            <a:r>
              <a:rPr lang="en-US" dirty="0"/>
              <a:t>With the case open, follow these steps:</a:t>
            </a:r>
          </a:p>
          <a:p>
            <a:pPr lvl="1"/>
            <a:r>
              <a:rPr lang="en-US" dirty="0"/>
              <a:t>1. Check that all power and data cables are securely connected</a:t>
            </a:r>
          </a:p>
          <a:p>
            <a:pPr lvl="1"/>
            <a:r>
              <a:rPr lang="en-US" dirty="0"/>
              <a:t>2. Look for physical damage on the motherboard</a:t>
            </a:r>
          </a:p>
          <a:p>
            <a:pPr lvl="1"/>
            <a:r>
              <a:rPr lang="en-US" dirty="0"/>
              <a:t>3. Reduce the system to essentials</a:t>
            </a:r>
          </a:p>
          <a:p>
            <a:pPr lvl="1"/>
            <a:r>
              <a:rPr lang="en-US" dirty="0"/>
              <a:t>4. Try using a POST diagnostic card</a:t>
            </a:r>
          </a:p>
          <a:p>
            <a:pPr lvl="1"/>
            <a:r>
              <a:rPr lang="en-US" dirty="0"/>
              <a:t>5. Suspect the problem is caused by a failing power supply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1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the Motherboard, Processor, and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With the case open, follow these steps (cont’d):</a:t>
            </a:r>
          </a:p>
          <a:p>
            <a:pPr lvl="1"/>
            <a:r>
              <a:rPr lang="en-US" dirty="0"/>
              <a:t>6. Exchange the processor</a:t>
            </a:r>
          </a:p>
          <a:p>
            <a:pPr lvl="1"/>
            <a:r>
              <a:rPr lang="en-US" dirty="0"/>
              <a:t>7. Exchange the motherboard</a:t>
            </a:r>
          </a:p>
          <a:p>
            <a:pPr lvl="2"/>
            <a:r>
              <a:rPr lang="en-US" dirty="0"/>
              <a:t>Before you do this, measure the voltage output of the power supply or replace it (in case it damaged the motherboard)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43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Mobile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for a cell phone that is overheating:</a:t>
            </a:r>
          </a:p>
          <a:p>
            <a:pPr lvl="1"/>
            <a:r>
              <a:rPr lang="en-US" dirty="0"/>
              <a:t>Check if heat is coming from the bottom of cell phone, where battery is located</a:t>
            </a:r>
          </a:p>
          <a:p>
            <a:pPr lvl="2"/>
            <a:r>
              <a:rPr lang="en-US" dirty="0"/>
              <a:t>Use different AC adapter to charge battery</a:t>
            </a:r>
          </a:p>
          <a:p>
            <a:pPr lvl="2"/>
            <a:r>
              <a:rPr lang="en-US" dirty="0"/>
              <a:t>Examine battery for damage (if no longer under warranty)</a:t>
            </a:r>
          </a:p>
          <a:p>
            <a:pPr lvl="1"/>
            <a:r>
              <a:rPr lang="en-US" dirty="0"/>
              <a:t>If heat is coming from other areas of the phone:</a:t>
            </a:r>
          </a:p>
          <a:p>
            <a:pPr lvl="2"/>
            <a:r>
              <a:rPr lang="en-US" dirty="0"/>
              <a:t>Too many apps might be open</a:t>
            </a:r>
          </a:p>
          <a:p>
            <a:pPr lvl="2"/>
            <a:r>
              <a:rPr lang="en-US" dirty="0"/>
              <a:t>Follow troubleshooting steps for phone’s OS</a:t>
            </a:r>
          </a:p>
          <a:p>
            <a:pPr lvl="2"/>
            <a:r>
              <a:rPr lang="en-US" dirty="0"/>
              <a:t>Phone processor might be overworked (allow to cool)</a:t>
            </a:r>
          </a:p>
          <a:p>
            <a:pPr lvl="2"/>
            <a:r>
              <a:rPr lang="en-US" dirty="0"/>
              <a:t>Remove phone from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07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Mobile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problems and solutions:</a:t>
            </a:r>
          </a:p>
          <a:p>
            <a:pPr lvl="1"/>
            <a:r>
              <a:rPr lang="en-US" dirty="0"/>
              <a:t>For a frozen system:</a:t>
            </a:r>
          </a:p>
          <a:p>
            <a:pPr lvl="2"/>
            <a:r>
              <a:rPr lang="en-US" dirty="0"/>
              <a:t>For iPhone or iPad, reset the device</a:t>
            </a:r>
          </a:p>
          <a:p>
            <a:pPr lvl="2"/>
            <a:r>
              <a:rPr lang="en-US" dirty="0"/>
              <a:t>For Android device, reboot the system by following manufacturer directions for a reboot</a:t>
            </a:r>
          </a:p>
          <a:p>
            <a:pPr lvl="2"/>
            <a:r>
              <a:rPr lang="en-US" dirty="0"/>
              <a:t>For Windows Phone, hold down the Power button and then swipe Slide down to power off</a:t>
            </a:r>
          </a:p>
          <a:p>
            <a:pPr lvl="1"/>
            <a:r>
              <a:rPr lang="en-US" dirty="0"/>
              <a:t>Battery charge lasts a short time</a:t>
            </a:r>
          </a:p>
          <a:p>
            <a:pPr lvl="2"/>
            <a:r>
              <a:rPr lang="en-US" dirty="0"/>
              <a:t>Try exchanging the AC adapter</a:t>
            </a:r>
          </a:p>
          <a:p>
            <a:pPr lvl="2"/>
            <a:r>
              <a:rPr lang="en-US" dirty="0"/>
              <a:t>If that doesn’t work, exchange battery unless device is under warranty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67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Mobile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problems and solutions:</a:t>
            </a:r>
          </a:p>
          <a:p>
            <a:pPr lvl="1"/>
            <a:r>
              <a:rPr lang="en-US" dirty="0"/>
              <a:t>When installing apps that don’t load or load slowly</a:t>
            </a:r>
          </a:p>
          <a:p>
            <a:pPr lvl="2"/>
            <a:r>
              <a:rPr lang="en-US" dirty="0"/>
              <a:t>A hot or failing battery might be the problem</a:t>
            </a:r>
          </a:p>
          <a:p>
            <a:pPr lvl="1"/>
            <a:r>
              <a:rPr lang="en-US" dirty="0"/>
              <a:t>For slow performance, close apps you’re not using, clean Android cached data, and disable live wallpapers</a:t>
            </a:r>
          </a:p>
          <a:p>
            <a:pPr lvl="1"/>
            <a:r>
              <a:rPr lang="en-US" dirty="0"/>
              <a:t>If device is unable to decrypt email, may need to generate a new public key and private key and distribute your new public key to those who send encrypted email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99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Devices used to keep a processor and system cool include CPU coolers, fans, heat sinks, and liquid cooling</a:t>
            </a:r>
          </a:p>
          <a:p>
            <a:pPr eaLnBrk="1" hangingPunct="1"/>
            <a:r>
              <a:rPr lang="en-US" sz="2400" dirty="0"/>
              <a:t>Liquid cooling system use liquids pumped through system to keep it cool</a:t>
            </a:r>
          </a:p>
          <a:p>
            <a:pPr eaLnBrk="1" hangingPunct="1"/>
            <a:r>
              <a:rPr lang="en-US" sz="2400" dirty="0"/>
              <a:t>Important features of a power supply to consider when purchasing it are: form factor, wattage capacity, number and type of connectors, fan size, support dual video cards, and warranty</a:t>
            </a:r>
          </a:p>
          <a:p>
            <a:pPr eaLnBrk="1" hangingPunct="1"/>
            <a:r>
              <a:rPr lang="en-US" sz="2400" dirty="0"/>
              <a:t>To decide on the wattage capacity of a power supply, add up the wattage requirements for all components and add 30 percent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1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6503C75-4E66-4B08-9D9F-83FCBA167AD2}" type="slidenum">
              <a:rPr lang="en-US" smtClean="0"/>
              <a:pPr eaLnBrk="1" hangingPunct="1"/>
              <a:t>57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dirty="0"/>
              <a:t>Always begin troubleshooting by interviewing the user</a:t>
            </a:r>
          </a:p>
          <a:p>
            <a:pPr eaLnBrk="1" hangingPunct="1"/>
            <a:r>
              <a:rPr lang="en-US" dirty="0"/>
              <a:t>When troubleshooting, check the simple things first</a:t>
            </a:r>
          </a:p>
          <a:p>
            <a:pPr eaLnBrk="1" hangingPunct="1"/>
            <a:r>
              <a:rPr lang="en-US" dirty="0"/>
              <a:t>Decide if problem occurs before or after a successful boot and if it is caused by hardware or software</a:t>
            </a:r>
          </a:p>
          <a:p>
            <a:pPr eaLnBrk="1" hangingPunct="1"/>
            <a:r>
              <a:rPr lang="en-US" dirty="0"/>
              <a:t>When troubleshooting mobile devices, consider the warranty and that replacing a component might cost more than replacing the device</a:t>
            </a:r>
          </a:p>
          <a:p>
            <a:pPr eaLnBrk="1" hangingPunct="1"/>
            <a:r>
              <a:rPr lang="en-US" dirty="0"/>
              <a:t>Listen for spinning fans or drives and look for indicator lights to ensure a system is getting power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/>
              <a:t>A+ Guide to Hardware, 9th Edition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6503C75-4E66-4B08-9D9F-83FCBA167AD2}" type="slidenum">
              <a:rPr lang="en-US" smtClean="0"/>
              <a:pPr eaLnBrk="1" hangingPunct="1"/>
              <a:t>58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dirty="0"/>
              <a:t>Use a power supply tester to test the power supply</a:t>
            </a:r>
          </a:p>
          <a:p>
            <a:pPr eaLnBrk="1" hangingPunct="1"/>
            <a:r>
              <a:rPr lang="en-US" dirty="0"/>
              <a:t>Intermittent problems that come and go are the most difficult to solve</a:t>
            </a:r>
          </a:p>
          <a:p>
            <a:pPr eaLnBrk="1" hangingPunct="1"/>
            <a:r>
              <a:rPr lang="en-US" dirty="0"/>
              <a:t>Removing dust from a system, providing for proper ventilation, and installing extra fans can help keep a system from overheating</a:t>
            </a:r>
          </a:p>
          <a:p>
            <a:pPr eaLnBrk="1" hangingPunct="1"/>
            <a:r>
              <a:rPr lang="en-US" dirty="0"/>
              <a:t>The battery and DC jack are considered field replaceable units in a laptop that pertain to the power system</a:t>
            </a:r>
          </a:p>
          <a:p>
            <a:pPr eaLnBrk="1" hangingPunct="1"/>
            <a:r>
              <a:rPr lang="en-US" dirty="0"/>
              <a:t>Use a multimeter to check the voltage output of an AC adapter</a:t>
            </a:r>
          </a:p>
        </p:txBody>
      </p:sp>
    </p:spTree>
    <p:extLst>
      <p:ext uri="{BB962C8B-B14F-4D97-AF65-F5344CB8AC3E}">
        <p14:creationId xmlns:p14="http://schemas.microsoft.com/office/powerpoint/2010/main" val="3476251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UEFI/BIOS gives beep codes when a POST error occurs during the boot before it tests video</a:t>
            </a:r>
          </a:p>
          <a:p>
            <a:r>
              <a:rPr lang="en-US" dirty="0"/>
              <a:t>Error messages on a black screen during the boot are usually put there by startup UEFI/BIOS during the POST</a:t>
            </a:r>
          </a:p>
          <a:p>
            <a:r>
              <a:rPr lang="en-US" dirty="0"/>
              <a:t>An unstable system that freezes or hangs at odd times can be caused by a faulty power supply, RAM, hard drive, motherboard, processor, Windows error, or overheating</a:t>
            </a:r>
          </a:p>
          <a:p>
            <a:r>
              <a:rPr lang="en-US" dirty="0"/>
              <a:t>A POST diagnostic card can troubleshoot problems with the motherboard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Processor Coolers (Fans, and Heat Sinks)</a:t>
            </a:r>
            <a:endParaRPr lang="en-US" dirty="0"/>
          </a:p>
        </p:txBody>
      </p:sp>
      <p:pic>
        <p:nvPicPr>
          <p:cNvPr id="6" name="Content Placeholder 5" descr="A cooler sits on top of a processor to help keep it cool" title="Figure 5-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1280" y="2538469"/>
            <a:ext cx="4667250" cy="1724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C532D1-341C-4669-A340-F2A57E5159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4660" y="4976860"/>
            <a:ext cx="470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5-1A </a:t>
            </a:r>
            <a:r>
              <a:rPr lang="en-US" sz="1200" dirty="0"/>
              <a:t>A cooler sits on top of a processor to help keep it cool</a:t>
            </a:r>
          </a:p>
        </p:txBody>
      </p:sp>
    </p:spTree>
    <p:extLst>
      <p:ext uri="{BB962C8B-B14F-4D97-AF65-F5344CB8AC3E}">
        <p14:creationId xmlns:p14="http://schemas.microsoft.com/office/powerpoint/2010/main" val="2215833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A mobile device battery that overheats or quickly loses its charge might need replacing, but first try replacing the AC adapter</a:t>
            </a:r>
          </a:p>
          <a:p>
            <a:r>
              <a:rPr lang="en-US" dirty="0"/>
              <a:t>For a frozen system, try resetting an iPhone or iPad, rebooting an Android device, or resetting a Windows Phone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D106B-9357-443E-8343-EA654963546B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6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Processor Coolers (Fans, and Heat Sinks)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A+ Guide to Hardware,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C532D1-341C-4669-A340-F2A57E5159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4660" y="4976860"/>
            <a:ext cx="4711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5-1B </a:t>
            </a:r>
            <a:r>
              <a:rPr lang="en-US" sz="1200" dirty="0"/>
              <a:t>A cooler sits on top of a processor to help keep it cool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2125686"/>
            <a:ext cx="2851174" cy="28511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439" y="2125687"/>
            <a:ext cx="2787361" cy="27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Processor Coolers (Fans, and Heat Sinks)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Cooler (cont’d):</a:t>
            </a:r>
          </a:p>
          <a:p>
            <a:pPr lvl="1"/>
            <a:r>
              <a:rPr lang="en-US" dirty="0"/>
              <a:t>Made of aluminum, copper or combination of both</a:t>
            </a:r>
          </a:p>
          <a:p>
            <a:pPr lvl="1"/>
            <a:r>
              <a:rPr lang="en-US" dirty="0"/>
              <a:t>Bracketed to motherboard using a wire or plastic clip</a:t>
            </a:r>
          </a:p>
          <a:p>
            <a:pPr lvl="1"/>
            <a:r>
              <a:rPr lang="en-US" dirty="0"/>
              <a:t>A creamlike thermal compound eliminates air pockets, helping to draw heat off the processor</a:t>
            </a:r>
          </a:p>
          <a:p>
            <a:pPr lvl="1"/>
            <a:r>
              <a:rPr lang="en-US" dirty="0"/>
              <a:t>Gets power by using a 4-pin fan header on the motherboard</a:t>
            </a:r>
          </a:p>
          <a:p>
            <a:pPr lvl="1"/>
            <a:r>
              <a:rPr lang="en-US" dirty="0"/>
              <a:t>Fanless CPU cooler (passive CPU cooler) contain heat pipes, which contain liquid that becomes vapor when heated</a:t>
            </a:r>
          </a:p>
          <a:p>
            <a:pPr lvl="2"/>
            <a:r>
              <a:rPr lang="en-US" dirty="0"/>
              <a:t>Vapor draws heat away from the CPU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C532D1-341C-4669-A340-F2A57E5159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5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Fans and Other Fans and Heat 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fans: help draw air out of the case to prevent overheating</a:t>
            </a:r>
          </a:p>
          <a:p>
            <a:pPr lvl="1"/>
            <a:r>
              <a:rPr lang="en-US" dirty="0"/>
              <a:t>Most cases have one or more positions on the case to hold a case fan</a:t>
            </a:r>
          </a:p>
          <a:p>
            <a:pPr lvl="1"/>
            <a:r>
              <a:rPr lang="en-US" dirty="0"/>
              <a:t>Large fans tend to perform better than small fans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A+ Guide to Hardware, 9th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C532D1-341C-4669-A340-F2A57E5159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91" y="3934764"/>
            <a:ext cx="2209800" cy="2066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950205"/>
            <a:ext cx="3054927" cy="20514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5200" y="6106725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Case fans cooler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44219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7393</Words>
  <Application>Microsoft Office PowerPoint</Application>
  <PresentationFormat>On-screen Show (4:3)</PresentationFormat>
  <Paragraphs>949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Times New Roman</vt:lpstr>
      <vt:lpstr>Default Design</vt:lpstr>
      <vt:lpstr>1_Default Design</vt:lpstr>
      <vt:lpstr>A+ Guide to Hardware, 9th Edition</vt:lpstr>
      <vt:lpstr>Objectives</vt:lpstr>
      <vt:lpstr>Objectives</vt:lpstr>
      <vt:lpstr>Cooling Methods and Devices</vt:lpstr>
      <vt:lpstr>Processor Coolers (Fans, and Heat Sinks)</vt:lpstr>
      <vt:lpstr>Processor Coolers (Fans, and Heat Sinks)</vt:lpstr>
      <vt:lpstr>Processor Coolers (Fans, and Heat Sinks)</vt:lpstr>
      <vt:lpstr>Processor Coolers (Fans, and Heat Sinks)</vt:lpstr>
      <vt:lpstr>Case Fans and Other Fans and Heat Sinks</vt:lpstr>
      <vt:lpstr>Case Fans and Other Fans and Heat Sinks</vt:lpstr>
      <vt:lpstr>Case Fans and Other Fans and Heat Sinks</vt:lpstr>
      <vt:lpstr>Case Fans and Other Fans and Heat Sinks</vt:lpstr>
      <vt:lpstr>Liquid Cooling Systems</vt:lpstr>
      <vt:lpstr>Selecting a Power Supply</vt:lpstr>
      <vt:lpstr>Types and Characteristics of Power Supplies</vt:lpstr>
      <vt:lpstr>How to Calculate Wattage Capacity</vt:lpstr>
      <vt:lpstr>How to Calculate Wattage Capacity</vt:lpstr>
      <vt:lpstr>How to Approach a Hardware Problem</vt:lpstr>
      <vt:lpstr>Step 1: Interview the User</vt:lpstr>
      <vt:lpstr>Step 1: Interview the User</vt:lpstr>
      <vt:lpstr>Step 2: Back Up Data As Needed</vt:lpstr>
      <vt:lpstr>Step 3: Examine the System and Establish a Theory</vt:lpstr>
      <vt:lpstr>Step 3: Examine the System and Establish a Theory</vt:lpstr>
      <vt:lpstr>Steps 4, 5, and 6: Fix the Problem, Verify the Fix, and Document the Outcome</vt:lpstr>
      <vt:lpstr>Special Concerns when Troubleshooting Mobile Device Hardware</vt:lpstr>
      <vt:lpstr>Troubleshooting the Electrical System</vt:lpstr>
      <vt:lpstr>Troubleshooting the Electrical System</vt:lpstr>
      <vt:lpstr>Troubleshooting the Electrical System</vt:lpstr>
      <vt:lpstr>Troubleshooting the Electrical System</vt:lpstr>
      <vt:lpstr>Problems That Come and Go</vt:lpstr>
      <vt:lpstr>Problems That Come and Go</vt:lpstr>
      <vt:lpstr>Power Problems With the Motherboard</vt:lpstr>
      <vt:lpstr>Problems With Overheating</vt:lpstr>
      <vt:lpstr>Problems With Overheating</vt:lpstr>
      <vt:lpstr>Problems With Overheating</vt:lpstr>
      <vt:lpstr>Problems With Overheating</vt:lpstr>
      <vt:lpstr>Problems With Overheating</vt:lpstr>
      <vt:lpstr>Problems With Overheating</vt:lpstr>
      <vt:lpstr>Problems With Overheating</vt:lpstr>
      <vt:lpstr>Problems With Overheating</vt:lpstr>
      <vt:lpstr>Problems With Overheating</vt:lpstr>
      <vt:lpstr>Problems With Overheating</vt:lpstr>
      <vt:lpstr>Problems With Overheating</vt:lpstr>
      <vt:lpstr>Problems with Laptop Power Systems</vt:lpstr>
      <vt:lpstr>Problems with Laptop Power Systems</vt:lpstr>
      <vt:lpstr>Troubleshooting the Motherboard, Processor, and RAM</vt:lpstr>
      <vt:lpstr>Troubleshooting the Motherboard, Processor, and RAM</vt:lpstr>
      <vt:lpstr>Troubleshooting the Motherboard, Processor, and RAM</vt:lpstr>
      <vt:lpstr>Troubleshooting the Motherboard, Processor, and RAM</vt:lpstr>
      <vt:lpstr>Troubleshooting the Motherboard, Processor, and RAM</vt:lpstr>
      <vt:lpstr>Troubleshooting the Motherboard, Processor, and RAM</vt:lpstr>
      <vt:lpstr>Troubleshooting the Motherboard, Processor, and RAM</vt:lpstr>
      <vt:lpstr>Troubleshooting Mobile Devices</vt:lpstr>
      <vt:lpstr>Troubleshooting Mobile Devices</vt:lpstr>
      <vt:lpstr>Troubleshooting Mobile Devices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337</cp:revision>
  <dcterms:created xsi:type="dcterms:W3CDTF">2009-10-02T16:47:43Z</dcterms:created>
  <dcterms:modified xsi:type="dcterms:W3CDTF">2021-02-12T07:55:41Z</dcterms:modified>
</cp:coreProperties>
</file>