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6"/>
  </p:notesMasterIdLst>
  <p:handoutMasterIdLst>
    <p:handoutMasterId r:id="rId67"/>
  </p:handoutMasterIdLst>
  <p:sldIdLst>
    <p:sldId id="319" r:id="rId3"/>
    <p:sldId id="320" r:id="rId4"/>
    <p:sldId id="321" r:id="rId5"/>
    <p:sldId id="398" r:id="rId6"/>
    <p:sldId id="439" r:id="rId7"/>
    <p:sldId id="440" r:id="rId8"/>
    <p:sldId id="322" r:id="rId9"/>
    <p:sldId id="438" r:id="rId10"/>
    <p:sldId id="358" r:id="rId11"/>
    <p:sldId id="325" r:id="rId12"/>
    <p:sldId id="326" r:id="rId13"/>
    <p:sldId id="441" r:id="rId14"/>
    <p:sldId id="339" r:id="rId15"/>
    <p:sldId id="442" r:id="rId16"/>
    <p:sldId id="368" r:id="rId17"/>
    <p:sldId id="333" r:id="rId18"/>
    <p:sldId id="334" r:id="rId19"/>
    <p:sldId id="373" r:id="rId20"/>
    <p:sldId id="403" r:id="rId21"/>
    <p:sldId id="404" r:id="rId22"/>
    <p:sldId id="405" r:id="rId23"/>
    <p:sldId id="335" r:id="rId24"/>
    <p:sldId id="374" r:id="rId25"/>
    <p:sldId id="375" r:id="rId26"/>
    <p:sldId id="443" r:id="rId27"/>
    <p:sldId id="444" r:id="rId28"/>
    <p:sldId id="416" r:id="rId29"/>
    <p:sldId id="417" r:id="rId30"/>
    <p:sldId id="418" r:id="rId31"/>
    <p:sldId id="406" r:id="rId32"/>
    <p:sldId id="407" r:id="rId33"/>
    <p:sldId id="408" r:id="rId34"/>
    <p:sldId id="446" r:id="rId35"/>
    <p:sldId id="447" r:id="rId36"/>
    <p:sldId id="342" r:id="rId37"/>
    <p:sldId id="445" r:id="rId38"/>
    <p:sldId id="385" r:id="rId39"/>
    <p:sldId id="448" r:id="rId40"/>
    <p:sldId id="451" r:id="rId41"/>
    <p:sldId id="452" r:id="rId42"/>
    <p:sldId id="419" r:id="rId43"/>
    <p:sldId id="420" r:id="rId44"/>
    <p:sldId id="410" r:id="rId45"/>
    <p:sldId id="411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390" r:id="rId62"/>
    <p:sldId id="397" r:id="rId63"/>
    <p:sldId id="413" r:id="rId64"/>
    <p:sldId id="437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4" autoAdjust="0"/>
  </p:normalViewPr>
  <p:slideViewPr>
    <p:cSldViewPr>
      <p:cViewPr varScale="1">
        <p:scale>
          <a:sx n="54" d="100"/>
          <a:sy n="54" d="100"/>
        </p:scale>
        <p:origin x="9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582B8D0-0EE6-40F0-88E0-605FAAD56C58}" type="datetime1">
              <a:rPr lang="en-US"/>
              <a:pPr>
                <a:defRPr/>
              </a:pPr>
              <a:t>2/17/2021</a:t>
            </a:fld>
            <a:endParaRPr lang="en-US" dirty="0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B835128-E4DA-4B04-B1A6-8F476F64A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00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06C285E-FE43-4780-9AE4-6F200E8717FF}" type="datetime1">
              <a:rPr lang="en-US"/>
              <a:pPr>
                <a:defRPr/>
              </a:pPr>
              <a:t>2/17/2021</a:t>
            </a:fld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116E20F-A57D-486C-9C17-9B19510E8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663EF856-54F8-4ED8-8603-4069188B10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A+ Guide to Hardware, 9th Edition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/>
              <a:t>Chapter 6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/>
              <a:t>Supporting Hard Drives and Other Storage Devices</a:t>
            </a:r>
          </a:p>
          <a:p>
            <a:pPr eaLnBrk="1" hangingPunct="1"/>
            <a:endParaRPr lang="es-EC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5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SATA Interface Standards Used By a Hard Drive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current hard drives use the Serial ATA (SATA) interface standards to connect to the motherboard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External hard drive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External SATA (eSATA), FireWire, or USB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9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SATA Interface Standards Used by a Hard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Interface standards define data speeds and transfer methods with a computer system</a:t>
            </a:r>
          </a:p>
          <a:p>
            <a:pPr lvl="1" eaLnBrk="1" hangingPunct="1"/>
            <a:r>
              <a:rPr lang="en-US" dirty="0"/>
              <a:t>Also define types of cables and connectors</a:t>
            </a:r>
          </a:p>
          <a:p>
            <a:pPr eaLnBrk="1" hangingPunct="1"/>
            <a:r>
              <a:rPr lang="en-US" dirty="0"/>
              <a:t>Standards</a:t>
            </a:r>
          </a:p>
          <a:p>
            <a:pPr lvl="1" eaLnBrk="1" hangingPunct="1"/>
            <a:r>
              <a:rPr lang="en-US" dirty="0"/>
              <a:t>Developed by Serial ATA International Organization (SATA-IO)</a:t>
            </a:r>
          </a:p>
          <a:p>
            <a:pPr lvl="1" eaLnBrk="1" hangingPunct="1"/>
            <a:r>
              <a:rPr lang="en-US" dirty="0"/>
              <a:t>Have the oversight of the T13 Committee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03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SATA Interface Standards Used by a Hard Drive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0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SATA Interface Standards Used by a Hard Drive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Serial ATA standards are used by all drive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Supports hot-swapping (hot-plugging)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Connect and disconnect drive while system is running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Connects to one internal SATA connector on the motherboard via a 7-pin SATA data cable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Uses a 15-pin SATA power connector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motherboard might have two or more SATA connectors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 connectors in the order recommended in the motherboard user guide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4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SATA Interface Standards Used by a Hard Drive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8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SATA Interface Standards Used by a Hard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Motherboard or expansion card can provide external SATA (eSATA) ports for external drives</a:t>
            </a:r>
          </a:p>
          <a:p>
            <a:pPr eaLnBrk="1" hangingPunct="1"/>
            <a:r>
              <a:rPr lang="en-US" dirty="0"/>
              <a:t>External SATA (eSATA)</a:t>
            </a:r>
          </a:p>
          <a:p>
            <a:pPr lvl="1" eaLnBrk="1" hangingPunct="1"/>
            <a:r>
              <a:rPr lang="en-US" dirty="0"/>
              <a:t>eSATA drives use special external shielded serial ATA cable up to 2 meters long</a:t>
            </a:r>
          </a:p>
          <a:p>
            <a:pPr eaLnBrk="1" hangingPunct="1"/>
            <a:r>
              <a:rPr lang="en-US" dirty="0"/>
              <a:t>Purchasing considerations</a:t>
            </a:r>
          </a:p>
          <a:p>
            <a:pPr lvl="1" eaLnBrk="1" hangingPunct="1"/>
            <a:r>
              <a:rPr lang="en-US" dirty="0"/>
              <a:t>SATA standards for the drive and motherboard need to match for optimum speed</a:t>
            </a:r>
          </a:p>
          <a:p>
            <a:pPr lvl="1" eaLnBrk="1" hangingPunct="1"/>
            <a:r>
              <a:rPr lang="en-US" dirty="0"/>
              <a:t>If no match, system runs at the slower speed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2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Select and Install Hard Drives</a:t>
            </a:r>
          </a:p>
          <a:p>
            <a:endParaRPr lang="en-US" dirty="0"/>
          </a:p>
          <a:p>
            <a:pPr eaLnBrk="1" hangingPunct="1"/>
            <a:r>
              <a:rPr lang="en-US" dirty="0"/>
              <a:t>Topics covered</a:t>
            </a:r>
          </a:p>
          <a:p>
            <a:pPr lvl="1" eaLnBrk="1" hangingPunct="1"/>
            <a:r>
              <a:rPr lang="en-US" dirty="0"/>
              <a:t>Selecting a hard drive</a:t>
            </a:r>
          </a:p>
          <a:p>
            <a:pPr lvl="1" eaLnBrk="1" hangingPunct="1"/>
            <a:r>
              <a:rPr lang="en-US" dirty="0"/>
              <a:t>Installation details for a SATA drive</a:t>
            </a:r>
          </a:p>
          <a:p>
            <a:pPr lvl="1" eaLnBrk="1" hangingPunct="1"/>
            <a:r>
              <a:rPr lang="en-US" dirty="0"/>
              <a:t>How to install hard drive in a bay too wide for drive</a:t>
            </a:r>
          </a:p>
          <a:p>
            <a:pPr lvl="1" eaLnBrk="1" hangingPunct="1"/>
            <a:r>
              <a:rPr lang="en-US" dirty="0"/>
              <a:t>How to set up a RAID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3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a Hard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Hard drive must match OS and motherboard</a:t>
            </a:r>
          </a:p>
          <a:p>
            <a:pPr lvl="1" eaLnBrk="1" hangingPunct="1"/>
            <a:r>
              <a:rPr lang="en-US" dirty="0"/>
              <a:t>Need to know what standards the motherboard or controller card providing the drive interface can use</a:t>
            </a:r>
          </a:p>
          <a:p>
            <a:pPr lvl="1" eaLnBrk="1" hangingPunct="1"/>
            <a:r>
              <a:rPr lang="en-US" dirty="0"/>
              <a:t>Consult documentation for the board or card</a:t>
            </a:r>
          </a:p>
          <a:p>
            <a:pPr eaLnBrk="1" hangingPunct="1"/>
            <a:r>
              <a:rPr lang="en-US" dirty="0"/>
              <a:t>UEFI/BIOS uses autodetection to prepare the device </a:t>
            </a:r>
          </a:p>
          <a:p>
            <a:pPr lvl="1" eaLnBrk="1" hangingPunct="1"/>
            <a:r>
              <a:rPr lang="en-US" dirty="0"/>
              <a:t>Drive capacity and configuration selected</a:t>
            </a:r>
          </a:p>
          <a:p>
            <a:pPr lvl="1" eaLnBrk="1" hangingPunct="1"/>
            <a:r>
              <a:rPr lang="en-US" dirty="0"/>
              <a:t>Best possible standard becomes part of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8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a Hard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Considerations:</a:t>
            </a:r>
          </a:p>
          <a:p>
            <a:pPr lvl="1" eaLnBrk="1" hangingPunct="1"/>
            <a:r>
              <a:rPr lang="en-US" dirty="0"/>
              <a:t>Drive capacity</a:t>
            </a:r>
          </a:p>
          <a:p>
            <a:pPr lvl="2" eaLnBrk="1" hangingPunct="1"/>
            <a:r>
              <a:rPr lang="en-US" dirty="0"/>
              <a:t>Today’s desktop hard drives range from 1 TB for SSD to more than 6 TB for magnetic</a:t>
            </a:r>
          </a:p>
          <a:p>
            <a:pPr lvl="1" eaLnBrk="1" hangingPunct="1"/>
            <a:r>
              <a:rPr lang="en-US" dirty="0"/>
              <a:t>Spindle speed</a:t>
            </a:r>
          </a:p>
          <a:p>
            <a:pPr lvl="2" eaLnBrk="1" hangingPunct="1"/>
            <a:r>
              <a:rPr lang="en-US" dirty="0"/>
              <a:t>Most common is 7200 RPM</a:t>
            </a:r>
          </a:p>
          <a:p>
            <a:pPr lvl="2" eaLnBrk="1" hangingPunct="1"/>
            <a:r>
              <a:rPr lang="en-US" dirty="0"/>
              <a:t>The higher the RPMs, the faster the drive</a:t>
            </a:r>
          </a:p>
          <a:p>
            <a:pPr lvl="1" eaLnBrk="1" hangingPunct="1"/>
            <a:r>
              <a:rPr lang="en-US" dirty="0"/>
              <a:t>Interface standard</a:t>
            </a:r>
          </a:p>
          <a:p>
            <a:pPr lvl="2" eaLnBrk="1" hangingPunct="1"/>
            <a:r>
              <a:rPr lang="en-US" dirty="0"/>
              <a:t>Use standards the motherboard supports</a:t>
            </a:r>
          </a:p>
          <a:p>
            <a:pPr lvl="1" eaLnBrk="1" hangingPunct="1"/>
            <a:r>
              <a:rPr lang="en-US" dirty="0"/>
              <a:t>Cache or buffer size</a:t>
            </a:r>
          </a:p>
          <a:p>
            <a:pPr lvl="2" eaLnBrk="1" hangingPunct="1"/>
            <a:r>
              <a:rPr lang="en-US" dirty="0"/>
              <a:t>Ranges from 2 MB to 128 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0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  <a:p>
            <a:endParaRPr lang="en-US" dirty="0"/>
          </a:p>
          <a:p>
            <a:r>
              <a:rPr lang="en-US" dirty="0"/>
              <a:t>A SATA drive might have jumpers</a:t>
            </a:r>
          </a:p>
          <a:p>
            <a:pPr lvl="1"/>
            <a:r>
              <a:rPr lang="en-US" dirty="0"/>
              <a:t>Most likely set by factory as they should be</a:t>
            </a:r>
          </a:p>
          <a:p>
            <a:r>
              <a:rPr lang="en-US" dirty="0"/>
              <a:t>Some SATA drives have two power connectors</a:t>
            </a:r>
          </a:p>
          <a:p>
            <a:pPr lvl="1"/>
            <a:r>
              <a:rPr lang="en-US" dirty="0"/>
              <a:t>Choose only one to use</a:t>
            </a:r>
          </a:p>
          <a:p>
            <a:pPr lvl="1"/>
            <a:r>
              <a:rPr lang="en-US" dirty="0"/>
              <a:t>Never install two power cords at the same time</a:t>
            </a:r>
          </a:p>
          <a:p>
            <a:r>
              <a:rPr lang="en-US" dirty="0"/>
              <a:t>May have to purchase controller card when the motherboard drives connectors are not functioning</a:t>
            </a:r>
          </a:p>
          <a:p>
            <a:pPr lvl="1"/>
            <a:r>
              <a:rPr lang="en-US" dirty="0"/>
              <a:t>Or the if the motherboard does not support a fast SATA standard that your hard drives 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8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>
              <a:latin typeface="Arial" charset="0"/>
            </a:endParaRPr>
          </a:p>
          <a:p>
            <a:pPr eaLnBrk="1" hangingPunct="1"/>
            <a:r>
              <a:rPr lang="en-US" dirty="0"/>
              <a:t>Discuss technologies used inside a hard drive and how a computer communicates with a hard drive</a:t>
            </a:r>
          </a:p>
          <a:p>
            <a:pPr eaLnBrk="1" hangingPunct="1"/>
            <a:r>
              <a:rPr lang="en-US" dirty="0"/>
              <a:t>Install and support a hard drive</a:t>
            </a:r>
          </a:p>
          <a:p>
            <a:pPr eaLnBrk="1" hangingPunct="1"/>
            <a:r>
              <a:rPr lang="en-US" dirty="0"/>
              <a:t>Identify tape drives and tape cartridges</a:t>
            </a:r>
          </a:p>
          <a:p>
            <a:pPr eaLnBrk="1" hangingPunct="1"/>
            <a:r>
              <a:rPr lang="en-US" dirty="0"/>
              <a:t>Support optical drives and flash memory devices</a:t>
            </a:r>
          </a:p>
          <a:p>
            <a:pPr eaLnBrk="1" hangingPunct="1"/>
            <a:r>
              <a:rPr lang="en-US" dirty="0"/>
              <a:t>Troubleshoot hard drives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98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  <a:p>
            <a:endParaRPr lang="en-US" dirty="0"/>
          </a:p>
          <a:p>
            <a:r>
              <a:rPr lang="en-US" dirty="0"/>
              <a:t>Step 1: Know your starting point</a:t>
            </a:r>
          </a:p>
          <a:p>
            <a:pPr lvl="1"/>
            <a:r>
              <a:rPr lang="en-US" dirty="0"/>
              <a:t>How is your system configured?</a:t>
            </a:r>
          </a:p>
          <a:p>
            <a:pPr lvl="1"/>
            <a:r>
              <a:rPr lang="en-US" dirty="0"/>
              <a:t>Is everything working properly?</a:t>
            </a:r>
          </a:p>
          <a:p>
            <a:pPr lvl="1"/>
            <a:r>
              <a:rPr lang="en-US" dirty="0"/>
              <a:t>Write down what you know about the system</a:t>
            </a:r>
          </a:p>
          <a:p>
            <a:r>
              <a:rPr lang="en-US" dirty="0"/>
              <a:t>Step 2: Read the documentation and prepare your work area</a:t>
            </a:r>
          </a:p>
          <a:p>
            <a:pPr lvl="1"/>
            <a:r>
              <a:rPr lang="en-US" dirty="0"/>
              <a:t>Read all installation instructions first</a:t>
            </a:r>
          </a:p>
          <a:p>
            <a:pPr lvl="1"/>
            <a:r>
              <a:rPr lang="en-US" dirty="0"/>
              <a:t>Visualize all the steps</a:t>
            </a:r>
          </a:p>
          <a:p>
            <a:pPr lvl="1"/>
            <a:r>
              <a:rPr lang="en-US" dirty="0"/>
              <a:t>Protect against ESD and avoid working on carpet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6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  <a:p>
            <a:endParaRPr lang="en-US" dirty="0"/>
          </a:p>
          <a:p>
            <a:r>
              <a:rPr lang="en-US" dirty="0"/>
              <a:t>Step 2: Read the documentation and prepare your work area (cont’d)</a:t>
            </a:r>
          </a:p>
          <a:p>
            <a:pPr lvl="1"/>
            <a:r>
              <a:rPr lang="en-US" dirty="0"/>
              <a:t>Handle the drive carefully</a:t>
            </a:r>
          </a:p>
          <a:p>
            <a:pPr lvl="1"/>
            <a:r>
              <a:rPr lang="en-US" dirty="0"/>
              <a:t>Do not touch any exposed circuitry</a:t>
            </a:r>
          </a:p>
          <a:p>
            <a:pPr lvl="1"/>
            <a:r>
              <a:rPr lang="en-US" dirty="0"/>
              <a:t>Prevent other people from touching exposed microchips</a:t>
            </a:r>
          </a:p>
          <a:p>
            <a:pPr lvl="1"/>
            <a:r>
              <a:rPr lang="en-US" dirty="0"/>
              <a:t>Drain static electricity from the package and from your body by touching metal for at least 2 seconds</a:t>
            </a:r>
          </a:p>
          <a:p>
            <a:pPr lvl="1"/>
            <a:r>
              <a:rPr lang="en-US" dirty="0"/>
              <a:t>If you must set it down, place it component-side up</a:t>
            </a:r>
          </a:p>
          <a:p>
            <a:pPr lvl="1"/>
            <a:r>
              <a:rPr lang="en-US" dirty="0"/>
              <a:t>Do not place the drive on the computer case or on a metal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Step 3: Install the drive</a:t>
            </a:r>
          </a:p>
          <a:p>
            <a:pPr lvl="1" eaLnBrk="1" hangingPunct="1"/>
            <a:r>
              <a:rPr lang="en-US" dirty="0"/>
              <a:t>Shut down the computer and unplug it</a:t>
            </a:r>
          </a:p>
          <a:p>
            <a:pPr lvl="1" eaLnBrk="1" hangingPunct="1"/>
            <a:r>
              <a:rPr lang="en-US" dirty="0"/>
              <a:t>Decide which bay will hold the drive</a:t>
            </a:r>
          </a:p>
          <a:p>
            <a:pPr lvl="1" eaLnBrk="1" hangingPunct="1"/>
            <a:r>
              <a:rPr lang="en-US" dirty="0"/>
              <a:t>Slide drive in the bay and secure it (use two screws on both sides)</a:t>
            </a:r>
          </a:p>
          <a:p>
            <a:pPr lvl="1" eaLnBrk="1" hangingPunct="1"/>
            <a:r>
              <a:rPr lang="en-US" dirty="0"/>
              <a:t>Use correct motherboard SATA connector</a:t>
            </a:r>
          </a:p>
          <a:p>
            <a:pPr lvl="1" eaLnBrk="1" hangingPunct="1"/>
            <a:r>
              <a:rPr lang="en-US" dirty="0"/>
              <a:t>Connect a 15-pin SATA or 4-pin Molex power connector from the power supply to the drive</a:t>
            </a:r>
          </a:p>
          <a:p>
            <a:pPr lvl="1" eaLnBrk="1" hangingPunct="1"/>
            <a:r>
              <a:rPr lang="en-US" dirty="0"/>
              <a:t>Check all connections and power up the system</a:t>
            </a:r>
          </a:p>
          <a:p>
            <a:pPr lvl="1" eaLnBrk="1" hangingPunct="1"/>
            <a:r>
              <a:rPr lang="en-US" dirty="0"/>
              <a:t>Verify drive recognized correctly via UEFI/BIOS setup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87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You are ready to prepare the hard drive for first use</a:t>
            </a:r>
          </a:p>
          <a:p>
            <a:pPr lvl="1" eaLnBrk="1" hangingPunct="1"/>
            <a:r>
              <a:rPr lang="en-US" dirty="0"/>
              <a:t>Boot from Windows setup DVD</a:t>
            </a:r>
          </a:p>
          <a:p>
            <a:pPr lvl="2" eaLnBrk="1" hangingPunct="1"/>
            <a:r>
              <a:rPr lang="en-US" dirty="0"/>
              <a:t>Follow directions on the screen to install Windows on the new drive</a:t>
            </a:r>
          </a:p>
          <a:p>
            <a:pPr lvl="1" eaLnBrk="1" hangingPunct="1"/>
            <a:r>
              <a:rPr lang="en-US" dirty="0"/>
              <a:t>If installing a second hard drive with Windows installed on first drive use Windows Disk Management utility to partition and format the second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14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Drive in a Removable Bay</a:t>
            </a:r>
          </a:p>
          <a:p>
            <a:endParaRPr lang="en-US" dirty="0"/>
          </a:p>
          <a:p>
            <a:pPr eaLnBrk="1" hangingPunct="1"/>
            <a:r>
              <a:rPr lang="en-US" dirty="0"/>
              <a:t>Unplug the cage fan from its power source</a:t>
            </a:r>
          </a:p>
          <a:p>
            <a:pPr eaLnBrk="1" hangingPunct="1"/>
            <a:r>
              <a:rPr lang="en-US" dirty="0"/>
              <a:t>Turn handle on each locking device counterclockwise to remove it</a:t>
            </a:r>
          </a:p>
          <a:p>
            <a:pPr eaLnBrk="1" hangingPunct="1"/>
            <a:r>
              <a:rPr lang="en-US" dirty="0"/>
              <a:t>Slide the bay to the front and out of the case</a:t>
            </a:r>
          </a:p>
          <a:p>
            <a:pPr eaLnBrk="1" hangingPunct="1"/>
            <a:r>
              <a:rPr lang="en-US" dirty="0"/>
              <a:t>Insert hard drive in the bay</a:t>
            </a:r>
          </a:p>
          <a:p>
            <a:pPr lvl="1" eaLnBrk="1" hangingPunct="1"/>
            <a:r>
              <a:rPr lang="en-US" dirty="0"/>
              <a:t>Use two screws on each side to anchor the drive in the bay</a:t>
            </a:r>
          </a:p>
          <a:p>
            <a:pPr eaLnBrk="1" hangingPunct="1"/>
            <a:r>
              <a:rPr lang="en-US" dirty="0"/>
              <a:t>Slide the bay back into the case</a:t>
            </a:r>
          </a:p>
          <a:p>
            <a:pPr eaLnBrk="1" hangingPunct="1"/>
            <a:r>
              <a:rPr lang="en-US" dirty="0"/>
              <a:t>Reinstall the locking pins</a:t>
            </a:r>
          </a:p>
          <a:p>
            <a:pPr eaLnBrk="1" hangingPunct="1"/>
            <a:r>
              <a:rPr lang="en-US" dirty="0"/>
              <a:t>Plug in the cage fan power cord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8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Drive in a Removable 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8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Drive in a Removable 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89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Small Drive in a Wide Bay</a:t>
            </a:r>
          </a:p>
          <a:p>
            <a:endParaRPr lang="en-US" dirty="0"/>
          </a:p>
          <a:p>
            <a:r>
              <a:rPr lang="en-US" dirty="0"/>
              <a:t>Use a universal bay kit to securely fit a small drive into the bay</a:t>
            </a:r>
          </a:p>
          <a:p>
            <a:r>
              <a:rPr lang="en-US" dirty="0"/>
              <a:t>The adapter spans the distance between the sides of the drive and bay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9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Hard Drive in a Laptop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General guidelines:</a:t>
            </a:r>
          </a:p>
          <a:p>
            <a:pPr lvl="1" eaLnBrk="1" hangingPunct="1"/>
            <a:r>
              <a:rPr lang="en-US" dirty="0">
                <a:latin typeface="Arial" charset="0"/>
              </a:rPr>
              <a:t>See manufacturer’s documentation for drive sizes and connector types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 aware of voiding manufacturer’s warranty</a:t>
            </a:r>
          </a:p>
          <a:p>
            <a:pPr eaLnBrk="1" hangingPunct="1"/>
            <a:r>
              <a:rPr lang="en-US" dirty="0">
                <a:latin typeface="Arial" charset="0"/>
              </a:rPr>
              <a:t>Considerations when shopping for a laptop drive:</a:t>
            </a:r>
          </a:p>
          <a:p>
            <a:pPr lvl="1" eaLnBrk="1" hangingPunct="1"/>
            <a:r>
              <a:rPr lang="en-US" dirty="0">
                <a:latin typeface="Arial" charset="0"/>
              </a:rPr>
              <a:t>Laptop drive is 2.5 or 1.8 inches wide</a:t>
            </a:r>
          </a:p>
          <a:p>
            <a:pPr lvl="2" eaLnBrk="1" hangingPunct="1"/>
            <a:r>
              <a:rPr lang="en-US" dirty="0">
                <a:latin typeface="Arial" charset="0"/>
              </a:rPr>
              <a:t>May use SSD (solid state device) technology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drives connector: SATA or PATA (older laptops)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upgrading, may want to use a USB-to-SATA converter, so both drives can be working and you can copy files from one to the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29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Hard Drive in a Laptop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Older laptop computers required disassembly </a:t>
            </a:r>
          </a:p>
          <a:p>
            <a:pPr eaLnBrk="1" hangingPunct="1"/>
            <a:r>
              <a:rPr lang="en-US" dirty="0">
                <a:latin typeface="Arial" charset="0"/>
              </a:rPr>
              <a:t>Newer notebooks: easy to replace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UEFI/BIOS setup uses autodetect:</a:t>
            </a:r>
          </a:p>
          <a:p>
            <a:pPr lvl="2" eaLnBrk="1" hangingPunct="1"/>
            <a:r>
              <a:rPr lang="en-US" dirty="0">
                <a:latin typeface="Arial" charset="0"/>
              </a:rPr>
              <a:t>System boots up and UEFI/BIOS recognizes new drive</a:t>
            </a:r>
          </a:p>
          <a:p>
            <a:pPr lvl="2" eaLnBrk="1" hangingPunct="1"/>
            <a:r>
              <a:rPr lang="en-US" dirty="0">
                <a:latin typeface="Arial" charset="0"/>
              </a:rPr>
              <a:t>Searches for an operating system</a:t>
            </a:r>
          </a:p>
          <a:p>
            <a:pPr lvl="2" eaLnBrk="1" hangingPunct="1"/>
            <a:r>
              <a:rPr lang="en-US" dirty="0">
                <a:latin typeface="Arial" charset="0"/>
              </a:rPr>
              <a:t>If a new drive: boot from Windows recovery CD and install the 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Drive Technologies and Interface Standards</a:t>
            </a:r>
          </a:p>
          <a:p>
            <a:endParaRPr lang="en-US" dirty="0"/>
          </a:p>
          <a:p>
            <a:pPr eaLnBrk="1" hangingPunct="1"/>
            <a:r>
              <a:rPr lang="en-US" dirty="0"/>
              <a:t>Hard disk drive (HDD) or hard drive sizes</a:t>
            </a:r>
          </a:p>
          <a:p>
            <a:pPr marL="685800" lvl="1" eaLnBrk="1" hangingPunct="1"/>
            <a:r>
              <a:rPr lang="en-US" dirty="0"/>
              <a:t>2.5" size for laptop computers</a:t>
            </a:r>
          </a:p>
          <a:p>
            <a:pPr marL="685800" lvl="1" eaLnBrk="1" hangingPunct="1"/>
            <a:r>
              <a:rPr lang="en-US" dirty="0"/>
              <a:t>3.5" size for desktops</a:t>
            </a:r>
          </a:p>
          <a:p>
            <a:pPr marL="685800" lvl="1" eaLnBrk="1" hangingPunct="1"/>
            <a:r>
              <a:rPr lang="en-US" dirty="0"/>
              <a:t>1.8" size for low-end laptops, other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56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Hardware RAID</a:t>
            </a:r>
          </a:p>
          <a:p>
            <a:endParaRPr lang="en-US" dirty="0"/>
          </a:p>
          <a:p>
            <a:r>
              <a:rPr lang="en-US" dirty="0"/>
              <a:t>RAID (Redundant Array of Inexpensive Disks)</a:t>
            </a:r>
          </a:p>
          <a:p>
            <a:pPr lvl="1"/>
            <a:r>
              <a:rPr lang="en-US" dirty="0"/>
              <a:t>Also called: Redundant Array of Independent Disks</a:t>
            </a:r>
          </a:p>
          <a:p>
            <a:pPr lvl="1"/>
            <a:r>
              <a:rPr lang="en-US" dirty="0"/>
              <a:t>A technology that configures two or more hard drives to work together as an array of drives</a:t>
            </a:r>
          </a:p>
          <a:p>
            <a:r>
              <a:rPr lang="en-US" dirty="0"/>
              <a:t>Why use RAID?</a:t>
            </a:r>
          </a:p>
          <a:p>
            <a:pPr lvl="1"/>
            <a:r>
              <a:rPr lang="en-US" dirty="0"/>
              <a:t>To improve fault tolerance by writing two copies of it, each to a different hard drive</a:t>
            </a:r>
          </a:p>
          <a:p>
            <a:pPr lvl="1"/>
            <a:r>
              <a:rPr lang="en-US" dirty="0"/>
              <a:t>To improve performance by writing data to two or more hard drives to that a single drive is not excessively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14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  <a:p>
            <a:endParaRPr lang="en-US" dirty="0"/>
          </a:p>
          <a:p>
            <a:r>
              <a:rPr lang="en-US" dirty="0"/>
              <a:t>Spanning – sometimes called JBOD (just a bunch of disks)</a:t>
            </a:r>
          </a:p>
          <a:p>
            <a:pPr lvl="1"/>
            <a:r>
              <a:rPr lang="en-US" dirty="0"/>
              <a:t>Uses two hard drives to hold a single Windows volume</a:t>
            </a:r>
          </a:p>
          <a:p>
            <a:pPr lvl="1"/>
            <a:r>
              <a:rPr lang="en-US" dirty="0"/>
              <a:t>When one drive is full, data is written to second drive</a:t>
            </a:r>
          </a:p>
          <a:p>
            <a:r>
              <a:rPr lang="en-US" dirty="0"/>
              <a:t>RAID 0 – uses two or more physical disks</a:t>
            </a:r>
          </a:p>
          <a:p>
            <a:pPr lvl="1"/>
            <a:r>
              <a:rPr lang="en-US" dirty="0"/>
              <a:t>Writes to physical disks evenly across all disks so that no one disk receives all activity</a:t>
            </a:r>
          </a:p>
          <a:p>
            <a:pPr lvl="1"/>
            <a:r>
              <a:rPr lang="en-US" dirty="0"/>
              <a:t>Windows calls RAID 0 a </a:t>
            </a:r>
            <a:r>
              <a:rPr lang="en-US" b="1" dirty="0"/>
              <a:t>striped volume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28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  <a:p>
            <a:endParaRPr lang="en-US" dirty="0"/>
          </a:p>
          <a:p>
            <a:r>
              <a:rPr lang="en-US" dirty="0"/>
              <a:t>RAID 1: Mirroring</a:t>
            </a:r>
          </a:p>
          <a:p>
            <a:pPr lvl="1"/>
            <a:r>
              <a:rPr lang="en-US" dirty="0"/>
              <a:t>Duplicates data on one drive to another drive and is used for fault tolerance (</a:t>
            </a:r>
            <a:r>
              <a:rPr lang="en-US" b="1" dirty="0"/>
              <a:t>mirrored volume</a:t>
            </a:r>
            <a:r>
              <a:rPr lang="en-US" dirty="0"/>
              <a:t>)</a:t>
            </a:r>
          </a:p>
          <a:p>
            <a:r>
              <a:rPr lang="en-US" dirty="0"/>
              <a:t>RAID 5: uses three or more drives</a:t>
            </a:r>
          </a:p>
          <a:p>
            <a:pPr lvl="1"/>
            <a:r>
              <a:rPr lang="en-US" dirty="0"/>
              <a:t>Stripes data across drives and uses parity checking</a:t>
            </a:r>
          </a:p>
          <a:p>
            <a:pPr lvl="1"/>
            <a:r>
              <a:rPr lang="en-US" dirty="0"/>
              <a:t>Data is not duplicated</a:t>
            </a:r>
          </a:p>
          <a:p>
            <a:r>
              <a:rPr lang="en-US" dirty="0"/>
              <a:t>RAID 10: RAID 1+0 (pronounced RAID one zero)</a:t>
            </a:r>
          </a:p>
          <a:p>
            <a:pPr lvl="1"/>
            <a:r>
              <a:rPr lang="en-US" dirty="0"/>
              <a:t>Combination of RAID 1 and RAID 0</a:t>
            </a:r>
          </a:p>
          <a:p>
            <a:pPr lvl="1"/>
            <a:r>
              <a:rPr lang="en-US" dirty="0"/>
              <a:t>Takes at least 4 disks</a:t>
            </a:r>
          </a:p>
          <a:p>
            <a:pPr lvl="1"/>
            <a:r>
              <a:rPr lang="en-US" dirty="0"/>
              <a:t>Data is mirrored across pairs of disks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4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  <a:p>
            <a:endParaRPr lang="en-US" dirty="0"/>
          </a:p>
          <a:p>
            <a:r>
              <a:rPr lang="en-US" dirty="0"/>
              <a:t>RAID 1: Mirroring</a:t>
            </a:r>
          </a:p>
          <a:p>
            <a:pPr lvl="1"/>
            <a:r>
              <a:rPr lang="en-US" dirty="0"/>
              <a:t>Duplicates data on one drive to another drive and is used for fault tolerance (</a:t>
            </a:r>
            <a:r>
              <a:rPr lang="en-US" b="1" dirty="0"/>
              <a:t>mirrored volume</a:t>
            </a:r>
            <a:r>
              <a:rPr lang="en-US" dirty="0"/>
              <a:t>)</a:t>
            </a:r>
          </a:p>
          <a:p>
            <a:r>
              <a:rPr lang="en-US" dirty="0"/>
              <a:t>RAID 5: uses three or more drives</a:t>
            </a:r>
          </a:p>
          <a:p>
            <a:pPr lvl="1"/>
            <a:r>
              <a:rPr lang="en-US" dirty="0"/>
              <a:t>Stripes data across drives and uses parity checking</a:t>
            </a:r>
          </a:p>
          <a:p>
            <a:pPr lvl="1"/>
            <a:r>
              <a:rPr lang="en-US" dirty="0"/>
              <a:t>Data is not duplicated</a:t>
            </a:r>
          </a:p>
          <a:p>
            <a:r>
              <a:rPr lang="en-US" dirty="0"/>
              <a:t>RAID 10: RAID 1+0 (pronounced RAID one zero)</a:t>
            </a:r>
          </a:p>
          <a:p>
            <a:pPr lvl="1"/>
            <a:r>
              <a:rPr lang="en-US" dirty="0"/>
              <a:t>Combination of RAID 1 and RAID 0</a:t>
            </a:r>
          </a:p>
          <a:p>
            <a:pPr lvl="1"/>
            <a:r>
              <a:rPr lang="en-US" dirty="0"/>
              <a:t>Takes at least 4 disks</a:t>
            </a:r>
          </a:p>
          <a:p>
            <a:pPr lvl="1"/>
            <a:r>
              <a:rPr lang="en-US" dirty="0"/>
              <a:t>Data is mirrored across pairs of disks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3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  <a:p>
            <a:endParaRPr lang="en-US" dirty="0"/>
          </a:p>
          <a:p>
            <a:r>
              <a:rPr lang="en-US" dirty="0"/>
              <a:t>RAID 1: Mirroring</a:t>
            </a:r>
          </a:p>
          <a:p>
            <a:pPr lvl="1"/>
            <a:r>
              <a:rPr lang="en-US" dirty="0"/>
              <a:t>Duplicates data on one drive to another drive and is used for fault tolerance (</a:t>
            </a:r>
            <a:r>
              <a:rPr lang="en-US" b="1" dirty="0"/>
              <a:t>mirrored volume</a:t>
            </a:r>
            <a:r>
              <a:rPr lang="en-US" dirty="0"/>
              <a:t>)</a:t>
            </a:r>
          </a:p>
          <a:p>
            <a:r>
              <a:rPr lang="en-US" dirty="0"/>
              <a:t>RAID 5: uses three or more drives</a:t>
            </a:r>
          </a:p>
          <a:p>
            <a:pPr lvl="1"/>
            <a:r>
              <a:rPr lang="en-US" dirty="0"/>
              <a:t>Stripes data across drives and uses parity checking</a:t>
            </a:r>
          </a:p>
          <a:p>
            <a:pPr lvl="1"/>
            <a:r>
              <a:rPr lang="en-US" dirty="0"/>
              <a:t>Data is not duplicated</a:t>
            </a:r>
          </a:p>
          <a:p>
            <a:r>
              <a:rPr lang="en-US" dirty="0"/>
              <a:t>RAID 10: RAID 1+0 (pronounced RAID one zero)</a:t>
            </a:r>
          </a:p>
          <a:p>
            <a:pPr lvl="1"/>
            <a:r>
              <a:rPr lang="en-US" dirty="0"/>
              <a:t>Combination of RAID 1 and RAID 0</a:t>
            </a:r>
          </a:p>
          <a:p>
            <a:pPr lvl="1"/>
            <a:r>
              <a:rPr lang="en-US" dirty="0"/>
              <a:t>Takes at least 4 disks</a:t>
            </a:r>
          </a:p>
          <a:p>
            <a:pPr lvl="1"/>
            <a:r>
              <a:rPr lang="en-US" dirty="0"/>
              <a:t>Data is mirrored across pairs of disks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01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Implement Hardware RAID</a:t>
            </a:r>
          </a:p>
          <a:p>
            <a:endParaRPr lang="en-US" dirty="0"/>
          </a:p>
          <a:p>
            <a:pPr eaLnBrk="1" hangingPunct="1"/>
            <a:r>
              <a:rPr lang="en-US" dirty="0"/>
              <a:t>Hardware implementation</a:t>
            </a:r>
          </a:p>
          <a:p>
            <a:pPr lvl="1" eaLnBrk="1" hangingPunct="1"/>
            <a:r>
              <a:rPr lang="en-US" dirty="0"/>
              <a:t>Hardware RAID controller or RAID controller card</a:t>
            </a:r>
          </a:p>
          <a:p>
            <a:pPr lvl="2" eaLnBrk="1" hangingPunct="1"/>
            <a:r>
              <a:rPr lang="en-US" dirty="0"/>
              <a:t>Motherboard does the work</a:t>
            </a:r>
          </a:p>
          <a:p>
            <a:pPr lvl="0" eaLnBrk="1" hangingPunct="1"/>
            <a:r>
              <a:rPr lang="en-US" dirty="0"/>
              <a:t>Software implementation uses operating system</a:t>
            </a:r>
          </a:p>
          <a:p>
            <a:pPr eaLnBrk="1" hangingPunct="1"/>
            <a:r>
              <a:rPr lang="en-US" dirty="0"/>
              <a:t>Best RAID performance</a:t>
            </a:r>
          </a:p>
          <a:p>
            <a:pPr lvl="1" eaLnBrk="1" hangingPunct="1"/>
            <a:r>
              <a:rPr lang="en-US" dirty="0"/>
              <a:t>All hard drives in an array should be identical in brand, size, speed, other features</a:t>
            </a:r>
          </a:p>
          <a:p>
            <a:pPr eaLnBrk="1" hangingPunct="1"/>
            <a:r>
              <a:rPr lang="en-US" dirty="0"/>
              <a:t>If Windows is to be installed on a RAID hard drive</a:t>
            </a:r>
          </a:p>
          <a:p>
            <a:pPr lvl="1" eaLnBrk="1" hangingPunct="1"/>
            <a:r>
              <a:rPr lang="en-US" dirty="0"/>
              <a:t>RAID must be implemented before Windows 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41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Implement Hardware RAID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49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Implement Hardware Raid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General directions to install RAID 5 array using three matching SATA drives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Install drives in the computer case and connect each to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Boot system and enter UEFI/BIOS setup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Verify drives recognized, select option to configure SATA, and select 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Reboot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Press Ctrl and I to enter the RAID configuration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Select option 1 to “Create RAID Volume”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Select RAID 5 (Parity), stripe size value, volume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Create volume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66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Implement Hardware Raid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32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Implement Hardware Raid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General directions to install RAID 5 array using three matching SATA drives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Install drives in the computer case and connect each to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Boot system and enter UEFI/BIOS setup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Verify drives recognized, select option to configure SATA, and select 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Reboot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Press Ctrl and I to enter the RAID configuration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Select option 1 to “Create RAID Volume”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Select RAID 5 (Parity), stripe size value, volume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Create volume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 Used Inside a Hard Drive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Magnetic hard drive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One, two, or more platters, or disks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Stacked together, spinning in unison inside a sealed metal housing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Firmware controls data reading, writing and motherboard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Read/write heads are controlled by an actuator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is organized in concentric circles, called tracks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Tracks are divided into segments called sectors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Most current drives use 4096-byte sectors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Hybrid hard drives use both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Operating system must support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4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Implement Hardware Raid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General directions to install RAID 5 array using three matching SATA drives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Install drives in the computer case and connect each to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Boot system and enter UEFI/BIOS setup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Verify drives recognized, select option to configure SATA, and select 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Reboot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Press Ctrl and I to enter the RAID configuration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Select option 1 to “Create RAID Volume”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Select RAID 5 (Parity), stripe size value, volume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Create volume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7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Enclosures</a:t>
            </a:r>
          </a:p>
          <a:p>
            <a:endParaRPr lang="en-US" dirty="0"/>
          </a:p>
          <a:p>
            <a:r>
              <a:rPr lang="en-US" dirty="0"/>
              <a:t>Hard drives are sometimes stored in external enclosures</a:t>
            </a:r>
          </a:p>
          <a:p>
            <a:pPr lvl="1"/>
            <a:r>
              <a:rPr lang="en-US" dirty="0"/>
              <a:t>Make it easy to expand storage capacity of a single computer or make available hard drive storage to an entire network</a:t>
            </a:r>
          </a:p>
          <a:p>
            <a:r>
              <a:rPr lang="en-US" dirty="0"/>
              <a:t>For network attached storage (NAS)</a:t>
            </a:r>
          </a:p>
          <a:p>
            <a:pPr lvl="1"/>
            <a:r>
              <a:rPr lang="en-US" dirty="0"/>
              <a:t>Enclosure connects to the network via Ethernet port</a:t>
            </a:r>
          </a:p>
          <a:p>
            <a:r>
              <a:rPr lang="en-US" dirty="0"/>
              <a:t>Hard drives inside the enclosure might use a SATA 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3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Enclosures</a:t>
            </a:r>
          </a:p>
          <a:p>
            <a:endParaRPr lang="en-US" dirty="0"/>
          </a:p>
          <a:p>
            <a:r>
              <a:rPr lang="en-US" dirty="0"/>
              <a:t>What to know about supporting external enclosures:</a:t>
            </a:r>
          </a:p>
          <a:p>
            <a:pPr lvl="1"/>
            <a:r>
              <a:rPr lang="en-US" dirty="0"/>
              <a:t>Enclosure might contain firmware that supports RAID</a:t>
            </a:r>
          </a:p>
          <a:p>
            <a:pPr lvl="1"/>
            <a:r>
              <a:rPr lang="en-US" dirty="0"/>
              <a:t>To replace a hard drive in an enclosure, see the documentation for the enclosure</a:t>
            </a:r>
          </a:p>
          <a:p>
            <a:pPr lvl="1"/>
            <a:r>
              <a:rPr lang="en-US" dirty="0"/>
              <a:t>If a computer case is overheating, remove hard drives from the case and install them in an external enclosure</a:t>
            </a:r>
          </a:p>
          <a:p>
            <a:pPr lvl="2"/>
            <a:r>
              <a:rPr lang="en-US" dirty="0"/>
              <a:t>It is better to leave the hard drive that contains the Windows installation in the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788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Tape Drives</a:t>
            </a:r>
          </a:p>
          <a:p>
            <a:endParaRPr lang="en-US" dirty="0"/>
          </a:p>
          <a:p>
            <a:r>
              <a:rPr lang="en-US" dirty="0"/>
              <a:t>Tapes drives – an inexpensive way of backing up a hard drive</a:t>
            </a:r>
          </a:p>
          <a:p>
            <a:r>
              <a:rPr lang="en-US" dirty="0"/>
              <a:t>WORM (write once read many) – assures data written will not be deleted or overwritten</a:t>
            </a:r>
          </a:p>
          <a:p>
            <a:r>
              <a:rPr lang="en-US" dirty="0"/>
              <a:t>Disadvantage: data is stored by sequential access </a:t>
            </a:r>
          </a:p>
          <a:p>
            <a:pPr lvl="1"/>
            <a:r>
              <a:rPr lang="en-US" dirty="0"/>
              <a:t>To read data from anywhere on the tape, you must start at the beginning of the tape and read until you find the data you want</a:t>
            </a:r>
          </a:p>
          <a:p>
            <a:pPr lvl="1"/>
            <a:r>
              <a:rPr lang="en-US" dirty="0"/>
              <a:t>Slow and inconvenient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0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Tape Drives</a:t>
            </a:r>
          </a:p>
          <a:p>
            <a:endParaRPr lang="en-US" dirty="0"/>
          </a:p>
          <a:p>
            <a:r>
              <a:rPr lang="en-US" dirty="0"/>
              <a:t>Two kinds of tapes:</a:t>
            </a:r>
          </a:p>
          <a:p>
            <a:pPr lvl="1"/>
            <a:r>
              <a:rPr lang="en-US" dirty="0"/>
              <a:t>Full-sized data cartridges</a:t>
            </a:r>
          </a:p>
          <a:p>
            <a:pPr lvl="1"/>
            <a:r>
              <a:rPr lang="en-US" dirty="0"/>
              <a:t>Minicartridges - popular because their drives can fit into a standard 3-inch drive bay of a PC case</a:t>
            </a:r>
          </a:p>
          <a:p>
            <a:r>
              <a:rPr lang="en-US" dirty="0"/>
              <a:t>Common types of tape cartridges:</a:t>
            </a:r>
          </a:p>
          <a:p>
            <a:pPr lvl="1"/>
            <a:r>
              <a:rPr lang="en-US" dirty="0"/>
              <a:t>DDS (Digital Data Storage)</a:t>
            </a:r>
          </a:p>
          <a:p>
            <a:pPr lvl="1"/>
            <a:r>
              <a:rPr lang="en-US" dirty="0"/>
              <a:t>LTO (Linear Tape-Open)</a:t>
            </a:r>
          </a:p>
          <a:p>
            <a:pPr lvl="1"/>
            <a:r>
              <a:rPr lang="en-US" dirty="0"/>
              <a:t>DLT (Digital Linear Tape)</a:t>
            </a:r>
          </a:p>
          <a:p>
            <a:pPr lvl="1"/>
            <a:r>
              <a:rPr lang="en-US" dirty="0"/>
              <a:t>SDLT (Super Digital Linear Tape)</a:t>
            </a:r>
          </a:p>
          <a:p>
            <a:pPr lvl="1"/>
            <a:r>
              <a:rPr lang="en-US" dirty="0"/>
              <a:t>Travan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13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Tape Drives</a:t>
            </a:r>
          </a:p>
          <a:p>
            <a:endParaRPr lang="en-US" dirty="0"/>
          </a:p>
          <a:p>
            <a:r>
              <a:rPr lang="en-US" dirty="0"/>
              <a:t>Common types of tape cartridges (cont’d):</a:t>
            </a:r>
          </a:p>
          <a:p>
            <a:pPr lvl="1"/>
            <a:r>
              <a:rPr lang="en-US" dirty="0"/>
              <a:t>AIT (Advanced Intelligent Tape)</a:t>
            </a:r>
          </a:p>
          <a:p>
            <a:pPr lvl="1"/>
            <a:r>
              <a:rPr lang="en-US" dirty="0"/>
              <a:t>SLR (Scalable Linear Recording)</a:t>
            </a:r>
          </a:p>
          <a:p>
            <a:r>
              <a:rPr lang="en-US" dirty="0"/>
              <a:t>When selecting a tape drive, consider:</a:t>
            </a:r>
          </a:p>
          <a:p>
            <a:pPr lvl="1"/>
            <a:r>
              <a:rPr lang="en-US" dirty="0"/>
              <a:t>How many and what type of cartridges the drive can use</a:t>
            </a:r>
          </a:p>
          <a:p>
            <a:pPr lvl="1"/>
            <a:r>
              <a:rPr lang="en-US" dirty="0"/>
              <a:t>How it interfaces with the computer</a:t>
            </a:r>
          </a:p>
          <a:p>
            <a:r>
              <a:rPr lang="en-US" dirty="0"/>
              <a:t>External drives can connect to a computer using a USB, FireWire, SCSI, SAS, or eSATA 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0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Other Types of Storage Drives</a:t>
            </a:r>
          </a:p>
          <a:p>
            <a:endParaRPr lang="en-US" dirty="0"/>
          </a:p>
          <a:p>
            <a:r>
              <a:rPr lang="en-US" dirty="0"/>
              <a:t>Storage devices to support might include:</a:t>
            </a:r>
          </a:p>
          <a:p>
            <a:pPr lvl="1"/>
            <a:r>
              <a:rPr lang="en-US" dirty="0"/>
              <a:t>Optical discs</a:t>
            </a:r>
          </a:p>
          <a:p>
            <a:pPr lvl="1"/>
            <a:r>
              <a:rPr lang="en-US" dirty="0"/>
              <a:t>USB flash drives</a:t>
            </a:r>
          </a:p>
          <a:p>
            <a:pPr lvl="1"/>
            <a:r>
              <a:rPr lang="en-US" dirty="0"/>
              <a:t>Memory cards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08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Systems Used by Storage Devices</a:t>
            </a:r>
          </a:p>
          <a:p>
            <a:endParaRPr lang="en-US" dirty="0"/>
          </a:p>
          <a:p>
            <a:r>
              <a:rPr lang="en-US" dirty="0"/>
              <a:t>File system – used to manage data stored on a device</a:t>
            </a:r>
          </a:p>
          <a:p>
            <a:pPr lvl="1"/>
            <a:r>
              <a:rPr lang="en-US" dirty="0"/>
              <a:t>Overall structure the OS uses to name, store, and organize files on a drive</a:t>
            </a:r>
          </a:p>
          <a:p>
            <a:pPr lvl="1"/>
            <a:r>
              <a:rPr lang="en-US" dirty="0"/>
              <a:t>In Windows, each storage device is assigned a driver letter</a:t>
            </a:r>
          </a:p>
          <a:p>
            <a:r>
              <a:rPr lang="en-US" dirty="0"/>
              <a:t>Formatting – installing a new file system on a device</a:t>
            </a:r>
          </a:p>
          <a:p>
            <a:r>
              <a:rPr lang="en-US" dirty="0"/>
              <a:t>Types of file systems:</a:t>
            </a:r>
          </a:p>
          <a:p>
            <a:pPr lvl="1"/>
            <a:r>
              <a:rPr lang="en-US" dirty="0"/>
              <a:t>NTFS, exFAT, FAT32 and FAT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150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Used by Optical Drives and Discs</a:t>
            </a:r>
          </a:p>
          <a:p>
            <a:endParaRPr lang="en-US" dirty="0"/>
          </a:p>
          <a:p>
            <a:r>
              <a:rPr lang="en-US" dirty="0"/>
              <a:t>CDs, DVDs, and Blu-ray discs (BD) use similar laser technologies</a:t>
            </a:r>
          </a:p>
          <a:p>
            <a:pPr lvl="1"/>
            <a:r>
              <a:rPr lang="en-US" dirty="0"/>
              <a:t>Tiny lands and pits on surface represent bits read by a laser beam</a:t>
            </a:r>
          </a:p>
          <a:p>
            <a:r>
              <a:rPr lang="en-US" dirty="0"/>
              <a:t>CD drives use CDFS (Compact Disc File System) or UDF (Universal Disk Format) file system</a:t>
            </a:r>
          </a:p>
          <a:p>
            <a:r>
              <a:rPr lang="en-US" dirty="0"/>
              <a:t>DVD and Blue-ray drives use UDF </a:t>
            </a:r>
          </a:p>
          <a:p>
            <a:r>
              <a:rPr lang="en-US" dirty="0"/>
              <a:t>Internal optical drive interfaces with motherboard via a SATA connection</a:t>
            </a:r>
          </a:p>
          <a:p>
            <a:pPr lvl="1"/>
            <a:r>
              <a:rPr lang="en-US" dirty="0"/>
              <a:t>External might use eSATA, FireWire, or USB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95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Used by Optical Drives</a:t>
            </a:r>
          </a:p>
          <a:p>
            <a:endParaRPr lang="en-US" dirty="0"/>
          </a:p>
          <a:p>
            <a:r>
              <a:rPr lang="en-US" dirty="0"/>
              <a:t>Data can be written to:</a:t>
            </a:r>
          </a:p>
          <a:p>
            <a:pPr lvl="1"/>
            <a:r>
              <a:rPr lang="en-US" dirty="0"/>
              <a:t>One side of a CD</a:t>
            </a:r>
          </a:p>
          <a:p>
            <a:pPr lvl="1"/>
            <a:r>
              <a:rPr lang="en-US" dirty="0"/>
              <a:t>One or both sides of a DVD or Blu-ray disc</a:t>
            </a:r>
          </a:p>
          <a:p>
            <a:r>
              <a:rPr lang="en-US" dirty="0"/>
              <a:t>DVD or Blu-ray disc can hold in two layers on each 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9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 Used Inside a Hard Drive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022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an Optical Drive on a Laptop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Replacing optical drives:</a:t>
            </a:r>
          </a:p>
          <a:p>
            <a:pPr lvl="1" eaLnBrk="1" hangingPunct="1"/>
            <a:r>
              <a:rPr lang="en-US" dirty="0">
                <a:latin typeface="Arial" charset="0"/>
              </a:rPr>
              <a:t>Unplug the AC adapter and remove the battery pack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Remove keyboard (not all laptops require this step)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Remove screw holding DVD drive to the laptop </a:t>
            </a:r>
          </a:p>
          <a:p>
            <a:pPr lvl="1" eaLnBrk="1" hangingPunct="1"/>
            <a:r>
              <a:rPr lang="en-US" dirty="0">
                <a:latin typeface="Arial" charset="0"/>
              </a:rPr>
              <a:t>Slide drive out of the bay and new drive into the bay</a:t>
            </a:r>
          </a:p>
          <a:p>
            <a:pPr lvl="2" eaLnBrk="1" hangingPunct="1"/>
            <a:r>
              <a:rPr lang="en-US" dirty="0">
                <a:latin typeface="Arial" charset="0"/>
              </a:rPr>
              <a:t>Ensure connection with drive connector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Replace the screw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155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State Storage</a:t>
            </a:r>
          </a:p>
          <a:p>
            <a:endParaRPr lang="en-US" dirty="0"/>
          </a:p>
          <a:p>
            <a:r>
              <a:rPr lang="en-US" dirty="0"/>
              <a:t>Solid-state storage:</a:t>
            </a:r>
          </a:p>
          <a:p>
            <a:pPr lvl="1"/>
            <a:r>
              <a:rPr lang="en-US" dirty="0"/>
              <a:t>SSD hard drives, USB flash drives, and memory cards</a:t>
            </a:r>
          </a:p>
          <a:p>
            <a:r>
              <a:rPr lang="en-US" dirty="0"/>
              <a:t>USB flash drives go by many names:</a:t>
            </a:r>
          </a:p>
          <a:p>
            <a:pPr lvl="1"/>
            <a:r>
              <a:rPr lang="en-US" dirty="0"/>
              <a:t>Flash pen drive, jump drive, thumb drive, and key drive</a:t>
            </a:r>
          </a:p>
          <a:p>
            <a:pPr lvl="1"/>
            <a:r>
              <a:rPr lang="en-US" dirty="0"/>
              <a:t>Might work at USB 2.0 or USB 3.0 speed</a:t>
            </a:r>
          </a:p>
          <a:p>
            <a:pPr lvl="1"/>
            <a:r>
              <a:rPr lang="en-US" dirty="0"/>
              <a:t>Use FAT or exFAT file system</a:t>
            </a:r>
          </a:p>
          <a:p>
            <a:pPr lvl="1"/>
            <a:r>
              <a:rPr lang="en-US" dirty="0"/>
              <a:t>Windows 8/7/Vista has embedded drivers to support flash drives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61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State Storage</a:t>
            </a:r>
          </a:p>
          <a:p>
            <a:endParaRPr lang="en-US" dirty="0"/>
          </a:p>
          <a:p>
            <a:r>
              <a:rPr lang="en-US" dirty="0"/>
              <a:t>Memory cards might be used in:</a:t>
            </a:r>
          </a:p>
          <a:p>
            <a:pPr lvl="1"/>
            <a:r>
              <a:rPr lang="en-US" dirty="0"/>
              <a:t>Digital cameras, tablets, cell phones, MP3 players, digital camcorders, etc…</a:t>
            </a:r>
          </a:p>
          <a:p>
            <a:pPr lvl="1"/>
            <a:r>
              <a:rPr lang="en-US" dirty="0"/>
              <a:t>Most laptops have memory card slots</a:t>
            </a:r>
          </a:p>
          <a:p>
            <a:r>
              <a:rPr lang="en-US" dirty="0"/>
              <a:t>SD (Secure Digital) Association is responsible for standards:</a:t>
            </a:r>
          </a:p>
          <a:p>
            <a:pPr lvl="1"/>
            <a:r>
              <a:rPr lang="en-US" dirty="0"/>
              <a:t>1.x (regular SD)</a:t>
            </a:r>
          </a:p>
          <a:p>
            <a:pPr lvl="1"/>
            <a:r>
              <a:rPr lang="en-US" dirty="0"/>
              <a:t>2.x (SD High Capacity or SDHC)</a:t>
            </a:r>
          </a:p>
          <a:p>
            <a:pPr lvl="1"/>
            <a:r>
              <a:rPr lang="en-US" dirty="0"/>
              <a:t>3.x (SD eXtended Capacity or SDXC)</a:t>
            </a:r>
          </a:p>
          <a:p>
            <a:r>
              <a:rPr lang="en-US" dirty="0"/>
              <a:t>SD cards come in three physical sizes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28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Hard Drives</a:t>
            </a:r>
          </a:p>
          <a:p>
            <a:endParaRPr lang="en-US" dirty="0"/>
          </a:p>
          <a:p>
            <a:r>
              <a:rPr lang="en-US" dirty="0"/>
              <a:t>Problems caused by hard drive during the boot can be caused by:</a:t>
            </a:r>
          </a:p>
          <a:p>
            <a:pPr lvl="1"/>
            <a:r>
              <a:rPr lang="en-US" dirty="0"/>
              <a:t>Hard drive subsystem</a:t>
            </a:r>
          </a:p>
          <a:p>
            <a:pPr lvl="1"/>
            <a:r>
              <a:rPr lang="en-US" dirty="0"/>
              <a:t>File system on the drive</a:t>
            </a:r>
          </a:p>
          <a:p>
            <a:pPr lvl="1"/>
            <a:r>
              <a:rPr lang="en-US" dirty="0"/>
              <a:t>Files required by Windows when it begins to load</a:t>
            </a:r>
          </a:p>
          <a:p>
            <a:r>
              <a:rPr lang="en-US" dirty="0"/>
              <a:t>When trying to solve a problem with the boot</a:t>
            </a:r>
          </a:p>
          <a:p>
            <a:pPr lvl="1"/>
            <a:r>
              <a:rPr lang="en-US" dirty="0"/>
              <a:t>Decide if the problem is caused by hardware or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06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Performance</a:t>
            </a:r>
          </a:p>
          <a:p>
            <a:endParaRPr lang="en-US" dirty="0"/>
          </a:p>
          <a:p>
            <a:r>
              <a:rPr lang="en-US" dirty="0"/>
              <a:t>Common complaint:	</a:t>
            </a:r>
          </a:p>
          <a:p>
            <a:pPr lvl="1"/>
            <a:r>
              <a:rPr lang="en-US" dirty="0"/>
              <a:t>Computer is running slowly</a:t>
            </a:r>
          </a:p>
          <a:p>
            <a:r>
              <a:rPr lang="en-US" dirty="0"/>
              <a:t>Try running the defragmentation tool on the hard drive</a:t>
            </a:r>
          </a:p>
          <a:p>
            <a:pPr lvl="1"/>
            <a:r>
              <a:rPr lang="en-US" dirty="0"/>
              <a:t>The Windows defragmentation tool rearranges fragments or part of files in contiguous clusters so files are easier and faster to find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476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  <a:p>
            <a:endParaRPr lang="en-US" dirty="0"/>
          </a:p>
          <a:p>
            <a:r>
              <a:rPr lang="en-US" dirty="0"/>
              <a:t>Hardware problems usually show up at POST</a:t>
            </a:r>
          </a:p>
          <a:p>
            <a:r>
              <a:rPr lang="en-US" dirty="0"/>
              <a:t>Could be due to the drive, data cable, electrical system, motherboard, or a loose connection</a:t>
            </a:r>
          </a:p>
          <a:p>
            <a:r>
              <a:rPr lang="en-US" dirty="0"/>
              <a:t>Things to do and check before opening case:</a:t>
            </a:r>
          </a:p>
          <a:p>
            <a:pPr lvl="1"/>
            <a:r>
              <a:rPr lang="en-US" dirty="0"/>
              <a:t>Check to see if UEFI/BIOS displays a numeric error code or other message during POST</a:t>
            </a:r>
          </a:p>
          <a:p>
            <a:pPr lvl="1"/>
            <a:r>
              <a:rPr lang="en-US" dirty="0"/>
              <a:t>Check UEFI/BIOS setup for errors in the hard drive configuration</a:t>
            </a:r>
          </a:p>
          <a:p>
            <a:pPr lvl="1"/>
            <a:r>
              <a:rPr lang="en-US" dirty="0"/>
              <a:t>Try booting from another bootable media</a:t>
            </a:r>
          </a:p>
          <a:p>
            <a:pPr lvl="1"/>
            <a:r>
              <a:rPr lang="en-US" dirty="0"/>
              <a:t>For a RAID array, use the firmware utility to check the status of each disk in the array and check for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17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  <a:p>
            <a:endParaRPr lang="en-US" dirty="0"/>
          </a:p>
          <a:p>
            <a:r>
              <a:rPr lang="en-US" dirty="0"/>
              <a:t>If the problem is still not solved, open case and check these things:</a:t>
            </a:r>
          </a:p>
          <a:p>
            <a:pPr lvl="1"/>
            <a:r>
              <a:rPr lang="en-US" dirty="0"/>
              <a:t>Remove and reattach all drive cables</a:t>
            </a:r>
          </a:p>
          <a:p>
            <a:pPr lvl="1"/>
            <a:r>
              <a:rPr lang="en-US" dirty="0"/>
              <a:t>If using a RAID, SATA, PATA, or SCSI controller card, remove and reseat it or place in a different slot</a:t>
            </a:r>
          </a:p>
          <a:p>
            <a:pPr lvl="1"/>
            <a:r>
              <a:rPr lang="en-US" dirty="0"/>
              <a:t>Inspect drive for damage</a:t>
            </a:r>
          </a:p>
          <a:p>
            <a:pPr lvl="1"/>
            <a:r>
              <a:rPr lang="en-US" dirty="0"/>
              <a:t>Determine if hard drive is spinning by listening to it</a:t>
            </a:r>
          </a:p>
          <a:p>
            <a:pPr lvl="1"/>
            <a:r>
              <a:rPr lang="en-US" dirty="0"/>
              <a:t>Check the cable for frayed edges</a:t>
            </a:r>
          </a:p>
          <a:p>
            <a:pPr lvl="1"/>
            <a:r>
              <a:rPr lang="en-US" dirty="0"/>
              <a:t>Check installation manual</a:t>
            </a:r>
          </a:p>
          <a:p>
            <a:pPr lvl="1"/>
            <a:r>
              <a:rPr lang="en-US" dirty="0"/>
              <a:t>S.M.A.R.T. errors mean data should be backed up and drive replaced as soon as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347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  <a:p>
            <a:endParaRPr lang="en-US" dirty="0"/>
          </a:p>
          <a:p>
            <a:r>
              <a:rPr lang="en-US" dirty="0"/>
              <a:t>If the problem is still not solved, open case and check these things (cont’d):</a:t>
            </a:r>
          </a:p>
          <a:p>
            <a:pPr lvl="1"/>
            <a:r>
              <a:rPr lang="en-US" dirty="0"/>
              <a:t>Use Windows tools for checking a hard drive</a:t>
            </a:r>
          </a:p>
          <a:p>
            <a:pPr lvl="1"/>
            <a:r>
              <a:rPr lang="en-US" dirty="0"/>
              <a:t>Check the drive manufacturer’s web site for diagnostic software</a:t>
            </a:r>
          </a:p>
          <a:p>
            <a:pPr lvl="1"/>
            <a:r>
              <a:rPr lang="en-US" dirty="0"/>
              <a:t>Move the device to a working computer and install it as a second drive</a:t>
            </a:r>
          </a:p>
          <a:p>
            <a:pPr lvl="1"/>
            <a:r>
              <a:rPr lang="en-US" dirty="0"/>
              <a:t>Exchange the three field replaceable units</a:t>
            </a:r>
          </a:p>
          <a:p>
            <a:pPr lvl="2"/>
            <a:r>
              <a:rPr lang="en-US" dirty="0"/>
              <a:t>Reconnect or swap the data cable</a:t>
            </a:r>
          </a:p>
          <a:p>
            <a:pPr lvl="2"/>
            <a:r>
              <a:rPr lang="en-US" dirty="0"/>
              <a:t>Reseat or exchange the controller card</a:t>
            </a:r>
          </a:p>
          <a:p>
            <a:pPr lvl="2"/>
            <a:r>
              <a:rPr lang="en-US" dirty="0"/>
              <a:t>Exchange the hard drive for a known good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98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  <a:p>
            <a:endParaRPr lang="en-US" dirty="0"/>
          </a:p>
          <a:p>
            <a:r>
              <a:rPr lang="en-US" dirty="0"/>
              <a:t>If the problem is still not solved, open case and check these things (cont’d):</a:t>
            </a:r>
          </a:p>
          <a:p>
            <a:pPr lvl="1"/>
            <a:r>
              <a:rPr lang="en-US" dirty="0"/>
              <a:t>Use Windows tools for checking a hard drive</a:t>
            </a:r>
          </a:p>
          <a:p>
            <a:pPr lvl="1"/>
            <a:r>
              <a:rPr lang="en-US" dirty="0"/>
              <a:t>Check the drive manufacturer’s web site for diagnostic software</a:t>
            </a:r>
          </a:p>
          <a:p>
            <a:pPr lvl="1"/>
            <a:r>
              <a:rPr lang="en-US" dirty="0"/>
              <a:t>Move the device to a working computer and install it as a second drive</a:t>
            </a:r>
          </a:p>
          <a:p>
            <a:pPr lvl="1"/>
            <a:r>
              <a:rPr lang="en-US" dirty="0"/>
              <a:t>Try these things to clean the drive and get a fresh start:</a:t>
            </a:r>
          </a:p>
          <a:p>
            <a:pPr lvl="2"/>
            <a:r>
              <a:rPr lang="en-US" dirty="0"/>
              <a:t>Format the drive</a:t>
            </a:r>
          </a:p>
          <a:p>
            <a:pPr lvl="2"/>
            <a:r>
              <a:rPr lang="en-US" dirty="0"/>
              <a:t>Use </a:t>
            </a:r>
            <a:r>
              <a:rPr lang="en-US" i="1" dirty="0"/>
              <a:t>diskpart</a:t>
            </a:r>
            <a:r>
              <a:rPr lang="en-US" dirty="0"/>
              <a:t> to start over with a fresh file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82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  <a:p>
            <a:endParaRPr lang="en-US" dirty="0"/>
          </a:p>
          <a:p>
            <a:r>
              <a:rPr lang="en-US" dirty="0"/>
              <a:t>If the problem is still not solved, open case and check these things (cont’d):</a:t>
            </a:r>
          </a:p>
          <a:p>
            <a:pPr lvl="1"/>
            <a:r>
              <a:rPr lang="en-US" dirty="0"/>
              <a:t>Exchange the three field replaceable units</a:t>
            </a:r>
          </a:p>
          <a:p>
            <a:pPr lvl="2"/>
            <a:r>
              <a:rPr lang="en-US" dirty="0"/>
              <a:t>Reconnect or swap the data cable</a:t>
            </a:r>
          </a:p>
          <a:p>
            <a:pPr lvl="2"/>
            <a:r>
              <a:rPr lang="en-US" dirty="0"/>
              <a:t>Reseat or exchange the controller card</a:t>
            </a:r>
          </a:p>
          <a:p>
            <a:pPr lvl="2"/>
            <a:r>
              <a:rPr lang="en-US" dirty="0"/>
              <a:t>Exchange the hard drive for a known good drive</a:t>
            </a:r>
          </a:p>
          <a:p>
            <a:pPr lvl="1"/>
            <a:r>
              <a:rPr lang="en-US" dirty="0"/>
              <a:t>If your drives whines loudly, try replacing it</a:t>
            </a:r>
          </a:p>
          <a:p>
            <a:pPr lvl="1"/>
            <a:r>
              <a:rPr lang="en-US" dirty="0"/>
              <a:t>A bad power supply or a bad motherboard also might cause a disk boot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3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 Used Inside a Hard Drive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95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A hard disk drive (HDD) comes in 3.5” for desktop and 2.5” and 1.8” for laptops</a:t>
            </a:r>
          </a:p>
          <a:p>
            <a:pPr eaLnBrk="1" hangingPunct="1"/>
            <a:r>
              <a:rPr lang="en-US" dirty="0"/>
              <a:t>A hard drive can be magnetic, solid-state, or hybrid</a:t>
            </a:r>
          </a:p>
          <a:p>
            <a:pPr eaLnBrk="1" hangingPunct="1"/>
            <a:r>
              <a:rPr lang="en-US" dirty="0"/>
              <a:t>Most hard drives, tape drives, and optical drives use the SATA interface standards</a:t>
            </a:r>
          </a:p>
          <a:p>
            <a:pPr eaLnBrk="1" hangingPunct="1"/>
            <a:r>
              <a:rPr lang="en-US" dirty="0"/>
              <a:t>Three SATA standards provide data rates of 1.5 Gb/sec, 3.0 Gb/sec, and 16.0 Gb/sec</a:t>
            </a:r>
          </a:p>
          <a:p>
            <a:pPr eaLnBrk="1" hangingPunct="1"/>
            <a:r>
              <a:rPr lang="en-US" dirty="0"/>
              <a:t>S.M.A.R.T is a self-monitoring technology whereby the BIOS monitors the health of a hard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45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 selecting a hard drive, consider storage capacity, technology, spindle speed, interface standard, and buffer size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SATA drives require no configuration and are installed using a power cord and a data cable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Laptop hard drives plug directly into a SATA connection on the system board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RAID technology uses an array of hard drives to provide fault tolerance and/or improvement in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890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Hardware RAID is implemented using the motherboard UEFI/BIOS or a RAID controller card</a:t>
            </a:r>
          </a:p>
          <a:p>
            <a:r>
              <a:rPr lang="en-US" dirty="0"/>
              <a:t>Software RAID is implemented in Windows</a:t>
            </a:r>
          </a:p>
          <a:p>
            <a:r>
              <a:rPr lang="en-US" dirty="0"/>
              <a:t>Tape drives are an inexpensive way to back up an entire hard drive or portions of it</a:t>
            </a:r>
          </a:p>
          <a:p>
            <a:r>
              <a:rPr lang="en-US" dirty="0"/>
              <a:t>File systems a storage device might use in Windows include NTFS, exFAT, and FAT</a:t>
            </a:r>
          </a:p>
          <a:p>
            <a:r>
              <a:rPr lang="en-US" dirty="0"/>
              <a:t>Optical discs can be recordable (CD-R) or rewritable (DVD-RW)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138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Types of flash memory standards include SD, MiniSD, MicroSD, SDHC, MiniSDHC, MicroSDHC, SDXC, MicroSDXC</a:t>
            </a:r>
          </a:p>
          <a:p>
            <a:r>
              <a:rPr lang="en-US" dirty="0"/>
              <a:t>Other memory cards include Memory Stick PRO Duo, Memory Stick PRO, Memory Stick Micro M2, CompactFlash I and II, and xD-Picture Card</a:t>
            </a:r>
          </a:p>
          <a:p>
            <a:r>
              <a:rPr lang="en-US" dirty="0"/>
              <a:t>Problems caused by the hard drive during a boot can be caused by the hard drive subsystem, file system, or by files required by Windows to load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 Used Inside a Hard Drive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Solid state drive (SSD) or solid state device (SSD)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 moving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Built using nonvolatile flash memory stored on EEPROM (Electronically Erasable Programmable Read Only Memory) chips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Memory in an SSD is called </a:t>
            </a:r>
            <a:r>
              <a:rPr lang="en-US" b="1" dirty="0"/>
              <a:t>NAND flash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Lifespan is based on the number of write operations to the drive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Expensive technology, but faster, more reliable, last longer, and use less power than magnetic drives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0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 Used Inside a Hard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2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 Used Inside a Hard Drive</a:t>
            </a:r>
          </a:p>
          <a:p>
            <a:endParaRPr lang="en-US" dirty="0"/>
          </a:p>
          <a:p>
            <a:pPr eaLnBrk="1" hangingPunct="1"/>
            <a:r>
              <a:rPr lang="en-US" dirty="0"/>
              <a:t>Low-level formatting – sector markings are written to the hard drive at the factory </a:t>
            </a:r>
          </a:p>
          <a:p>
            <a:pPr lvl="1" eaLnBrk="1" hangingPunct="1"/>
            <a:r>
              <a:rPr lang="en-US" dirty="0"/>
              <a:t>Not the same as high-level formatting performed for Operating System installation</a:t>
            </a:r>
          </a:p>
          <a:p>
            <a:pPr eaLnBrk="1" hangingPunct="1"/>
            <a:r>
              <a:rPr lang="en-US" dirty="0"/>
              <a:t>Firmware, UEFI/BIOS and OS use logical block addressing (LBA) to address all hard drive sectors</a:t>
            </a:r>
          </a:p>
          <a:p>
            <a:pPr lvl="1" eaLnBrk="1" hangingPunct="1"/>
            <a:r>
              <a:rPr lang="en-US" dirty="0"/>
              <a:t>Size of each sector + total number of sectors determine drive capacity</a:t>
            </a:r>
          </a:p>
          <a:p>
            <a:pPr eaLnBrk="1" hangingPunct="1"/>
            <a:r>
              <a:rPr lang="en-US" dirty="0"/>
              <a:t>S.M.A.R.T – Self-Monitoring Analysis ad Reporting Technology</a:t>
            </a:r>
          </a:p>
          <a:p>
            <a:pPr lvl="1" eaLnBrk="1" hangingPunct="1"/>
            <a:r>
              <a:rPr lang="en-US" dirty="0"/>
              <a:t>Used to predict when a drive is likely to fail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E20F-A57D-486C-9C17-9B19510E8E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5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2F83B-22B6-41A0-8B4A-E025A3CCC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2CB1B-E6E8-4319-86A6-D1A739A64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ED028-816F-42A0-95AC-41797D42CA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0FA0F-7815-4A36-AC76-88996EFDE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2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3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8BA0E-DDB0-4ADA-840D-4411110C2B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6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C3834-A821-4758-B6F4-C6D0DD5080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FE707-755D-4D48-9A27-FAC13A3D8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71DE4-7D76-48D3-94DE-A6A341FB16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510E-2A74-4A81-A666-F28419360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C7B3E-7369-45DE-AA1F-1EFA12658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31AB1-7D5F-4B80-AB5F-2BFF3E9773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5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02D5-A3D6-4A77-A6A6-D7F8A311A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6C078A-86B6-4C08-8B2B-81FC7730B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14800" y="6403975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 dirty="0"/>
              <a:t>© Cengage Learning 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/>
              <a:t>Chapter 6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/>
              <a:t>Supporting Hard Drives and Other Storage Devices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90801" cy="7985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9AECC25-69BA-4D17-951A-D32C048E3D04}" type="slidenum">
              <a:rPr lang="en-US" smtClean="0"/>
              <a:pPr eaLnBrk="1" hangingPunct="1"/>
              <a:t>10</a:t>
            </a:fld>
            <a:endParaRPr lang="en-US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Interface Standards Used By a Hard Drive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current hard drives use the Serial ATA (SATA) interface standards to connect to the motherboard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External hard drive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External SATA (eSATA), FireWire, or USB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524000" y="5847936"/>
            <a:ext cx="6248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b="1" dirty="0"/>
              <a:t>Figure 6-5 </a:t>
            </a:r>
            <a:r>
              <a:rPr lang="en-US" sz="1200" dirty="0"/>
              <a:t>A SATA cable connects a single SATA drive to a motherboard SATA connector</a:t>
            </a:r>
          </a:p>
        </p:txBody>
      </p:sp>
      <p:pic>
        <p:nvPicPr>
          <p:cNvPr id="2" name="Picture 1" descr="A SATA cable connects a single SATA drive to a motherboard SATA connector" title="Figure 6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82154"/>
            <a:ext cx="3819735" cy="2505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44EDCDE-F4EA-46C4-9D01-72EFA3E31419}" type="slidenum">
              <a:rPr lang="en-US" smtClean="0"/>
              <a:pPr eaLnBrk="1" hangingPunct="1"/>
              <a:t>11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Interface Standards Used by a Hard Drive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Interface standards define data speeds and transfer methods with a computer system</a:t>
            </a:r>
          </a:p>
          <a:p>
            <a:pPr lvl="1" eaLnBrk="1" hangingPunct="1"/>
            <a:r>
              <a:rPr lang="en-US" dirty="0"/>
              <a:t>Also define types of cables and connectors</a:t>
            </a:r>
          </a:p>
          <a:p>
            <a:pPr eaLnBrk="1" hangingPunct="1"/>
            <a:r>
              <a:rPr lang="en-US" dirty="0"/>
              <a:t>Standards</a:t>
            </a:r>
          </a:p>
          <a:p>
            <a:pPr lvl="1" eaLnBrk="1" hangingPunct="1"/>
            <a:r>
              <a:rPr lang="en-US" dirty="0"/>
              <a:t>Developed by Serial ATA International Organization (SATA-IO)</a:t>
            </a:r>
          </a:p>
          <a:p>
            <a:pPr lvl="1" eaLnBrk="1" hangingPunct="1"/>
            <a:r>
              <a:rPr lang="en-US" dirty="0"/>
              <a:t>Have the oversight of the T13 Committee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44EDCDE-F4EA-46C4-9D01-72EFA3E31419}" type="slidenum">
              <a:rPr lang="en-US" smtClean="0"/>
              <a:pPr eaLnBrk="1" hangingPunct="1"/>
              <a:t>12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Interface Standards Used by a Hard Drive (SATA)</a:t>
            </a:r>
          </a:p>
        </p:txBody>
      </p:sp>
      <p:pic>
        <p:nvPicPr>
          <p:cNvPr id="2" name="Picture 1" descr="SATA standards" title="Table 6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809750"/>
            <a:ext cx="6924675" cy="3238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6504" y="5369738"/>
            <a:ext cx="197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6-1 </a:t>
            </a:r>
            <a:r>
              <a:rPr lang="en-US" sz="1200" dirty="0"/>
              <a:t>SATA standards</a:t>
            </a:r>
          </a:p>
        </p:txBody>
      </p:sp>
    </p:spTree>
    <p:extLst>
      <p:ext uri="{BB962C8B-B14F-4D97-AF65-F5344CB8AC3E}">
        <p14:creationId xmlns:p14="http://schemas.microsoft.com/office/powerpoint/2010/main" val="375012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B10A333-5064-4FBA-B8BE-78FB5F796FA1}" type="slidenum">
              <a:rPr lang="en-US" smtClean="0"/>
              <a:pPr eaLnBrk="1" hangingPunct="1"/>
              <a:t>13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SATA Interface Standards Used by a Hard Drive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Serial ATA standards are used by all drive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Supports hot-swapping (hot-plugging)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Connect and disconnect drive while system is running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Connects to one internal SATA connector on the motherboard via a 7-pin SATA data cable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Uses a 15-pin SATA power connector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motherboard might have two or more SATA connectors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 connectors in the order recommended in the motherboard user guide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44EDCDE-F4EA-46C4-9D01-72EFA3E31419}" type="slidenum">
              <a:rPr lang="en-US" smtClean="0"/>
              <a:pPr eaLnBrk="1" hangingPunct="1"/>
              <a:t>14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SATA Interface Standards Used by a Hard Drive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0133" y="4984822"/>
            <a:ext cx="380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6-6 </a:t>
            </a:r>
            <a:r>
              <a:rPr lang="en-US" sz="1200" dirty="0"/>
              <a:t>A SATA data cable and SATA power cable</a:t>
            </a:r>
          </a:p>
        </p:txBody>
      </p:sp>
      <p:pic>
        <p:nvPicPr>
          <p:cNvPr id="4" name="Picture 3" descr="A SATA data cable and SATA power cable&#10;" title="Figure 6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62187"/>
            <a:ext cx="6858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BAF49C0-94D3-4086-91AB-D243E7D636DB}" type="slidenum">
              <a:rPr lang="en-US" smtClean="0"/>
              <a:pPr eaLnBrk="1" hangingPunct="1"/>
              <a:t>15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SATA Interface Standards Used by a Hard Drive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Motherboard or expansion card can provide external SATA (eSATA) ports for external drives</a:t>
            </a:r>
          </a:p>
          <a:p>
            <a:pPr eaLnBrk="1" hangingPunct="1"/>
            <a:r>
              <a:rPr lang="en-US" dirty="0"/>
              <a:t>External SATA (eSATA)</a:t>
            </a:r>
          </a:p>
          <a:p>
            <a:pPr lvl="1" eaLnBrk="1" hangingPunct="1"/>
            <a:r>
              <a:rPr lang="en-US" dirty="0"/>
              <a:t>eSATA drives use special external shielded serial ATA cable up to 2 meters long</a:t>
            </a:r>
          </a:p>
          <a:p>
            <a:pPr eaLnBrk="1" hangingPunct="1"/>
            <a:r>
              <a:rPr lang="en-US" dirty="0"/>
              <a:t>Purchasing considerations</a:t>
            </a:r>
          </a:p>
          <a:p>
            <a:pPr lvl="1" eaLnBrk="1" hangingPunct="1"/>
            <a:r>
              <a:rPr lang="en-US" dirty="0"/>
              <a:t>SATA standards for the drive and motherboard need to match for optimum speed</a:t>
            </a:r>
          </a:p>
          <a:p>
            <a:pPr lvl="1" eaLnBrk="1" hangingPunct="1"/>
            <a:r>
              <a:rPr lang="en-US" dirty="0"/>
              <a:t>If no match, system runs at the slower speed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057263E-AB85-4C55-95CF-5B1E75B027E1}" type="slidenum">
              <a:rPr lang="en-US" smtClean="0"/>
              <a:pPr eaLnBrk="1" hangingPunct="1"/>
              <a:t>16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Select and Install Hard Drives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Topics covered</a:t>
            </a:r>
          </a:p>
          <a:p>
            <a:pPr lvl="1" eaLnBrk="1" hangingPunct="1"/>
            <a:r>
              <a:rPr lang="en-US" dirty="0"/>
              <a:t>Selecting a hard drive</a:t>
            </a:r>
          </a:p>
          <a:p>
            <a:pPr lvl="1" eaLnBrk="1" hangingPunct="1"/>
            <a:r>
              <a:rPr lang="en-US" dirty="0"/>
              <a:t>Installation details for a SATA drive</a:t>
            </a:r>
          </a:p>
          <a:p>
            <a:pPr lvl="1" eaLnBrk="1" hangingPunct="1"/>
            <a:r>
              <a:rPr lang="en-US" dirty="0"/>
              <a:t>How to install hard drive in a bay too wide for drive</a:t>
            </a:r>
          </a:p>
          <a:p>
            <a:pPr lvl="1" eaLnBrk="1" hangingPunct="1"/>
            <a:r>
              <a:rPr lang="en-US" dirty="0"/>
              <a:t>How to set up a RAID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D5B4603-9A19-41DD-AE21-70B3DA19B564}" type="slidenum">
              <a:rPr lang="en-US" smtClean="0"/>
              <a:pPr eaLnBrk="1" hangingPunct="1"/>
              <a:t>17</a:t>
            </a:fld>
            <a:endParaRPr 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Selecting a Hard Drive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 drive must match OS and motherboard</a:t>
            </a:r>
          </a:p>
          <a:p>
            <a:pPr lvl="1" eaLnBrk="1" hangingPunct="1"/>
            <a:r>
              <a:rPr lang="en-US" dirty="0"/>
              <a:t>Need to know what standards the motherboard or controller card providing the drive interface can use</a:t>
            </a:r>
          </a:p>
          <a:p>
            <a:pPr lvl="1" eaLnBrk="1" hangingPunct="1"/>
            <a:r>
              <a:rPr lang="en-US" dirty="0"/>
              <a:t>Consult documentation for the board or card</a:t>
            </a:r>
          </a:p>
          <a:p>
            <a:pPr eaLnBrk="1" hangingPunct="1"/>
            <a:r>
              <a:rPr lang="en-US" dirty="0"/>
              <a:t>UEFI/BIOS uses autodetection to prepare the device </a:t>
            </a:r>
          </a:p>
          <a:p>
            <a:pPr lvl="1" eaLnBrk="1" hangingPunct="1"/>
            <a:r>
              <a:rPr lang="en-US" dirty="0"/>
              <a:t>Drive capacity and configuration selected</a:t>
            </a:r>
          </a:p>
          <a:p>
            <a:pPr lvl="1" eaLnBrk="1" hangingPunct="1"/>
            <a:r>
              <a:rPr lang="en-US" dirty="0"/>
              <a:t>Best possible standard becomes part of configuration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05388D4-2DB5-4151-8845-1ED2530C9921}" type="slidenum">
              <a:rPr lang="en-US" smtClean="0"/>
              <a:pPr eaLnBrk="1" hangingPunct="1"/>
              <a:t>18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Selecting a Hard Drive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Considerations:</a:t>
            </a:r>
          </a:p>
          <a:p>
            <a:pPr lvl="1" eaLnBrk="1" hangingPunct="1"/>
            <a:r>
              <a:rPr lang="en-US" dirty="0"/>
              <a:t>Drive capacity</a:t>
            </a:r>
          </a:p>
          <a:p>
            <a:pPr lvl="2" eaLnBrk="1" hangingPunct="1"/>
            <a:r>
              <a:rPr lang="en-US" dirty="0"/>
              <a:t>Today’s desktop hard drives range from 1 TB for SSD to more than 6 TB for magnetic</a:t>
            </a:r>
          </a:p>
          <a:p>
            <a:pPr lvl="1" eaLnBrk="1" hangingPunct="1"/>
            <a:r>
              <a:rPr lang="en-US" dirty="0"/>
              <a:t>Spindle speed</a:t>
            </a:r>
          </a:p>
          <a:p>
            <a:pPr lvl="2" eaLnBrk="1" hangingPunct="1"/>
            <a:r>
              <a:rPr lang="en-US" dirty="0"/>
              <a:t>Most common is 7200 RPM</a:t>
            </a:r>
          </a:p>
          <a:p>
            <a:pPr lvl="2" eaLnBrk="1" hangingPunct="1"/>
            <a:r>
              <a:rPr lang="en-US" dirty="0"/>
              <a:t>The higher the RPMs, the faster the drive</a:t>
            </a:r>
          </a:p>
          <a:p>
            <a:pPr lvl="1" eaLnBrk="1" hangingPunct="1"/>
            <a:r>
              <a:rPr lang="en-US" dirty="0"/>
              <a:t>Interface standard</a:t>
            </a:r>
          </a:p>
          <a:p>
            <a:pPr lvl="2" eaLnBrk="1" hangingPunct="1"/>
            <a:r>
              <a:rPr lang="en-US" dirty="0"/>
              <a:t>Use standards the motherboard supports</a:t>
            </a:r>
          </a:p>
          <a:p>
            <a:pPr lvl="1" eaLnBrk="1" hangingPunct="1"/>
            <a:r>
              <a:rPr lang="en-US" dirty="0"/>
              <a:t>Cache or buffer size</a:t>
            </a:r>
          </a:p>
          <a:p>
            <a:pPr lvl="2" eaLnBrk="1" hangingPunct="1"/>
            <a:r>
              <a:rPr lang="en-US" dirty="0"/>
              <a:t>Ranges from 2 MB to 128 MB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SATA drive might have jumpers</a:t>
            </a:r>
          </a:p>
          <a:p>
            <a:pPr lvl="1"/>
            <a:r>
              <a:rPr lang="en-US" dirty="0"/>
              <a:t>Most likely set by factory as they should be</a:t>
            </a:r>
          </a:p>
          <a:p>
            <a:r>
              <a:rPr lang="en-US" dirty="0"/>
              <a:t>Some SATA drives have two power connectors</a:t>
            </a:r>
          </a:p>
          <a:p>
            <a:pPr lvl="1"/>
            <a:r>
              <a:rPr lang="en-US" dirty="0"/>
              <a:t>Choose only one to use</a:t>
            </a:r>
          </a:p>
          <a:p>
            <a:pPr lvl="1"/>
            <a:r>
              <a:rPr lang="en-US" dirty="0"/>
              <a:t>Never install two power cords at the same time</a:t>
            </a:r>
          </a:p>
          <a:p>
            <a:r>
              <a:rPr lang="en-US" dirty="0"/>
              <a:t>May have to purchase controller card when the motherboard drives connectors are not functioning</a:t>
            </a:r>
          </a:p>
          <a:p>
            <a:pPr lvl="1"/>
            <a:r>
              <a:rPr lang="en-US" dirty="0"/>
              <a:t>Or if the motherboard does not support a fast SATA standard that your hard drives uses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1E9F37B-1F8F-46D0-9AD5-BF18A74B0B2B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Discuss technologies used inside a hard drive and how a computer communicates with a hard drive</a:t>
            </a:r>
          </a:p>
          <a:p>
            <a:pPr eaLnBrk="1" hangingPunct="1"/>
            <a:r>
              <a:rPr lang="en-US" dirty="0"/>
              <a:t>Install and support a hard drive</a:t>
            </a:r>
          </a:p>
          <a:p>
            <a:pPr eaLnBrk="1" hangingPunct="1"/>
            <a:r>
              <a:rPr lang="en-US" dirty="0"/>
              <a:t>Identify tape drives and tape cartridges</a:t>
            </a:r>
          </a:p>
          <a:p>
            <a:pPr eaLnBrk="1" hangingPunct="1"/>
            <a:r>
              <a:rPr lang="en-US" dirty="0"/>
              <a:t>Support optical drives and flash memory devices</a:t>
            </a:r>
          </a:p>
          <a:p>
            <a:pPr eaLnBrk="1" hangingPunct="1"/>
            <a:r>
              <a:rPr lang="en-US" dirty="0"/>
              <a:t>Troubleshoot hard drives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Know your starting point</a:t>
            </a:r>
          </a:p>
          <a:p>
            <a:pPr lvl="1"/>
            <a:r>
              <a:rPr lang="en-US" dirty="0"/>
              <a:t>How is your system configured?</a:t>
            </a:r>
          </a:p>
          <a:p>
            <a:pPr lvl="1"/>
            <a:r>
              <a:rPr lang="en-US" dirty="0"/>
              <a:t>Is everything working properly?</a:t>
            </a:r>
          </a:p>
          <a:p>
            <a:pPr lvl="1"/>
            <a:r>
              <a:rPr lang="en-US" dirty="0"/>
              <a:t>Write down what you know about the system</a:t>
            </a:r>
          </a:p>
          <a:p>
            <a:r>
              <a:rPr lang="en-US" dirty="0"/>
              <a:t>Step 2: Read the documentation and prepare your work area</a:t>
            </a:r>
          </a:p>
          <a:p>
            <a:pPr lvl="1"/>
            <a:r>
              <a:rPr lang="en-US" dirty="0"/>
              <a:t>Read all installation instructions first</a:t>
            </a:r>
          </a:p>
          <a:p>
            <a:pPr lvl="1"/>
            <a:r>
              <a:rPr lang="en-US" dirty="0"/>
              <a:t>Visualize all the steps</a:t>
            </a:r>
          </a:p>
          <a:p>
            <a:pPr lvl="1"/>
            <a:r>
              <a:rPr lang="en-US" dirty="0"/>
              <a:t>Protect against ESD and avoid working on carpet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Install a SATA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Read the documentation and prepare your work area (cont’d)</a:t>
            </a:r>
          </a:p>
          <a:p>
            <a:pPr lvl="1"/>
            <a:r>
              <a:rPr lang="en-US" dirty="0"/>
              <a:t>Handle the drive carefully</a:t>
            </a:r>
          </a:p>
          <a:p>
            <a:pPr lvl="1"/>
            <a:r>
              <a:rPr lang="en-US" dirty="0"/>
              <a:t>Do not touch any exposed circuitry</a:t>
            </a:r>
          </a:p>
          <a:p>
            <a:pPr lvl="1"/>
            <a:r>
              <a:rPr lang="en-US" dirty="0"/>
              <a:t>Prevent other people from touching exposed microchips</a:t>
            </a:r>
          </a:p>
          <a:p>
            <a:pPr lvl="1"/>
            <a:r>
              <a:rPr lang="en-US" dirty="0"/>
              <a:t>Drain static electricity from the package and from your body by touching metal for at least 2 seconds</a:t>
            </a:r>
          </a:p>
          <a:p>
            <a:pPr lvl="1"/>
            <a:r>
              <a:rPr lang="en-US" dirty="0"/>
              <a:t>If you must set it down, place it component-side up</a:t>
            </a:r>
          </a:p>
          <a:p>
            <a:pPr lvl="1"/>
            <a:r>
              <a:rPr lang="en-US" dirty="0"/>
              <a:t>Do not place the drive on the computer case or on a metal 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C7EBC88-C371-47CF-8718-36203D509BB9}" type="slidenum">
              <a:rPr lang="en-US" smtClean="0"/>
              <a:pPr eaLnBrk="1" hangingPunct="1"/>
              <a:t>22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Steps to Install a SATA Drive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3: Install the drive</a:t>
            </a:r>
          </a:p>
          <a:p>
            <a:pPr lvl="1" eaLnBrk="1" hangingPunct="1"/>
            <a:r>
              <a:rPr lang="en-US" dirty="0"/>
              <a:t>Shut down the computer and unplug it</a:t>
            </a:r>
          </a:p>
          <a:p>
            <a:pPr lvl="1" eaLnBrk="1" hangingPunct="1"/>
            <a:r>
              <a:rPr lang="en-US" dirty="0"/>
              <a:t>Decide which bay will hold the drive</a:t>
            </a:r>
          </a:p>
          <a:p>
            <a:pPr lvl="1" eaLnBrk="1" hangingPunct="1"/>
            <a:r>
              <a:rPr lang="en-US" dirty="0"/>
              <a:t>Slide drive in the bay and secure it (use two screws on both sides)</a:t>
            </a:r>
          </a:p>
          <a:p>
            <a:pPr lvl="1" eaLnBrk="1" hangingPunct="1"/>
            <a:r>
              <a:rPr lang="en-US" dirty="0"/>
              <a:t>Use correct motherboard SATA connector</a:t>
            </a:r>
          </a:p>
          <a:p>
            <a:pPr lvl="1" eaLnBrk="1" hangingPunct="1"/>
            <a:r>
              <a:rPr lang="en-US" dirty="0"/>
              <a:t>Connect a 15-pin SATA or 4-pin Molex power connector from the power supply to the drive</a:t>
            </a:r>
          </a:p>
          <a:p>
            <a:pPr lvl="1" eaLnBrk="1" hangingPunct="1"/>
            <a:r>
              <a:rPr lang="en-US" dirty="0"/>
              <a:t>Check all connections and power up the system</a:t>
            </a:r>
          </a:p>
          <a:p>
            <a:pPr lvl="1" eaLnBrk="1" hangingPunct="1"/>
            <a:r>
              <a:rPr lang="en-US" dirty="0"/>
              <a:t>Verify drive recognized correctly via UEFI/BIOS setup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916078A-2A2C-4E81-834B-B91DCBBE5497}" type="slidenum">
              <a:rPr lang="en-US" smtClean="0"/>
              <a:pPr eaLnBrk="1" hangingPunct="1"/>
              <a:t>23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Steps to Install a SATA Drive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You are ready to prepare the hard drive for first use</a:t>
            </a:r>
          </a:p>
          <a:p>
            <a:pPr lvl="1" eaLnBrk="1" hangingPunct="1"/>
            <a:r>
              <a:rPr lang="en-US" dirty="0"/>
              <a:t>Boot from Windows setup DVD</a:t>
            </a:r>
          </a:p>
          <a:p>
            <a:pPr lvl="2" eaLnBrk="1" hangingPunct="1"/>
            <a:r>
              <a:rPr lang="en-US" dirty="0"/>
              <a:t>Follow directions on the screen to install Windows on the new drive</a:t>
            </a:r>
          </a:p>
          <a:p>
            <a:pPr lvl="1" eaLnBrk="1" hangingPunct="1"/>
            <a:r>
              <a:rPr lang="en-US" dirty="0"/>
              <a:t>If installing a second hard drive with Windows installed on first drive use Windows Disk Management utility to partition and format the second drive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5F20A3E-7959-48B3-810B-761D8A45169B}" type="slidenum">
              <a:rPr lang="en-US" smtClean="0"/>
              <a:pPr eaLnBrk="1" hangingPunct="1"/>
              <a:t>24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Installing a Drive in a Removable Bay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Unplug the cage fan from its power source</a:t>
            </a:r>
          </a:p>
          <a:p>
            <a:pPr eaLnBrk="1" hangingPunct="1"/>
            <a:r>
              <a:rPr lang="en-US" dirty="0"/>
              <a:t>Turn handle on each locking device counterclockwise to remove it</a:t>
            </a:r>
          </a:p>
          <a:p>
            <a:pPr eaLnBrk="1" hangingPunct="1"/>
            <a:r>
              <a:rPr lang="en-US" dirty="0"/>
              <a:t>Slide the bay to the front and out of the case</a:t>
            </a:r>
          </a:p>
          <a:p>
            <a:pPr eaLnBrk="1" hangingPunct="1"/>
            <a:r>
              <a:rPr lang="en-US" dirty="0"/>
              <a:t>Insert hard drive in the bay</a:t>
            </a:r>
          </a:p>
          <a:p>
            <a:pPr lvl="1" eaLnBrk="1" hangingPunct="1"/>
            <a:r>
              <a:rPr lang="en-US" dirty="0"/>
              <a:t>Use two screws on each side to anchor the drive in the bay</a:t>
            </a:r>
          </a:p>
          <a:p>
            <a:pPr eaLnBrk="1" hangingPunct="1"/>
            <a:r>
              <a:rPr lang="en-US" dirty="0"/>
              <a:t>Slide the bay back into the case</a:t>
            </a:r>
          </a:p>
          <a:p>
            <a:pPr eaLnBrk="1" hangingPunct="1"/>
            <a:r>
              <a:rPr lang="en-US" dirty="0"/>
              <a:t>Reinstall the locking pins</a:t>
            </a:r>
          </a:p>
          <a:p>
            <a:pPr eaLnBrk="1" hangingPunct="1"/>
            <a:r>
              <a:rPr lang="en-US" dirty="0"/>
              <a:t>Plug in the cage fan power cord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5F20A3E-7959-48B3-810B-761D8A45169B}" type="slidenum">
              <a:rPr lang="en-US" smtClean="0"/>
              <a:pPr eaLnBrk="1" hangingPunct="1"/>
              <a:t>25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Installing a Drive in a Removable Bay</a:t>
            </a:r>
          </a:p>
        </p:txBody>
      </p:sp>
      <p:pic>
        <p:nvPicPr>
          <p:cNvPr id="3" name="Picture 2" descr="The removable bay has a fan in front and is anchored to the case with locking pins" title="Figure 6-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2005012"/>
            <a:ext cx="5286375" cy="2847975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38249" y="5272106"/>
            <a:ext cx="6667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Figure 6-19 </a:t>
            </a:r>
            <a:r>
              <a:rPr lang="en-US" sz="1200" dirty="0"/>
              <a:t>The removable bay has a fan in front and is anchored to the case with locking pins</a:t>
            </a:r>
          </a:p>
        </p:txBody>
      </p:sp>
    </p:spTree>
    <p:extLst>
      <p:ext uri="{BB962C8B-B14F-4D97-AF65-F5344CB8AC3E}">
        <p14:creationId xmlns:p14="http://schemas.microsoft.com/office/powerpoint/2010/main" val="45098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5F20A3E-7959-48B3-810B-761D8A45169B}" type="slidenum">
              <a:rPr lang="en-US" smtClean="0"/>
              <a:pPr eaLnBrk="1" hangingPunct="1"/>
              <a:t>26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Installing a Drive in a Removable Bay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95424" y="5369738"/>
            <a:ext cx="6153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Figure 6-20 </a:t>
            </a:r>
            <a:r>
              <a:rPr lang="en-US" sz="1200" dirty="0"/>
              <a:t>Install the hard drive in the bay using two screws on each side of the drive</a:t>
            </a:r>
          </a:p>
        </p:txBody>
      </p:sp>
      <p:pic>
        <p:nvPicPr>
          <p:cNvPr id="2" name="Picture 1" descr="Install the hard drive in the bay using two screws on each side of the drive&#10;" title="Figure 6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809750"/>
            <a:ext cx="4552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Small Drive in a Wide 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universal bay kit to securely fit a small drive into the bay</a:t>
            </a:r>
          </a:p>
          <a:p>
            <a:r>
              <a:rPr lang="en-US" dirty="0"/>
              <a:t>The adapter spans the distance between the sides of the drive and bay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Use the universal bay kit to make the drive fit the bay" title="Figure 6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87063"/>
            <a:ext cx="5100695" cy="273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541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6-21 </a:t>
            </a:r>
            <a:r>
              <a:rPr lang="en-US" sz="1200" dirty="0"/>
              <a:t>Use the universal bay kit to make the drive fit the bay</a:t>
            </a:r>
          </a:p>
        </p:txBody>
      </p:sp>
    </p:spTree>
    <p:extLst>
      <p:ext uri="{BB962C8B-B14F-4D97-AF65-F5344CB8AC3E}">
        <p14:creationId xmlns:p14="http://schemas.microsoft.com/office/powerpoint/2010/main" val="3516291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Hard Drive in a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General guidelines:</a:t>
            </a:r>
          </a:p>
          <a:p>
            <a:pPr lvl="1" eaLnBrk="1" hangingPunct="1"/>
            <a:r>
              <a:rPr lang="en-US" dirty="0">
                <a:latin typeface="Arial" charset="0"/>
              </a:rPr>
              <a:t>See manufacturer’s documentation for drive sizes and connector types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 aware of voiding manufacturer’s warranty</a:t>
            </a:r>
          </a:p>
          <a:p>
            <a:pPr eaLnBrk="1" hangingPunct="1"/>
            <a:r>
              <a:rPr lang="en-US" dirty="0">
                <a:latin typeface="Arial" charset="0"/>
              </a:rPr>
              <a:t>Considerations when shopping for a laptop drive:</a:t>
            </a:r>
          </a:p>
          <a:p>
            <a:pPr lvl="1" eaLnBrk="1" hangingPunct="1"/>
            <a:r>
              <a:rPr lang="en-US" dirty="0">
                <a:latin typeface="Arial" charset="0"/>
              </a:rPr>
              <a:t>Laptop drive is 2.5 or 1.8 inches wide</a:t>
            </a:r>
          </a:p>
          <a:p>
            <a:pPr lvl="2" eaLnBrk="1" hangingPunct="1"/>
            <a:r>
              <a:rPr lang="en-US" dirty="0">
                <a:latin typeface="Arial" charset="0"/>
              </a:rPr>
              <a:t>May use SSD (solid state device) technology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drives connector: SATA or PATA (older laptops)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upgrading, may want to use a USB-to-SATA converter, so both drives can be working and you can copy files from one to the other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Hard Drive in a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Older laptop computers required disassembly </a:t>
            </a:r>
          </a:p>
          <a:p>
            <a:pPr eaLnBrk="1" hangingPunct="1"/>
            <a:r>
              <a:rPr lang="en-US" dirty="0">
                <a:latin typeface="Arial" charset="0"/>
              </a:rPr>
              <a:t>Newer notebooks: easy to replace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UEFI/BIOS setup uses autodetect:</a:t>
            </a:r>
          </a:p>
          <a:p>
            <a:pPr lvl="2" eaLnBrk="1" hangingPunct="1"/>
            <a:r>
              <a:rPr lang="en-US" dirty="0">
                <a:latin typeface="Arial" charset="0"/>
              </a:rPr>
              <a:t>System boots up and UEFI/BIOS recognizes new drive</a:t>
            </a:r>
          </a:p>
          <a:p>
            <a:pPr lvl="2" eaLnBrk="1" hangingPunct="1"/>
            <a:r>
              <a:rPr lang="en-US" dirty="0">
                <a:latin typeface="Arial" charset="0"/>
              </a:rPr>
              <a:t>Searches for an operating system</a:t>
            </a:r>
          </a:p>
          <a:p>
            <a:pPr lvl="2" eaLnBrk="1" hangingPunct="1"/>
            <a:r>
              <a:rPr lang="en-US" dirty="0">
                <a:latin typeface="Arial" charset="0"/>
              </a:rPr>
              <a:t>If a new drive: boot from Windows recovery CD and install the OS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2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DC2C4CB-AFFB-414D-AE02-4212153E9460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 Drive: (Technologies and Interface Standards)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 drive or hard disk drive (HDD): Most important permanent storage.</a:t>
            </a:r>
          </a:p>
          <a:p>
            <a:pPr lvl="0" eaLnBrk="1" hangingPunct="1"/>
            <a:r>
              <a:rPr lang="en-US" dirty="0">
                <a:solidFill>
                  <a:srgbClr val="000000"/>
                </a:solidFill>
              </a:rPr>
              <a:t>Hard disk drive (HDD) sizes</a:t>
            </a:r>
          </a:p>
          <a:p>
            <a:pPr marL="6858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-110" charset="-128"/>
              </a:rPr>
              <a:t>3.5" size for desktops</a:t>
            </a:r>
            <a:endParaRPr lang="en-US" dirty="0"/>
          </a:p>
          <a:p>
            <a:pPr marL="685800" lvl="1" eaLnBrk="1" hangingPunct="1"/>
            <a:r>
              <a:rPr lang="en-US" dirty="0"/>
              <a:t>2.5" size for laptop computers</a:t>
            </a:r>
          </a:p>
          <a:p>
            <a:pPr marL="685800" lvl="1" eaLnBrk="1" hangingPunct="1"/>
            <a:r>
              <a:rPr lang="en-US" dirty="0"/>
              <a:t>1.8" size for low-end laptops, other equipment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Hardware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 (Redundant Array of Inexpensive Disks)</a:t>
            </a:r>
          </a:p>
          <a:p>
            <a:pPr lvl="1"/>
            <a:r>
              <a:rPr lang="en-US" dirty="0"/>
              <a:t>Also called: Redundant Array of Independent Disks</a:t>
            </a:r>
          </a:p>
          <a:p>
            <a:pPr lvl="1"/>
            <a:r>
              <a:rPr lang="en-US" dirty="0"/>
              <a:t>A technology that configures two or more hard drives to work together as an array of drives</a:t>
            </a:r>
          </a:p>
          <a:p>
            <a:r>
              <a:rPr lang="en-US" dirty="0"/>
              <a:t>Why use RAID?</a:t>
            </a:r>
          </a:p>
          <a:p>
            <a:pPr lvl="1"/>
            <a:r>
              <a:rPr lang="en-US" dirty="0"/>
              <a:t>To improve fault tolerance by writing two copies of it, each to a different hard drive</a:t>
            </a:r>
          </a:p>
          <a:p>
            <a:pPr lvl="1"/>
            <a:r>
              <a:rPr lang="en-US" dirty="0"/>
              <a:t>To improve performance by writing data to two or more hard drives so that a single drive is not excessively used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8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– sometimes called JBOD (just a bunch of disks)</a:t>
            </a:r>
          </a:p>
          <a:p>
            <a:pPr lvl="1"/>
            <a:r>
              <a:rPr lang="en-US" dirty="0"/>
              <a:t>Uses two hard drives to hold a single Windows volume</a:t>
            </a:r>
          </a:p>
          <a:p>
            <a:pPr lvl="1"/>
            <a:r>
              <a:rPr lang="en-US" dirty="0"/>
              <a:t>When one drive is full, data is written to second drive</a:t>
            </a:r>
          </a:p>
          <a:p>
            <a:r>
              <a:rPr lang="en-US" dirty="0"/>
              <a:t>RAID 0 – uses two or more physical disks</a:t>
            </a:r>
          </a:p>
          <a:p>
            <a:pPr lvl="1"/>
            <a:r>
              <a:rPr lang="en-US" dirty="0"/>
              <a:t>Writes to physical disks evenly across all disks so that no one disk receives all activity</a:t>
            </a:r>
          </a:p>
          <a:p>
            <a:pPr lvl="1"/>
            <a:r>
              <a:rPr lang="en-US" dirty="0"/>
              <a:t>Windows calls RAID 0 a </a:t>
            </a:r>
            <a:r>
              <a:rPr lang="en-US" b="1" dirty="0"/>
              <a:t>striped volume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 1: Mirroring</a:t>
            </a:r>
          </a:p>
          <a:p>
            <a:pPr lvl="1"/>
            <a:r>
              <a:rPr lang="en-US" dirty="0"/>
              <a:t>Duplicates data on one drive to another drive and is used for fault tolerance (</a:t>
            </a:r>
            <a:r>
              <a:rPr lang="en-US" b="1" dirty="0"/>
              <a:t>mirrored volume</a:t>
            </a:r>
            <a:r>
              <a:rPr lang="en-US" dirty="0"/>
              <a:t>)</a:t>
            </a:r>
          </a:p>
          <a:p>
            <a:r>
              <a:rPr lang="en-US" dirty="0"/>
              <a:t>RAID 5: uses three or more drives</a:t>
            </a:r>
          </a:p>
          <a:p>
            <a:pPr lvl="1"/>
            <a:r>
              <a:rPr lang="en-US" dirty="0"/>
              <a:t>Stripes data across drives and uses parity checking</a:t>
            </a:r>
          </a:p>
          <a:p>
            <a:pPr lvl="1"/>
            <a:r>
              <a:rPr lang="en-US" dirty="0"/>
              <a:t>Data is not duplicated</a:t>
            </a:r>
          </a:p>
          <a:p>
            <a:r>
              <a:rPr lang="en-US" dirty="0"/>
              <a:t>RAID 10: RAID 1+0 (pronounced RAID one zero)</a:t>
            </a:r>
          </a:p>
          <a:p>
            <a:pPr lvl="1"/>
            <a:r>
              <a:rPr lang="en-US" dirty="0"/>
              <a:t>Combination of RAID 1 and RAID 0</a:t>
            </a:r>
          </a:p>
          <a:p>
            <a:pPr lvl="1"/>
            <a:r>
              <a:rPr lang="en-US" dirty="0"/>
              <a:t>Takes at least 4 disks</a:t>
            </a:r>
          </a:p>
          <a:p>
            <a:pPr lvl="1"/>
            <a:r>
              <a:rPr lang="en-US" dirty="0"/>
              <a:t>Data is mirrored across pairs of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Picture 6" descr="Ways that hard drives can work together" title="Figure 6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2190750"/>
            <a:ext cx="4524375" cy="247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5935" y="5040739"/>
            <a:ext cx="379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6-26 </a:t>
            </a:r>
            <a:r>
              <a:rPr lang="en-US" sz="1200" dirty="0"/>
              <a:t>Ways that hard drives can work together</a:t>
            </a:r>
          </a:p>
        </p:txBody>
      </p:sp>
    </p:spTree>
    <p:extLst>
      <p:ext uri="{BB962C8B-B14F-4D97-AF65-F5344CB8AC3E}">
        <p14:creationId xmlns:p14="http://schemas.microsoft.com/office/powerpoint/2010/main" val="246960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7490" y="5221714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6-27 </a:t>
            </a:r>
            <a:r>
              <a:rPr lang="en-US" sz="1200" dirty="0"/>
              <a:t>RAID 1 and RAID 10</a:t>
            </a:r>
          </a:p>
        </p:txBody>
      </p:sp>
      <p:pic>
        <p:nvPicPr>
          <p:cNvPr id="3" name="Picture 2" descr="RAID 1 and RAID 10&#10;" title="Figure 6-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828800"/>
            <a:ext cx="3829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2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8548D87-209C-4B24-A570-E4C8082C4F39}" type="slidenum">
              <a:rPr lang="en-US" smtClean="0"/>
              <a:pPr eaLnBrk="1" hangingPunct="1"/>
              <a:t>35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Implement Hardware RAID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implementation</a:t>
            </a:r>
          </a:p>
          <a:p>
            <a:pPr lvl="1" eaLnBrk="1" hangingPunct="1"/>
            <a:r>
              <a:rPr lang="en-US" dirty="0"/>
              <a:t>Hardware RAID controller or RAID controller card</a:t>
            </a:r>
          </a:p>
          <a:p>
            <a:pPr lvl="2" eaLnBrk="1" hangingPunct="1"/>
            <a:r>
              <a:rPr lang="en-US" dirty="0"/>
              <a:t>Motherboard does the work</a:t>
            </a:r>
          </a:p>
          <a:p>
            <a:pPr eaLnBrk="1" hangingPunct="1"/>
            <a:r>
              <a:rPr lang="en-US" dirty="0"/>
              <a:t>Software implementation </a:t>
            </a:r>
          </a:p>
          <a:p>
            <a:pPr eaLnBrk="1" hangingPunct="1"/>
            <a:r>
              <a:rPr lang="en-US" dirty="0"/>
              <a:t>Best RAID performance</a:t>
            </a:r>
          </a:p>
          <a:p>
            <a:pPr lvl="1" eaLnBrk="1" hangingPunct="1"/>
            <a:r>
              <a:rPr lang="en-US" dirty="0"/>
              <a:t>All hard drives in an array should be identical in brand, size, speed, other features</a:t>
            </a:r>
          </a:p>
          <a:p>
            <a:pPr eaLnBrk="1" hangingPunct="1"/>
            <a:r>
              <a:rPr lang="en-US" dirty="0"/>
              <a:t>If Windows is to be installed on a RAID hard drive</a:t>
            </a:r>
          </a:p>
          <a:p>
            <a:pPr lvl="1" eaLnBrk="1" hangingPunct="1"/>
            <a:r>
              <a:rPr lang="en-US" dirty="0"/>
              <a:t>RAID must be implemented before Windows installed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8548D87-209C-4B24-A570-E4C8082C4F39}" type="slidenum">
              <a:rPr lang="en-US" smtClean="0"/>
              <a:pPr eaLnBrk="1" hangingPunct="1"/>
              <a:t>36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Implement Hardware RAID</a:t>
            </a:r>
          </a:p>
        </p:txBody>
      </p:sp>
      <p:pic>
        <p:nvPicPr>
          <p:cNvPr id="2" name="Picture 1" descr="RAID controller card provides four SATA internal connectors" title="Figure 6-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62" y="1828800"/>
            <a:ext cx="4829175" cy="3419475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0" y="5438899"/>
            <a:ext cx="518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Figure 6-28 </a:t>
            </a:r>
            <a:r>
              <a:rPr lang="en-US" sz="1200" dirty="0"/>
              <a:t>RAID controller card provides four SATA internal connectors</a:t>
            </a:r>
          </a:p>
        </p:txBody>
      </p:sp>
    </p:spTree>
    <p:extLst>
      <p:ext uri="{BB962C8B-B14F-4D97-AF65-F5344CB8AC3E}">
        <p14:creationId xmlns:p14="http://schemas.microsoft.com/office/powerpoint/2010/main" val="2963173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EB3E178-D8F5-4361-BB0F-18E930300C98}" type="slidenum">
              <a:rPr lang="en-US" smtClean="0"/>
              <a:pPr eaLnBrk="1" hangingPunct="1"/>
              <a:t>37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Implement Hardware Raid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General directions to install RAID 5 array using three matching SATA drives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Install drives in the computer case and connect each to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Boot system and enter UEFI/BIOS setup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Verify drives recognized, select option to configure SATA, and select RAID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EB3E178-D8F5-4361-BB0F-18E930300C98}" type="slidenum">
              <a:rPr lang="en-US" smtClean="0"/>
              <a:pPr eaLnBrk="1" hangingPunct="1"/>
              <a:t>38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Implement Hardware Raid</a:t>
            </a:r>
          </a:p>
        </p:txBody>
      </p:sp>
      <p:pic>
        <p:nvPicPr>
          <p:cNvPr id="3" name="Picture 2" descr="Configure SATA ports on the motherboard to enable RAID" title="Figure 6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676400"/>
            <a:ext cx="57721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2029" y="5538342"/>
            <a:ext cx="4939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6-30 </a:t>
            </a:r>
            <a:r>
              <a:rPr lang="en-US" sz="1200" dirty="0"/>
              <a:t>Configure SATA ports on the motherboard to enable RAID</a:t>
            </a:r>
          </a:p>
        </p:txBody>
      </p:sp>
    </p:spTree>
    <p:extLst>
      <p:ext uri="{BB962C8B-B14F-4D97-AF65-F5344CB8AC3E}">
        <p14:creationId xmlns:p14="http://schemas.microsoft.com/office/powerpoint/2010/main" val="2736687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EB3E178-D8F5-4361-BB0F-18E930300C98}" type="slidenum">
              <a:rPr lang="en-US" smtClean="0"/>
              <a:pPr eaLnBrk="1" hangingPunct="1"/>
              <a:t>39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Implement Hardware Raid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Reboot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Press Ctrl and I to enter the RAID configuration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Select option 1 to “Create RAID Volume”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62567-CD93-4D47-9F6C-E292CECBC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00688"/>
            <a:ext cx="457239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023937"/>
          </a:xfrm>
        </p:spPr>
        <p:txBody>
          <a:bodyPr/>
          <a:lstStyle/>
          <a:p>
            <a:pPr eaLnBrk="1" hangingPunct="1"/>
            <a:r>
              <a:rPr lang="en-US" dirty="0"/>
              <a:t>Technologies Used Inside a Hard Drive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Three types: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Magnetic hard drive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One, two, or more platters, or disks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Stacked together, spinning in unison inside a sealed metal housing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Firmware controls data reading, writing and motherboard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top and bottom of each disk have a Read/write head that moves across the disk surface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is organized in concentric circles, called tracks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Tracks are divided into segments called sectors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Most current drives use 4096-byte sectors</a:t>
            </a:r>
          </a:p>
        </p:txBody>
      </p:sp>
    </p:spTree>
    <p:extLst>
      <p:ext uri="{BB962C8B-B14F-4D97-AF65-F5344CB8AC3E}">
        <p14:creationId xmlns:p14="http://schemas.microsoft.com/office/powerpoint/2010/main" val="1400389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EB3E178-D8F5-4361-BB0F-18E930300C98}" type="slidenum">
              <a:rPr lang="en-US" smtClean="0"/>
              <a:pPr eaLnBrk="1" hangingPunct="1"/>
              <a:t>40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Implement Hardware Raid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dirty="0"/>
              <a:t>Select RAID 5 (Parity), stripe size value, volume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Create volume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3084F-A766-4504-A8C0-13FD88C9B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82" y="2297854"/>
            <a:ext cx="4977835" cy="38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57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Enclosures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drives are sometimes stored in external enclosures</a:t>
            </a:r>
          </a:p>
          <a:p>
            <a:pPr lvl="1"/>
            <a:r>
              <a:rPr lang="en-US" dirty="0"/>
              <a:t>Make it easy to expand storage capacity of a single computer or make available hard drive storage to an entire network</a:t>
            </a:r>
          </a:p>
          <a:p>
            <a:r>
              <a:rPr lang="en-US" dirty="0"/>
              <a:t>For network attached storage (NAS)</a:t>
            </a:r>
          </a:p>
          <a:p>
            <a:pPr lvl="1"/>
            <a:r>
              <a:rPr lang="en-US" dirty="0"/>
              <a:t>Enclosure connects to the network via Ethernet port</a:t>
            </a:r>
          </a:p>
          <a:p>
            <a:r>
              <a:rPr lang="en-US" dirty="0"/>
              <a:t>Hard drives inside the enclosure might use a SATA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1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Enclosures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know about supporting external enclosures:</a:t>
            </a:r>
          </a:p>
          <a:p>
            <a:pPr lvl="1"/>
            <a:r>
              <a:rPr lang="en-US" dirty="0"/>
              <a:t>Enclosure might contain firmware that supports RAID</a:t>
            </a:r>
          </a:p>
          <a:p>
            <a:pPr lvl="1"/>
            <a:r>
              <a:rPr lang="en-US" dirty="0"/>
              <a:t>To replace a hard drive in an enclosure, see the documentation for the enclosure</a:t>
            </a:r>
          </a:p>
          <a:p>
            <a:pPr lvl="1"/>
            <a:r>
              <a:rPr lang="en-US" dirty="0"/>
              <a:t>If a computer case is overheating, remove hard drives from the case and install them in an external enclosure</a:t>
            </a:r>
          </a:p>
          <a:p>
            <a:pPr lvl="2"/>
            <a:r>
              <a:rPr lang="en-US" dirty="0"/>
              <a:t>It is better to leave the hard drive that contains the Windows installation in the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06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Tape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Tapes drives – an inexpensive way of backing up a hard drive</a:t>
            </a:r>
          </a:p>
          <a:p>
            <a:r>
              <a:rPr lang="en-US" dirty="0"/>
              <a:t>WORM (write once read many) – assures data written will not be deleted or overwritten</a:t>
            </a:r>
          </a:p>
          <a:p>
            <a:r>
              <a:rPr lang="en-US" dirty="0"/>
              <a:t>Disadvantage: data is stored by sequential access </a:t>
            </a:r>
          </a:p>
          <a:p>
            <a:pPr lvl="1"/>
            <a:r>
              <a:rPr lang="en-US" dirty="0"/>
              <a:t>To read data from anywhere on the tape, you must start at the beginning of the tape and read until you find the data you want</a:t>
            </a:r>
          </a:p>
          <a:p>
            <a:pPr lvl="1"/>
            <a:r>
              <a:rPr lang="en-US" dirty="0"/>
              <a:t>Slow and inconvenient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5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Tape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Two kinds of tapes:</a:t>
            </a:r>
          </a:p>
          <a:p>
            <a:pPr lvl="1"/>
            <a:r>
              <a:rPr lang="en-US" dirty="0"/>
              <a:t>Full-sized data cartridges</a:t>
            </a:r>
          </a:p>
          <a:p>
            <a:pPr lvl="1"/>
            <a:r>
              <a:rPr lang="en-US" dirty="0"/>
              <a:t>Minicartridges - popular because their drives can fit into a standard 3-inch drive bay of a PC case</a:t>
            </a:r>
          </a:p>
          <a:p>
            <a:r>
              <a:rPr lang="en-US" dirty="0"/>
              <a:t>Common types of tape cartridges:</a:t>
            </a:r>
          </a:p>
          <a:p>
            <a:pPr lvl="1"/>
            <a:r>
              <a:rPr lang="en-US" dirty="0"/>
              <a:t>DDS (Digital Data Storage)</a:t>
            </a:r>
          </a:p>
          <a:p>
            <a:pPr lvl="1"/>
            <a:r>
              <a:rPr lang="en-US" dirty="0"/>
              <a:t>LTO (Linear Tape-Open)</a:t>
            </a:r>
          </a:p>
          <a:p>
            <a:pPr lvl="1"/>
            <a:r>
              <a:rPr lang="en-US" dirty="0"/>
              <a:t>DLT (Digital Linear Tape)</a:t>
            </a:r>
          </a:p>
          <a:p>
            <a:pPr lvl="1"/>
            <a:r>
              <a:rPr lang="en-US" dirty="0"/>
              <a:t>SDLT (Super Digital Linear Tape)</a:t>
            </a:r>
          </a:p>
          <a:p>
            <a:pPr lvl="1"/>
            <a:r>
              <a:rPr lang="en-US" dirty="0"/>
              <a:t>Travan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5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Tape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Common types of tape cartridges (cont’d):</a:t>
            </a:r>
          </a:p>
          <a:p>
            <a:pPr lvl="1"/>
            <a:r>
              <a:rPr lang="en-US" dirty="0"/>
              <a:t>AIT (Advanced Intelligent Tape)</a:t>
            </a:r>
          </a:p>
          <a:p>
            <a:pPr lvl="1"/>
            <a:r>
              <a:rPr lang="en-US" dirty="0"/>
              <a:t>SLR (Scalable Linear Recording)</a:t>
            </a:r>
          </a:p>
          <a:p>
            <a:r>
              <a:rPr lang="en-US" dirty="0"/>
              <a:t>When selecting a tape drive, consider:</a:t>
            </a:r>
          </a:p>
          <a:p>
            <a:pPr lvl="1"/>
            <a:r>
              <a:rPr lang="en-US" dirty="0"/>
              <a:t>How many and what type of cartridges the drive can use</a:t>
            </a:r>
          </a:p>
          <a:p>
            <a:pPr lvl="1"/>
            <a:r>
              <a:rPr lang="en-US" dirty="0"/>
              <a:t>How it interfaces with the computer</a:t>
            </a:r>
          </a:p>
          <a:p>
            <a:r>
              <a:rPr lang="en-US" dirty="0"/>
              <a:t>External drives can connect to a computer using a USB, FireWire, SCSI, SAS, or eSATA port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96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Other Types of Storage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devices to support might include:</a:t>
            </a:r>
          </a:p>
          <a:p>
            <a:pPr lvl="1"/>
            <a:r>
              <a:rPr lang="en-US" dirty="0"/>
              <a:t>Optical discs</a:t>
            </a:r>
          </a:p>
          <a:p>
            <a:pPr lvl="1"/>
            <a:r>
              <a:rPr lang="en-US" dirty="0"/>
              <a:t>USB flash drives</a:t>
            </a:r>
          </a:p>
          <a:p>
            <a:pPr lvl="1"/>
            <a:r>
              <a:rPr lang="en-US" dirty="0"/>
              <a:t>Memory cards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Used by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– used to manage data stored on a device</a:t>
            </a:r>
          </a:p>
          <a:p>
            <a:pPr lvl="1"/>
            <a:r>
              <a:rPr lang="en-US" dirty="0"/>
              <a:t>Overall structure the OS uses to name, store, and organize files on a drive</a:t>
            </a:r>
          </a:p>
          <a:p>
            <a:pPr lvl="1"/>
            <a:r>
              <a:rPr lang="en-US" dirty="0"/>
              <a:t>In Windows, each storage device is assigned a driver letter</a:t>
            </a:r>
          </a:p>
          <a:p>
            <a:r>
              <a:rPr lang="en-US" dirty="0"/>
              <a:t>Formatting – installing a new file system on a device</a:t>
            </a:r>
          </a:p>
          <a:p>
            <a:r>
              <a:rPr lang="en-US" dirty="0"/>
              <a:t>Types of file systems:</a:t>
            </a:r>
          </a:p>
          <a:p>
            <a:pPr lvl="1"/>
            <a:r>
              <a:rPr lang="en-US" dirty="0"/>
              <a:t>NTFS, exFAT, FAT32 and FAT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40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Used by Optical Drives and Discs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CDs, DVDs, and Blu-ray discs (BD) use similar laser technologies</a:t>
            </a:r>
          </a:p>
          <a:p>
            <a:pPr lvl="1"/>
            <a:r>
              <a:rPr lang="en-US" dirty="0"/>
              <a:t>Tiny lands and pits on surface represent bits read by a laser beam</a:t>
            </a:r>
          </a:p>
          <a:p>
            <a:r>
              <a:rPr lang="en-US" dirty="0"/>
              <a:t>CD drives use CDFS (Compact Disc File System) or UDF (Universal Disk Format) file system</a:t>
            </a:r>
          </a:p>
          <a:p>
            <a:r>
              <a:rPr lang="en-US" dirty="0"/>
              <a:t>DVD and Blue-ray drives use UDF </a:t>
            </a:r>
          </a:p>
          <a:p>
            <a:r>
              <a:rPr lang="en-US" dirty="0"/>
              <a:t>Internal optical drive interfaces with motherboard via a SATA connection</a:t>
            </a:r>
          </a:p>
          <a:p>
            <a:pPr lvl="1"/>
            <a:r>
              <a:rPr lang="en-US" dirty="0"/>
              <a:t>External might use eSATA, FireWire, or USB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8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Used by Optical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written to:</a:t>
            </a:r>
          </a:p>
          <a:p>
            <a:pPr lvl="1"/>
            <a:r>
              <a:rPr lang="en-US" dirty="0"/>
              <a:t>One side of a CD</a:t>
            </a:r>
          </a:p>
          <a:p>
            <a:pPr lvl="1"/>
            <a:r>
              <a:rPr lang="en-US" dirty="0"/>
              <a:t>One or both sides of a DVD or Blu-ray disc</a:t>
            </a:r>
          </a:p>
          <a:p>
            <a:r>
              <a:rPr lang="en-US" dirty="0"/>
              <a:t>DVD or Blu-ray disc can hold in two layers on each side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17AAF5-72C0-41D5-B1A9-0BB87F97677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2768" y="5485183"/>
            <a:ext cx="24096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Figure 6-42 </a:t>
            </a:r>
            <a:r>
              <a:rPr lang="en-US" sz="1500" dirty="0"/>
              <a:t>Storage </a:t>
            </a:r>
          </a:p>
          <a:p>
            <a:r>
              <a:rPr lang="en-US" sz="1500" dirty="0"/>
              <a:t>capacities for CDs, DVDs,</a:t>
            </a:r>
          </a:p>
          <a:p>
            <a:r>
              <a:rPr lang="en-US" sz="1500" dirty="0"/>
              <a:t>and BD discs</a:t>
            </a:r>
          </a:p>
        </p:txBody>
      </p:sp>
      <p:pic>
        <p:nvPicPr>
          <p:cNvPr id="7" name="Picture 6" descr="Storage capacities for CDs, DVDs,&#10;And BD discs&#10;" title="Figure 6-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78" y="3810000"/>
            <a:ext cx="4755622" cy="23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Technologies Used Inside a Hard Drive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5187232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6-3 </a:t>
            </a:r>
            <a:r>
              <a:rPr lang="en-US" sz="1200" dirty="0"/>
              <a:t>Inside a magnetic hard drive</a:t>
            </a:r>
          </a:p>
        </p:txBody>
      </p:sp>
      <p:pic>
        <p:nvPicPr>
          <p:cNvPr id="2" name="Picture 1" descr="Inside a magnetic hard drive" title="Figure 6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2100262"/>
            <a:ext cx="5076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6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an Optical Drive on a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Replacing optical drives:</a:t>
            </a:r>
          </a:p>
          <a:p>
            <a:pPr lvl="1" eaLnBrk="1" hangingPunct="1"/>
            <a:r>
              <a:rPr lang="en-US" dirty="0">
                <a:latin typeface="Arial" charset="0"/>
              </a:rPr>
              <a:t>Unplug the AC adapter and remove the battery pack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Remove keyboard (not all laptops require this step)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Remove screw holding DVD drive to the laptop </a:t>
            </a:r>
          </a:p>
          <a:p>
            <a:pPr lvl="1" eaLnBrk="1" hangingPunct="1"/>
            <a:r>
              <a:rPr lang="en-US" dirty="0">
                <a:latin typeface="Arial" charset="0"/>
              </a:rPr>
              <a:t>Slide drive out of the bay and new drive into the bay</a:t>
            </a:r>
          </a:p>
          <a:p>
            <a:pPr lvl="2" eaLnBrk="1" hangingPunct="1"/>
            <a:r>
              <a:rPr lang="en-US" dirty="0">
                <a:latin typeface="Arial" charset="0"/>
              </a:rPr>
              <a:t>Ensure connection with drive connector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Replace the screw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0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Solid-state storage:</a:t>
            </a:r>
          </a:p>
          <a:p>
            <a:pPr lvl="1"/>
            <a:r>
              <a:rPr lang="en-US" dirty="0"/>
              <a:t>SSD hard drives, USB flash drives, and memory cards</a:t>
            </a:r>
          </a:p>
          <a:p>
            <a:r>
              <a:rPr lang="en-US" dirty="0"/>
              <a:t>USB flash drives go by many names:</a:t>
            </a:r>
          </a:p>
          <a:p>
            <a:pPr lvl="1"/>
            <a:r>
              <a:rPr lang="en-US" dirty="0"/>
              <a:t>Flash pen drive, jump drive, thumb drive, and key drive</a:t>
            </a:r>
          </a:p>
          <a:p>
            <a:pPr lvl="1"/>
            <a:r>
              <a:rPr lang="en-US" dirty="0"/>
              <a:t>Might work at USB 2.0 or USB 3.0 speed</a:t>
            </a:r>
          </a:p>
          <a:p>
            <a:pPr lvl="1"/>
            <a:r>
              <a:rPr lang="en-US" dirty="0"/>
              <a:t>Use FAT or exFAT file system</a:t>
            </a:r>
          </a:p>
          <a:p>
            <a:pPr lvl="1"/>
            <a:r>
              <a:rPr lang="en-US" dirty="0"/>
              <a:t>Windows 10 has embedded drivers to support flash drives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6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cards might be used in:</a:t>
            </a:r>
          </a:p>
          <a:p>
            <a:pPr lvl="1"/>
            <a:r>
              <a:rPr lang="en-US" dirty="0"/>
              <a:t>Digital cameras, tablets, cell phones, MP3 players, digital camcorders, etc…</a:t>
            </a:r>
          </a:p>
          <a:p>
            <a:pPr lvl="1"/>
            <a:r>
              <a:rPr lang="en-US" dirty="0"/>
              <a:t>Most laptops have memory card slots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60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Hard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caused by hard drive during the boot can be caused by:</a:t>
            </a:r>
          </a:p>
          <a:p>
            <a:pPr lvl="1"/>
            <a:r>
              <a:rPr lang="en-US" dirty="0"/>
              <a:t>Hard drive subsystem</a:t>
            </a:r>
          </a:p>
          <a:p>
            <a:pPr lvl="1"/>
            <a:r>
              <a:rPr lang="en-US" dirty="0"/>
              <a:t>File system on the drive</a:t>
            </a:r>
          </a:p>
          <a:p>
            <a:pPr lvl="1"/>
            <a:r>
              <a:rPr lang="en-US" dirty="0"/>
              <a:t>Files required by Windows when it begins to load</a:t>
            </a:r>
          </a:p>
          <a:p>
            <a:r>
              <a:rPr lang="en-US" dirty="0"/>
              <a:t>When trying to solve a problem with the boot</a:t>
            </a:r>
          </a:p>
          <a:p>
            <a:pPr lvl="1"/>
            <a:r>
              <a:rPr lang="en-US" dirty="0"/>
              <a:t>Decide if the problem is caused by hardware or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4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complaint:	</a:t>
            </a:r>
          </a:p>
          <a:p>
            <a:pPr lvl="1"/>
            <a:r>
              <a:rPr lang="en-US" dirty="0"/>
              <a:t>Computer is running slowly</a:t>
            </a:r>
          </a:p>
          <a:p>
            <a:r>
              <a:rPr lang="en-US" dirty="0"/>
              <a:t>Try running the defragmentation tool on the hard drive</a:t>
            </a:r>
          </a:p>
          <a:p>
            <a:pPr lvl="1"/>
            <a:r>
              <a:rPr lang="en-US" dirty="0"/>
              <a:t>The Windows defragmentation tool rearranges fragments or part of files in contiguous clusters so files are easier and faster to find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Hardware problems usually show up at POST</a:t>
            </a:r>
          </a:p>
          <a:p>
            <a:r>
              <a:rPr lang="en-US" dirty="0"/>
              <a:t>Could be due to the drive, data cable, electrical system, motherboard, or a loose connection</a:t>
            </a:r>
          </a:p>
          <a:p>
            <a:r>
              <a:rPr lang="en-US" dirty="0"/>
              <a:t>Things to do and check before opening case:</a:t>
            </a:r>
          </a:p>
          <a:p>
            <a:pPr lvl="1"/>
            <a:r>
              <a:rPr lang="en-US" dirty="0"/>
              <a:t>Check to see if UEFI/BIOS displays a numeric error code or other message during POST</a:t>
            </a:r>
          </a:p>
          <a:p>
            <a:pPr lvl="1"/>
            <a:r>
              <a:rPr lang="en-US" dirty="0"/>
              <a:t>Check UEFI/BIOS setup for errors in the hard drive configuration</a:t>
            </a:r>
          </a:p>
          <a:p>
            <a:pPr lvl="1"/>
            <a:r>
              <a:rPr lang="en-US" dirty="0"/>
              <a:t>Try booting from another bootable media</a:t>
            </a:r>
          </a:p>
          <a:p>
            <a:pPr lvl="1"/>
            <a:r>
              <a:rPr lang="en-US" dirty="0"/>
              <a:t>For a RAID array, use the firmware utility to check the status of each disk in the array and check for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26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dirty="0"/>
              <a:t>If the problem is still not solved, open case and check these things:</a:t>
            </a:r>
          </a:p>
          <a:p>
            <a:pPr lvl="1"/>
            <a:r>
              <a:rPr lang="en-US" dirty="0"/>
              <a:t>Remove and reattach all drive cables</a:t>
            </a:r>
          </a:p>
          <a:p>
            <a:pPr lvl="1"/>
            <a:r>
              <a:rPr lang="en-US" dirty="0"/>
              <a:t>If using a RAID, SATA, PATA, or SCSI controller card, remove and reseat it or place in a different slot</a:t>
            </a:r>
          </a:p>
          <a:p>
            <a:pPr lvl="1"/>
            <a:r>
              <a:rPr lang="en-US" dirty="0"/>
              <a:t>Inspect drive for damage</a:t>
            </a:r>
          </a:p>
          <a:p>
            <a:pPr lvl="1"/>
            <a:r>
              <a:rPr lang="en-US" dirty="0"/>
              <a:t>Determine if hard drive is spinning by listening to it</a:t>
            </a:r>
          </a:p>
          <a:p>
            <a:pPr lvl="1"/>
            <a:r>
              <a:rPr lang="en-US" dirty="0"/>
              <a:t>Check the cable for frayed edges</a:t>
            </a:r>
          </a:p>
          <a:p>
            <a:pPr lvl="1"/>
            <a:r>
              <a:rPr lang="en-US" dirty="0"/>
              <a:t>Check installation manual</a:t>
            </a:r>
          </a:p>
          <a:p>
            <a:pPr lvl="1"/>
            <a:r>
              <a:rPr lang="en-US" dirty="0"/>
              <a:t>S.M.A.R.T. errors mean data should be backed up and drive replaced as soon as possible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35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dirty="0"/>
              <a:t>If the problem is still not solved, open case and check these things (cont’d):</a:t>
            </a:r>
          </a:p>
          <a:p>
            <a:pPr lvl="1"/>
            <a:r>
              <a:rPr lang="en-US" dirty="0"/>
              <a:t>Use Windows tools for checking a hard drive</a:t>
            </a:r>
          </a:p>
          <a:p>
            <a:pPr lvl="1"/>
            <a:r>
              <a:rPr lang="en-US" dirty="0"/>
              <a:t>Check the drive manufacturer’s web site for diagnostic software</a:t>
            </a:r>
          </a:p>
          <a:p>
            <a:pPr lvl="1"/>
            <a:r>
              <a:rPr lang="en-US" dirty="0"/>
              <a:t>Move the device to a working computer and install it as a second drive</a:t>
            </a:r>
          </a:p>
          <a:p>
            <a:pPr lvl="1"/>
            <a:r>
              <a:rPr lang="en-US" dirty="0"/>
              <a:t>Exchange the three field replaceable units</a:t>
            </a:r>
          </a:p>
          <a:p>
            <a:pPr lvl="2"/>
            <a:r>
              <a:rPr lang="en-US" dirty="0"/>
              <a:t>Reconnect or swap the data cable</a:t>
            </a:r>
          </a:p>
          <a:p>
            <a:pPr lvl="2"/>
            <a:r>
              <a:rPr lang="en-US" dirty="0"/>
              <a:t>Reseat or exchange the controller card</a:t>
            </a:r>
          </a:p>
          <a:p>
            <a:pPr lvl="2"/>
            <a:r>
              <a:rPr lang="en-US" dirty="0"/>
              <a:t>Exchange the hard drive for a known good drive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4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dirty="0"/>
              <a:t>If the problem is still not solved, open case and check these things (cont’d):</a:t>
            </a:r>
          </a:p>
          <a:p>
            <a:pPr lvl="1"/>
            <a:r>
              <a:rPr lang="en-US" dirty="0"/>
              <a:t>Use Windows tools for checking a hard drive</a:t>
            </a:r>
          </a:p>
          <a:p>
            <a:pPr lvl="1"/>
            <a:r>
              <a:rPr lang="en-US" dirty="0"/>
              <a:t>Check the drive manufacturer’s web site for diagnostic software</a:t>
            </a:r>
          </a:p>
          <a:p>
            <a:pPr lvl="1"/>
            <a:r>
              <a:rPr lang="en-US" dirty="0"/>
              <a:t>Move the device to a working computer and install it as a second drive</a:t>
            </a:r>
          </a:p>
          <a:p>
            <a:pPr lvl="1"/>
            <a:r>
              <a:rPr lang="en-US" dirty="0"/>
              <a:t>Try these things to clean the drive and get a fresh start:</a:t>
            </a:r>
          </a:p>
          <a:p>
            <a:pPr lvl="2"/>
            <a:r>
              <a:rPr lang="en-US" dirty="0"/>
              <a:t>Format the drive</a:t>
            </a:r>
          </a:p>
          <a:p>
            <a:pPr lvl="2"/>
            <a:r>
              <a:rPr lang="en-US" dirty="0"/>
              <a:t>Use </a:t>
            </a:r>
            <a:r>
              <a:rPr lang="en-US" i="1" dirty="0"/>
              <a:t>diskpart</a:t>
            </a:r>
            <a:r>
              <a:rPr lang="en-US" dirty="0"/>
              <a:t> to start over with a fresh file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42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Problems During the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dirty="0"/>
              <a:t>If the problem is still not solved, open case and check these things (cont’d):</a:t>
            </a:r>
          </a:p>
          <a:p>
            <a:pPr lvl="1"/>
            <a:r>
              <a:rPr lang="en-US" dirty="0"/>
              <a:t>Exchange the three field replaceable units</a:t>
            </a:r>
          </a:p>
          <a:p>
            <a:pPr lvl="2"/>
            <a:r>
              <a:rPr lang="en-US" dirty="0"/>
              <a:t>Reconnect or swap the data cable</a:t>
            </a:r>
          </a:p>
          <a:p>
            <a:pPr lvl="2"/>
            <a:r>
              <a:rPr lang="en-US" dirty="0"/>
              <a:t>Reseat or exchange the controller card</a:t>
            </a:r>
          </a:p>
          <a:p>
            <a:pPr lvl="2"/>
            <a:r>
              <a:rPr lang="en-US" dirty="0"/>
              <a:t>Exchange the hard drive for a known good drive</a:t>
            </a:r>
          </a:p>
          <a:p>
            <a:pPr lvl="1"/>
            <a:r>
              <a:rPr lang="en-US" dirty="0"/>
              <a:t>If your drives whines loudly, try replacing it</a:t>
            </a:r>
          </a:p>
          <a:p>
            <a:pPr lvl="1"/>
            <a:r>
              <a:rPr lang="en-US" dirty="0"/>
              <a:t>A bad power supply or a bad motherboard also might cause a disk boot failure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6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Technologies Used Inside a Hard Drive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8003" y="5029200"/>
            <a:ext cx="390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6-4 </a:t>
            </a:r>
            <a:r>
              <a:rPr lang="en-US" sz="1200" dirty="0"/>
              <a:t>A hard drive is divided into tracks and </a:t>
            </a:r>
          </a:p>
          <a:p>
            <a:r>
              <a:rPr lang="en-US" sz="1200" dirty="0"/>
              <a:t>                   sectors; several sectors make one cluster</a:t>
            </a:r>
          </a:p>
        </p:txBody>
      </p:sp>
      <p:pic>
        <p:nvPicPr>
          <p:cNvPr id="3" name="Picture 2" descr="A hard drive is divided into tracks and                    sectors; several sectors make one cluster&#10;" title="Figure 6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309812"/>
            <a:ext cx="4895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07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551B530-E574-4C44-9AF7-F9CDA931F58D}" type="slidenum">
              <a:rPr lang="en-US" smtClean="0"/>
              <a:pPr eaLnBrk="1" hangingPunct="1"/>
              <a:t>60</a:t>
            </a:fld>
            <a:endParaRPr lang="en-US" dirty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hard disk drive (HDD) comes in 3.5” for desktop and 2.5” and 1.8” for laptops</a:t>
            </a:r>
          </a:p>
          <a:p>
            <a:pPr eaLnBrk="1" hangingPunct="1"/>
            <a:r>
              <a:rPr lang="en-US" dirty="0"/>
              <a:t>A hard drive can be magnetic, solid-state, or hybrid</a:t>
            </a:r>
          </a:p>
          <a:p>
            <a:pPr eaLnBrk="1" hangingPunct="1"/>
            <a:r>
              <a:rPr lang="en-US" dirty="0"/>
              <a:t>Most hard drives, tape drives, and optical drives use the SATA interface standards</a:t>
            </a:r>
          </a:p>
          <a:p>
            <a:pPr eaLnBrk="1" hangingPunct="1"/>
            <a:r>
              <a:rPr lang="en-US" dirty="0"/>
              <a:t>Three SATA standards provide data rates of 1.5 Gb/sec, 3.0 Gb/sec, and 16.0 Gb/sec</a:t>
            </a:r>
          </a:p>
          <a:p>
            <a:pPr eaLnBrk="1" hangingPunct="1"/>
            <a:r>
              <a:rPr lang="en-US" dirty="0"/>
              <a:t>S.M.A.R.T is a self-monitoring technology whereby the BIOS monitors the health of a hard drive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54B9AF8-EE0A-480B-AE53-F9847378CB95}" type="slidenum">
              <a:rPr lang="en-US" smtClean="0"/>
              <a:pPr eaLnBrk="1" hangingPunct="1"/>
              <a:t>61</a:t>
            </a:fld>
            <a:endParaRPr lang="en-US" dirty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selecting a hard drive, consider storage capacity, technology, spindle speed, interface standard, and buffer size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SATA drives require no configuration and are installed using a power cord and a data cable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Laptop hard drives plug directly into a SATA connection on the system board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RAID technology uses an array of hard drives to provide fault tolerance and/or improvement in performance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RAID is implemented using the motherboard UEFI/BIOS or a RAID controller card</a:t>
            </a:r>
          </a:p>
          <a:p>
            <a:r>
              <a:rPr lang="en-US" dirty="0"/>
              <a:t>Software RAID is implemented in Windows</a:t>
            </a:r>
          </a:p>
          <a:p>
            <a:r>
              <a:rPr lang="en-US" dirty="0"/>
              <a:t>Tape drives are an inexpensive way to back up an entire hard drive or portions of it</a:t>
            </a:r>
          </a:p>
          <a:p>
            <a:r>
              <a:rPr lang="en-US" dirty="0"/>
              <a:t>File systems a storage device might use in Windows include NTFS, exFAT, and FAT</a:t>
            </a:r>
          </a:p>
          <a:p>
            <a:r>
              <a:rPr lang="en-US" dirty="0"/>
              <a:t>Optical discs can be recordable (CD-R) or rewritable (DVD-RW)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0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flash memory standards include SD, MiniSD, MicroSD, SDHC, MiniSDHC, MicroSDHC, SDXC, MicroSDXC</a:t>
            </a:r>
          </a:p>
          <a:p>
            <a:r>
              <a:rPr lang="en-US" dirty="0"/>
              <a:t>Other memory cards include Memory Stick PRO Duo, Memory Stick PRO, Memory Stick Micro M2, CompactFlash I and II, and xD-Picture Card</a:t>
            </a:r>
          </a:p>
          <a:p>
            <a:r>
              <a:rPr lang="en-US" dirty="0"/>
              <a:t>Problems caused by the hard drive during a boot can be caused by the hard drive subsystem, file system, or by files required by Windows to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Technologies Used Inside a Hard Drive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Solid state drive (SSD) or solid state device (SSD)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 moving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Built using nonvolatile flash memory stored on EEPROM (Electronically Erasable Programmable Read Only Memory) chips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Memory in an SSD is called </a:t>
            </a:r>
            <a:r>
              <a:rPr lang="en-US" b="1" dirty="0"/>
              <a:t>NAND flash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Lifespan is based on the number of write operations to the drive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Expensive technology, but faster, more reliable, last longer, and use less power than magnetic drives</a:t>
            </a:r>
          </a:p>
          <a:p>
            <a:pPr lvl="0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Hybrid hard drives use both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Operating system must support it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8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Technologies Used Inside a Hard Drive</a:t>
            </a:r>
          </a:p>
        </p:txBody>
      </p:sp>
      <p:pic>
        <p:nvPicPr>
          <p:cNvPr id="3" name="Picture 2" descr="Solid-state drives by Toshiba&#10;" title="Figure 6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885950"/>
            <a:ext cx="49149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3358" y="5301862"/>
            <a:ext cx="2957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6-2  </a:t>
            </a:r>
            <a:r>
              <a:rPr lang="en-US" sz="1200" dirty="0"/>
              <a:t>Solid-state drives by Toshiba</a:t>
            </a:r>
          </a:p>
        </p:txBody>
      </p:sp>
    </p:spTree>
    <p:extLst>
      <p:ext uri="{BB962C8B-B14F-4D97-AF65-F5344CB8AC3E}">
        <p14:creationId xmlns:p14="http://schemas.microsoft.com/office/powerpoint/2010/main" val="31655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C64081-1A4E-42D1-9BD1-3A10B37CF9C5}" type="slidenum">
              <a:rPr lang="en-US" smtClean="0"/>
              <a:pPr eaLnBrk="1" hangingPunct="1"/>
              <a:t>9</a:t>
            </a:fld>
            <a:endParaRPr lang="en-US" dirty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Technologies Used Inside a Hard Drive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Low-level formatting – sector markings are written to the hard drive at the factory </a:t>
            </a:r>
          </a:p>
          <a:p>
            <a:pPr lvl="1" eaLnBrk="1" hangingPunct="1"/>
            <a:r>
              <a:rPr lang="en-US" dirty="0"/>
              <a:t>Not the same as high-level formatting performed for Operating System installation</a:t>
            </a:r>
          </a:p>
          <a:p>
            <a:pPr eaLnBrk="1" hangingPunct="1"/>
            <a:r>
              <a:rPr lang="en-US" dirty="0"/>
              <a:t>Firmware, UEFI/BIOS and OS use logical block addressing (LBA) to address all hard drive sectors</a:t>
            </a:r>
          </a:p>
          <a:p>
            <a:pPr lvl="1" eaLnBrk="1" hangingPunct="1"/>
            <a:r>
              <a:rPr lang="en-US" dirty="0"/>
              <a:t>Size of each sector + total number of sectors determine drive capacity</a:t>
            </a:r>
          </a:p>
          <a:p>
            <a:pPr eaLnBrk="1" hangingPunct="1"/>
            <a:r>
              <a:rPr lang="en-US" dirty="0"/>
              <a:t>S.M.A.R.T – Self-Monitoring Analysis and Reporting Technology(Can be enabled or disabled from the BIOS). Used to predict when a drive is likely to fail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7696</Words>
  <Application>Microsoft Office PowerPoint</Application>
  <PresentationFormat>On-screen Show (4:3)</PresentationFormat>
  <Paragraphs>1032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Times New Roman</vt:lpstr>
      <vt:lpstr>Default Design</vt:lpstr>
      <vt:lpstr>1_Default Design</vt:lpstr>
      <vt:lpstr>A+ Guide to Hardware, 9th Edition</vt:lpstr>
      <vt:lpstr>Objectives</vt:lpstr>
      <vt:lpstr>Hard Drive: (Technologies and Interface Standards)</vt:lpstr>
      <vt:lpstr>Technologies Used Inside a Hard Drive</vt:lpstr>
      <vt:lpstr>Technologies Used Inside a Hard Drive</vt:lpstr>
      <vt:lpstr>Technologies Used Inside a Hard Drive</vt:lpstr>
      <vt:lpstr>Technologies Used Inside a Hard Drive</vt:lpstr>
      <vt:lpstr>Technologies Used Inside a Hard Drive</vt:lpstr>
      <vt:lpstr>Technologies Used Inside a Hard Drive</vt:lpstr>
      <vt:lpstr>Interface Standards Used By a Hard Drive</vt:lpstr>
      <vt:lpstr>Interface Standards Used by a Hard Drive</vt:lpstr>
      <vt:lpstr>Interface Standards Used by a Hard Drive (SATA)</vt:lpstr>
      <vt:lpstr>SATA Interface Standards Used by a Hard Drive</vt:lpstr>
      <vt:lpstr>SATA Interface Standards Used by a Hard Drive</vt:lpstr>
      <vt:lpstr>SATA Interface Standards Used by a Hard Drive</vt:lpstr>
      <vt:lpstr>How to Select and Install Hard Drives</vt:lpstr>
      <vt:lpstr>Selecting a Hard Drive</vt:lpstr>
      <vt:lpstr>Selecting a Hard Drive</vt:lpstr>
      <vt:lpstr>Steps to Install a SATA Drive</vt:lpstr>
      <vt:lpstr>Steps to Install a SATA Drive</vt:lpstr>
      <vt:lpstr>Steps to Install a SATA Drive</vt:lpstr>
      <vt:lpstr>Steps to Install a SATA Drive</vt:lpstr>
      <vt:lpstr>Steps to Install a SATA Drive</vt:lpstr>
      <vt:lpstr>Installing a Drive in a Removable Bay</vt:lpstr>
      <vt:lpstr>Installing a Drive in a Removable Bay</vt:lpstr>
      <vt:lpstr>Installing a Drive in a Removable Bay</vt:lpstr>
      <vt:lpstr>Installing a Small Drive in a Wide Bay</vt:lpstr>
      <vt:lpstr>Installing a Hard Drive in a Laptop</vt:lpstr>
      <vt:lpstr>Installing a Hard Drive in a Laptop</vt:lpstr>
      <vt:lpstr>Setting Up Hardware RAID</vt:lpstr>
      <vt:lpstr>Types of RAID</vt:lpstr>
      <vt:lpstr>Types of RAID</vt:lpstr>
      <vt:lpstr>Types of RAID</vt:lpstr>
      <vt:lpstr>Types of RAID</vt:lpstr>
      <vt:lpstr>How to Implement Hardware RAID</vt:lpstr>
      <vt:lpstr>How to Implement Hardware RAID</vt:lpstr>
      <vt:lpstr>How to Implement Hardware Raid</vt:lpstr>
      <vt:lpstr>How to Implement Hardware Raid</vt:lpstr>
      <vt:lpstr>How to Implement Hardware Raid</vt:lpstr>
      <vt:lpstr>How to Implement Hardware Raid</vt:lpstr>
      <vt:lpstr>External Enclosures</vt:lpstr>
      <vt:lpstr>External Enclosures</vt:lpstr>
      <vt:lpstr>About Tape Drives</vt:lpstr>
      <vt:lpstr>About Tape Drives</vt:lpstr>
      <vt:lpstr>About Tape Drives</vt:lpstr>
      <vt:lpstr>Supporting Other Types of Storage Drives</vt:lpstr>
      <vt:lpstr>File Systems Used by Storage Devices</vt:lpstr>
      <vt:lpstr>Standards Used by Optical Drives and Discs</vt:lpstr>
      <vt:lpstr>Standards Used by Optical Drives</vt:lpstr>
      <vt:lpstr>Replacing an Optical Drive on a Laptop</vt:lpstr>
      <vt:lpstr>Solid State Storage</vt:lpstr>
      <vt:lpstr>Solid State Storage</vt:lpstr>
      <vt:lpstr>Troubleshooting Hard Drives</vt:lpstr>
      <vt:lpstr>Slow Performance</vt:lpstr>
      <vt:lpstr>Hard Drive Problems During the Boot</vt:lpstr>
      <vt:lpstr>Hard Drive Problems During the Boot</vt:lpstr>
      <vt:lpstr>Hard Drive Problems During the Boot</vt:lpstr>
      <vt:lpstr>Hard Drive Problems During the Boot</vt:lpstr>
      <vt:lpstr>Hard Drive Problems During the Boot</vt:lpstr>
      <vt:lpstr>Summary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402</cp:revision>
  <dcterms:created xsi:type="dcterms:W3CDTF">2009-09-28T19:54:33Z</dcterms:created>
  <dcterms:modified xsi:type="dcterms:W3CDTF">2021-02-17T09:53:38Z</dcterms:modified>
</cp:coreProperties>
</file>