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SEM-Based Univariate Meta-Analysis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Advantages of SEM-Based Meta-Analysis</a:t>
            </a:r>
          </a:p>
          <a:p>
            <a:pPr lvl="0"/>
            <a:r>
              <a:rPr sz="2000" b="1"/>
              <a:t>Flexibility</a:t>
            </a:r>
            <a:r>
              <a:rPr sz="2000"/>
              <a:t>: Extend to multivariate/multilevel models.</a:t>
            </a:r>
            <a:br/>
          </a:p>
          <a:p>
            <a:pPr lvl="0"/>
            <a:r>
              <a:rPr sz="2000" b="1"/>
              <a:t>Precision</a:t>
            </a:r>
            <a:r>
              <a:rPr sz="2000"/>
              <a:t>: Directly model heterogeneity as latent variance.</a:t>
            </a:r>
            <a:br/>
          </a:p>
          <a:p>
            <a:pPr lvl="0"/>
            <a:r>
              <a:rPr sz="2000" b="1"/>
              <a:t>Robustness</a:t>
            </a:r>
            <a:r>
              <a:rPr sz="2000"/>
              <a:t>: Integrate with SEM’s estimation tools (e.g., FIML, constraints).</a:t>
            </a:r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Structural Equation Modeling (SEM) Based Univariate Meta-Analysis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</a:t>
            </a:r>
            <a:r>
              <a:rPr b="1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Key Conceptual Foundations</a:t>
            </a:r>
          </a:p>
          <a:p>
            <a:pPr lvl="0"/>
            <a:r>
              <a:rPr sz="2000" b="1"/>
              <a:t>SEM-Meta Integration</a:t>
            </a:r>
            <a:r>
              <a:rPr sz="2000"/>
              <a:t>:</a:t>
            </a:r>
            <a:br/>
            <a:r>
              <a:rPr sz="2000"/>
              <a:t>Treat studies as “subjects” in SEM frameworks, where:</a:t>
            </a:r>
          </a:p>
          <a:p>
            <a:pPr lvl="1"/>
            <a:r>
              <a:rPr sz="2000" b="1"/>
              <a:t>Observed variables</a:t>
            </a:r>
            <a:r>
              <a:rPr sz="2000"/>
              <a:t> = Reported effect sizes (e.g., SMD, odds ratios).</a:t>
            </a:r>
            <a:br/>
          </a:p>
          <a:p>
            <a:pPr lvl="1"/>
            <a:r>
              <a:rPr sz="2000" b="1"/>
              <a:t>Latent variables</a:t>
            </a:r>
            <a:r>
              <a:rPr sz="2000"/>
              <a:t> = True population effects (modeled as unobserved constructs).</a:t>
            </a:r>
            <a:br/>
          </a:p>
          <a:p>
            <a:pPr lvl="0"/>
            <a:r>
              <a:rPr sz="2000" b="1"/>
              <a:t>Advantages</a:t>
            </a:r>
            <a:r>
              <a:rPr sz="2000"/>
              <a:t>:</a:t>
            </a:r>
          </a:p>
          <a:p>
            <a:pPr lvl="1"/>
            <a:r>
              <a:rPr sz="2000"/>
              <a:t>Handle missing data via </a:t>
            </a:r>
            <a:r>
              <a:rPr sz="2000" b="1"/>
              <a:t>Full Information Maximum Likelihood (FIML)</a:t>
            </a:r>
            <a:r>
              <a:rPr sz="2000"/>
              <a:t>.</a:t>
            </a:r>
            <a:br/>
          </a:p>
          <a:p>
            <a:pPr lvl="1"/>
            <a:r>
              <a:rPr sz="2000"/>
              <a:t>Fix known sampling variances using </a:t>
            </a:r>
            <a:r>
              <a:rPr sz="2000" b="1"/>
              <a:t>definition variables</a:t>
            </a:r>
            <a:r>
              <a:rPr sz="2000"/>
              <a:t>.</a:t>
            </a:r>
            <a:br/>
          </a:p>
          <a:p>
            <a:pPr lvl="1"/>
            <a:r>
              <a:rPr sz="2000"/>
              <a:t>Visualize models with path diagrams (e.g., latent heterogeneity).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</a:t>
            </a:r>
            <a:r>
              <a:rPr b="1"/>
              <a:t>Computing Effect Sizes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Standardized Mean Difference (SMD)</a:t>
                </a:r>
              </a:p>
              <a:p>
                <a:pPr lvl="0" indent="0" marL="0">
                  <a:buNone/>
                </a:pPr>
                <a:r>
                  <a:rPr b="1"/>
                  <a:t>Equations</a:t>
                </a:r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rPr>
                              <m:nor/>
                              <m:sty m:val="p"/>
                            </m:rPr>
                            <m:t>SMD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pooled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rPr>
                              <m:nor/>
                              <m:sty m:val="p"/>
                            </m:rPr>
                            <m:t>pooled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n</m:t>
                                      </m:r>
                                    </m:e>
                                    <m:sub>
                                      <m: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  <m:sSubSup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n</m:t>
                                      </m:r>
                                    </m:e>
                                    <m:sub>
                                      <m: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  <m:sSubSup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Sampling Variance</a:t>
                </a:r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rPr>
                              <m:nor/>
                              <m:sty m:val="p"/>
                            </m:rPr>
                            <m:t>SMD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f>
                        <m:fPr>
                          <m:type m:val="bar"/>
                        </m:fPr>
                        <m:num>
                          <m:sSubSup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SMD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m:t>2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R Code</a:t>
                </a:r>
                <a:r>
                  <a:rPr/>
                  <a:t>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        y      v
1 1.131371 0.0464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</a:t>
            </a:r>
            <a:r>
              <a:rPr b="1"/>
              <a:t>Fixed-Effect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Model Specification</a:t>
                </a:r>
              </a:p>
              <a:p>
                <a:pPr lvl="0" indent="0" marL="0">
                  <a:buNone/>
                </a:pPr>
                <a:r>
                  <a:rPr b="1"/>
                  <a:t>Equation</a:t>
                </a:r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F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v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SEM Representation</a:t>
                </a:r>
                <a:r>
                  <a:rPr/>
                  <a:t>: - No latent variables.</a:t>
                </a:r>
                <a:br/>
                <a:r>
                  <a:rPr/>
                  <a:t>- Fixed parameter: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F</m:t>
                        </m:r>
                      </m:sub>
                    </m:sSub>
                  </m:oMath>
                </a14:m>
                <a:r>
                  <a:rPr/>
                  <a:t> (common effect).</a:t>
                </a:r>
                <a:br/>
                <a:r>
                  <a:rPr/>
                  <a:t>- Known sampling variance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fixed via definition variables.</a:t>
                </a:r>
              </a:p>
              <a:p>
                <a:pPr lvl="0" indent="0" marL="0">
                  <a:buNone/>
                </a:pPr>
                <a:r>
                  <a:rPr b="1"/>
                  <a:t>R Code</a:t>
                </a:r>
                <a:r>
                  <a:rPr/>
                  <a:t>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Call:
meta(y = y, v = v, data = data_fixed, model.name = "Fixed Effect")
95% confidence intervals: z statistic approximation (robust=FALSE)
Coefficients:
             Estimate  Std.Error     lbound     ubound z value Pr(&gt;|z|)  
Intercept1 5.1538e-01 2.1472e-01 9.4549e-02 9.3622e-01  2.4003  0.01638 *
Tau2_1_1   1.0000e-10         NA         NA         NA      NA       NA  
---
Signif. codes:  0 '***' 0.001 '**' 0.01 '*' 0.05 '.' 0.1 ' ' 1
Q statistic on the homogeneity of effect sizes: 0.4615385
Degrees of freedom of the Q statistic: 2
P value of the Q statistic: 0.7939227
Heterogeneity indices (based on the estimated Tau2):
                             Estimate
Intercept1: I2 (Q statistic)        0
Number of studies (or clusters): 3
Number of observed statistics: 3
Number of estimated parameters: 2
Degrees of freedom: 1
-2 log likelihood: 0.1660267 
OpenMx status1: 5 ("0" or "1": The optimization is considered fine.
Other values may indicate problems.)</a:t>
                </a:r>
              </a:p>
              <a:p>
                <a:pPr lvl="0" indent="0" marL="0">
                  <a:buNone/>
                </a:pPr>
                <a:r>
                  <a:rPr b="1"/>
                  <a:t>Interpretation</a:t>
                </a:r>
                <a:r>
                  <a:rPr/>
                  <a:t>: - </a:t>
                </a:r>
                <a:r>
                  <a:rPr>
                    <a:latin typeface="Courier"/>
                  </a:rPr>
                  <a:t>Estimate</a:t>
                </a:r>
                <a:r>
                  <a:rPr/>
                  <a:t> =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F</m:t>
                        </m:r>
                      </m:sub>
                    </m:sSub>
                  </m:oMath>
                </a14:m>
                <a:r>
                  <a:rPr/>
                  <a:t> (common effect).</a:t>
                </a:r>
                <a:br/>
                <a:r>
                  <a:rPr/>
                  <a:t>- </a:t>
                </a:r>
                <a:r>
                  <a:rPr>
                    <a:latin typeface="Courier"/>
                  </a:rPr>
                  <a:t>Std.Error</a:t>
                </a:r>
                <a:r>
                  <a:rPr/>
                  <a:t> = standard error of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F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</a:t>
            </a:r>
            <a:r>
              <a:rPr b="1"/>
              <a:t>Random-Effects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Model Specification</a:t>
                </a:r>
              </a:p>
              <a:p>
                <a:pPr lvl="0" indent="0" marL="0">
                  <a:buNone/>
                </a:pPr>
                <a:r>
                  <a:rPr b="1"/>
                  <a:t>Equation</a:t>
                </a:r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R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τ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v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SEM Representation</a:t>
                </a:r>
                <a:r>
                  <a:rPr/>
                  <a:t>: - </a:t>
                </a:r>
                <a:r>
                  <a:rPr b="1"/>
                  <a:t>Latent variable</a:t>
                </a:r>
                <a:r>
                  <a:rPr/>
                  <a:t>: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∼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R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τ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(true effect).</a:t>
                </a:r>
                <a:br/>
                <a:r>
                  <a:rPr/>
                  <a:t>- </a:t>
                </a:r>
                <a:r>
                  <a:rPr b="1"/>
                  <a:t>Observed variable</a:t>
                </a:r>
                <a:r>
                  <a:rPr/>
                  <a:t>: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with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∼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v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 b="1"/>
                  <a:t>Key Metrics</a:t>
                </a:r>
                <a:r>
                  <a:rPr/>
                  <a:t>: - </a:t>
                </a:r>
                <a14:m>
                  <m:oMath xmlns:m="http://schemas.openxmlformats.org/officeDocument/2006/math">
                    <m:sSup>
                      <m:e>
                        <m:r>
                          <m:t>τ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: Between-study variance.</a:t>
                </a:r>
                <a:br/>
                <a:r>
                  <a:rPr/>
                  <a:t>- </a:t>
                </a:r>
                <a14:m>
                  <m:oMath xmlns:m="http://schemas.openxmlformats.org/officeDocument/2006/math">
                    <m:sSup>
                      <m:e>
                        <m:r>
                          <m:t>I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r>
                              <m:t>τ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num>
                      <m:den>
                        <m:sSup>
                          <m:e>
                            <m:r>
                              <m:t>τ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+</m:t>
                        </m:r>
                        <m:acc>
                          <m:accPr>
                            <m:chr m:val="̃"/>
                          </m:accPr>
                          <m:e>
                            <m:r>
                              <m:t>v</m:t>
                            </m:r>
                          </m:e>
                        </m:acc>
                      </m:den>
                    </m:f>
                  </m:oMath>
                </a14:m>
                <a:r>
                  <a:rPr/>
                  <a:t>: Proportion of total variance due to heterogeneity.</a:t>
                </a:r>
              </a:p>
              <a:p>
                <a:pPr lvl="0" indent="0" marL="0">
                  <a:buNone/>
                </a:pPr>
                <a:r>
                  <a:rPr b="1"/>
                  <a:t>R Code</a:t>
                </a:r>
                <a:r>
                  <a:rPr/>
                  <a:t>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Call:
meta(y = y, v = v, data = data_fixed, model.name = "Random Effects")
95% confidence intervals: z statistic approximation (robust=FALSE)
Coefficients:
             Estimate  Std.Error     lbound     ubound z value Pr(&gt;|z|)  
Intercept1 5.1538e-01 2.1472e-01 9.4549e-02 9.3622e-01  2.4003  0.01638 *
Tau2_1_1   1.0000e-10         NA         NA         NA      NA       NA  
---
Signif. codes:  0 '***' 0.001 '**' 0.01 '*' 0.05 '.' 0.1 ' ' 1
Q statistic on the homogeneity of effect sizes: 0.4615385
Degrees of freedom of the Q statistic: 2
P value of the Q statistic: 0.7939227
Heterogeneity indices (based on the estimated Tau2):
                             Estimate
Intercept1: I2 (Q statistic)        0
Number of studies (or clusters): 3
Number of observed statistics: 3
Number of estimated parameters: 2
Degrees of freedom: 1
-2 log likelihood: 0.1660267 
OpenMx status1: 5 ("0" or "1": The optimization is considered fine.
Other values may indicate problems.)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</a:t>
            </a:r>
            <a:r>
              <a:rPr b="1"/>
              <a:t>Mixed-Effects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Model Specification</a:t>
                </a:r>
              </a:p>
              <a:p>
                <a:pPr lvl="0" indent="0" marL="0">
                  <a:buNone/>
                </a:pPr>
                <a:r>
                  <a:rPr b="1"/>
                  <a:t>Equation</a:t>
                </a:r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τ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SEM Representation</a:t>
                </a:r>
                <a:r>
                  <a:rPr/>
                  <a:t>: - </a:t>
                </a:r>
                <a:r>
                  <a:rPr b="1"/>
                  <a:t>Latent variable</a:t>
                </a:r>
                <a:r>
                  <a:rPr/>
                  <a:t>: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∼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τ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.</a:t>
                </a:r>
                <a:br/>
                <a:r>
                  <a:rPr/>
                  <a:t>- </a:t>
                </a:r>
                <a:r>
                  <a:rPr b="1"/>
                  <a:t>Observed variable</a:t>
                </a:r>
                <a:r>
                  <a:rPr/>
                  <a:t>: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with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∼</m:t>
                    </m:r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v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 b="1"/>
                  <a:t>Interpretation</a:t>
                </a:r>
                <a:r>
                  <a:rPr/>
                  <a:t>: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: Change in effect size per unit increase in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.</a:t>
                </a:r>
                <a:br/>
                <a:r>
                  <a:rPr/>
                  <a:t>-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Sup>
                          <m:e>
                            <m:r>
                              <m:t>τ</m:t>
                            </m:r>
                          </m:e>
                          <m:sub>
                            <m:r>
                              <m:rPr>
                                <m:nor/>
                                <m:sty m:val="p"/>
                              </m:rPr>
                              <m:t>without </m:t>
                            </m:r>
                            <m:r>
                              <m:t>x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m:t>−</m:t>
                        </m:r>
                        <m:sSubSup>
                          <m:e>
                            <m:r>
                              <m:t>τ</m:t>
                            </m:r>
                          </m:e>
                          <m:sub>
                            <m:r>
                              <m:rPr>
                                <m:nor/>
                                <m:sty m:val="p"/>
                              </m:rPr>
                              <m:t>with </m:t>
                            </m:r>
                            <m:r>
                              <m:t>x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</m:num>
                      <m:den>
                        <m:sSubSup>
                          <m:e>
                            <m:r>
                              <m:t>τ</m:t>
                            </m:r>
                          </m:e>
                          <m:sub>
                            <m:r>
                              <m:rPr>
                                <m:nor/>
                                <m:sty m:val="p"/>
                              </m:rPr>
                              <m:t>without </m:t>
                            </m:r>
                            <m:r>
                              <m:t>x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/>
                  <a:t>: Variance explained by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 b="1"/>
                  <a:t>R Code</a:t>
                </a:r>
                <a:r>
                  <a:rPr/>
                  <a:t>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Call:
meta(y = y, v = v, x = year, data = data_mixed, model.name = "Mixed Effects")
95% confidence intervals: z statistic approximation (robust=FALSE)
Coefficients:
              Estimate   Std.Error      lbound      ubound z value Pr(&gt;|z|)
Intercept1  2.7367e+01  1.0769e+02 -1.8370e+02  2.3843e+02  0.2541   0.7994
Slope1_1   -1.3333e-02  5.3473e-02 -1.1814e-01  9.1472e-02 -0.2493   0.8031
Tau2_1_1    1.0000e-10          NA          NA          NA      NA       NA
Q statistic on the homogeneity of effect sizes: 0.4615385
Degrees of freedom of the Q statistic: 2
P value of the Q statistic: 0.7939227
Explained variances (R2):
                       y1
Tau2 (no predictor)     0
Tau2 (with predictors)  0
R2                      0
Number of studies (or clusters): 3
Number of observed statistics: 3
Number of estimated parameters: 3
Degrees of freedom: 0
-2 log likelihood: 0.1044882 
OpenMx status1: 5 ("0" or "1": The optimization is considered fine.
Other values may indicate problems.)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R² = 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</a:t>
            </a:r>
            <a:r>
              <a:rPr b="1"/>
              <a:t>Conceptual Deep Dive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Why SEM for Meta-Analysis?</a:t>
                </a:r>
              </a:p>
              <a:p>
                <a:pPr lvl="0" indent="-342900" marL="342900">
                  <a:buAutoNum type="arabicPeriod"/>
                </a:pPr>
                <a:r>
                  <a:rPr sz="2000" b="1"/>
                  <a:t>Latent Variables</a:t>
                </a:r>
                <a:r>
                  <a:rPr sz="2000"/>
                  <a:t>:</a:t>
                </a:r>
              </a:p>
              <a:p>
                <a:pPr lvl="1"/>
                <a:r>
                  <a:rPr sz="2000"/>
                  <a:t>Separate true effects (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 sz="2000"/>
                  <a:t>) from sampling error (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 sz="2000"/>
                  <a:t>).</a:t>
                </a:r>
                <a:br/>
              </a:p>
              <a:p>
                <a:pPr lvl="1"/>
                <a:r>
                  <a:rPr sz="2000"/>
                  <a:t>Example: If </a:t>
                </a:r>
                <a14:m>
                  <m:oMath xmlns:m="http://schemas.openxmlformats.org/officeDocument/2006/math">
                    <m:sSup>
                      <m:e>
                        <m:r>
                          <m:t>τ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 sz="2000"/>
                  <a:t>, all variability is due to sampling error (fixed-effect model).</a:t>
                </a:r>
              </a:p>
              <a:p>
                <a:pPr lvl="0" indent="-342900" marL="342900">
                  <a:buAutoNum type="arabicPeriod"/>
                </a:pPr>
                <a:r>
                  <a:rPr sz="2000" b="1"/>
                  <a:t>Definition Variables</a:t>
                </a:r>
                <a:r>
                  <a:rPr sz="2000"/>
                  <a:t>:</a:t>
                </a:r>
              </a:p>
              <a:p>
                <a:pPr lvl="1"/>
                <a:r>
                  <a:rPr sz="2000"/>
                  <a:t>Fix known sampling variances (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 sz="2000"/>
                  <a:t>) as constants per study.</a:t>
                </a:r>
              </a:p>
              <a:p>
                <a:pPr lvl="0" indent="-342900" marL="342900">
                  <a:buAutoNum type="arabicPeriod"/>
                </a:pPr>
                <a:r>
                  <a:rPr sz="2000" b="1"/>
                  <a:t>Missing Data</a:t>
                </a:r>
                <a:r>
                  <a:rPr sz="2000"/>
                  <a:t>:</a:t>
                </a:r>
              </a:p>
              <a:p>
                <a:pPr lvl="1"/>
                <a:r>
                  <a:rPr sz="2000"/>
                  <a:t>FIML retains studies with incomplete data, unlike traditional listwise deletion.</a:t>
                </a:r>
                <a:br/>
              </a:p>
            </p:txBody>
          </p:sp>
        </mc:Choice>
      </mc:AlternateContent>
    </p:spTree>
  </p:cSld>
</p:sld>
</file>

<file path=ppt/slides/slide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7. </a:t></a:r><a:r><a:rPr b="1" /><a:t>Summary</a:t></a:r></a:p></p:txBody></p:sp><p:graphicFrame><p:nvGraphicFramePr><p:cNvPr id="6" name="Content Placeholder 5" /><p:cNvGraphicFramePr><a:graphicFrameLocks noGrp="1" /></p:cNvGraphicFramePr><p:nvPr><p:ph idx="1" /></p:nvPr></p:nvGraphicFramePr><p:xfrm><a:off x="457200" y="1193800" /><a:ext cx="8229600" cy="3390900" /></p:xfrm><a:graphic><a:graphicData uri="http://schemas.openxmlformats.org/drawingml/2006/table"><a:tbl><a:tblPr firstRow="1" bandRow="1"><a:tableStyleId>{5C22544A-7EE6-4342-B048-85BDC9FD1C3A}</a:tableStyleId></a:tblPr><a:tblGrid><a:gridCol w="1524000" /><a:gridCol w="2667000" /><a:gridCol w="2667000" /><a:gridCol w="1371600" /></a:tblGrid><a:tr h="0"><a:tc><a:txBody><a:bodyPr /><a:lstStyle /><a:p><a:pPr lvl="0" indent="0" marL="0"><a:buNone /></a:pPr><a:r><a:rPr /><a:t>Model</a:t></a:r></a:p></a:txBody><a:tcPr /></a:tc><a:tc><a:txBody><a:bodyPr /><a:lstStyle /><a:p><a:pPr lvl="0" indent="0" marL="0"><a:buNone /></a:pPr><a:r><a:rPr /><a:t>Equation</a:t></a:r></a:p></a:txBody><a:tcPr /></a:tc><a:tc><a:txBody><a:bodyPr /><a:lstStyle /><a:p><a:pPr lvl="0" indent="0" marL="0"><a:buNone /></a:pPr><a:r><a:rPr /><a:t>SEM Component</a:t></a:r></a:p></a:txBody><a:tcPr /></a:tc><a:tc><a:txBody><a:bodyPr /><a:lstStyle /><a:p><a:pPr lvl="0" indent="0" marL="0"><a:buNone /></a:pPr><a:r><a:rPr /><a:t>R Function</a:t></a:r></a:p></a:txBody><a:tcPr /></a:tc></a:tr><a:tr h="0"><a:tc><a:txBody><a:bodyPr /><a:lstStyle /><a:p><a:pPr lvl="0" indent="0" marL="0"><a:buNone /></a:pPr><a:r><a:rPr /><a:t>Fixed-Effect</a:t></a:r></a:p></a:txBody></a:tc><a:tc><a:txBody><a:bodyPr /><a:lstStyle /><a:p><a:pPr lvl="0" indent="0" marL="0"><a:buNone /></a:pPr><a14:m><m:oMath xmlns:m="http://schemas.openxmlformats.org/officeDocument/2006/math"><m:sSub><m:e><m:r><m:t>y</m:t></m:r></m:e><m:sub><m:r><m:t>i</m:t></m:r></m:sub></m:sSub><m:r><m:rPr><m:sty m:val="p" /></m:rPr><m:t>=</m:t></m:r><m:sSub><m:e><m:r><m:t>β</m:t></m:r></m:e><m:sub><m:r><m:t>F</m:t></m:r></m:sub></m:sSub><m:r><m:rPr><m:sty m:val="p" /></m:rPr><m:t>+</m:t></m:r><m:sSub><m:e><m:r><m:t>e</m:t></m:r></m:e><m:sub><m:r><m:t>i</m:t></m:r></m:sub></m:sSub></m:oMath></a14:m></a:p></a:txBody></a:tc><a:tc><a:txBody><a:bodyPr /><a:lstStyle /><a:p><a:pPr lvl="0" indent="0" marL="0"><a:buNone /></a:pPr><a:r><a:rPr /><a:t>No latent variables</a:t></a:r></a:p></a:txBody></a:tc><a:tc><a:txBody><a:bodyPr /><a:lstStyle /><a:p><a:pPr lvl="0" indent="0" marL="0"><a:buNone /></a:pPr><a:r><a:rPr><a:latin typeface="Courier" /></a:rPr><a:t>meta(y, v)</a:t></a:r></a:p></a:txBody></a:tc></a:tr><a:tr h="0"><a:tc><a:txBody><a:bodyPr /><a:lstStyle /><a:p><a:pPr lvl="0" indent="0" marL="0"><a:buNone /></a:pPr><a:r><a:rPr /><a:t>Random-Effects</a:t></a:r></a:p></a:txBody></a:tc><a:tc><a:txBody><a:bodyPr /><a:lstStyle /><a:p><a:pPr lvl="0" indent="0" marL="0"><a:buNone /></a:pPr><a14:m><m:oMath xmlns:m="http://schemas.openxmlformats.org/officeDocument/2006/math"><m:sSub><m:e><m:r><m:t>y</m:t></m:r></m:e><m:sub><m:r><m:t>i</m:t></m:r></m:sub></m:sSub><m:r><m:rPr><m:sty m:val="p" /></m:rPr><m:t>=</m:t></m:r><m:sSub><m:e><m:r><m:t>β</m:t></m:r></m:e><m:sub><m:r><m:t>R</m:t></m:r></m:sub></m:sSub><m:r><m:rPr><m:sty m:val="p" /></m:rPr><m:t>+</m:t></m:r><m:sSub><m:e><m:r><m:t>u</m:t></m:r></m:e><m:sub><m:r><m:t>i</m:t></m:r></m:sub></m:sSub><m:r><m:rPr><m:sty m:val="p" /></m:rPr><m:t>+</m:t></m:r><m:sSub><m:e><m:r><m:t>e</m:t></m:r></m:e><m:sub><m:r><m:t>i</m:t></m:r></m:sub></m:sSub></m:oMath></a14:m></a:p></a:txBody></a:tc><a:tc><a:txBody><a:bodyPr /><a:lstStyle /><a:p><a:pPr lvl="0" indent="0" marL="0"><a:buNone /></a:pPr><a:r><a:rPr /><a:t>Latent </a:t></a:r><a14:m><m:oMath xmlns:m="http://schemas.openxmlformats.org/officeDocument/2006/math"><m:sSub><m:e><m:r><m:t>f</m:t></m:r></m:e><m:sub><m:r><m:t>i</m:t></m:r></m:sub></m:sSub><m:r><m:rPr><m:sty m:val="p" /></m:rPr><m:t>∼</m:t></m:r><m:r><m:t>N</m:t></m:r><m:d><m:dPr><m:begChr m:val="(" /><m:endChr m:val=")" /><m:sepChr m:val="" /><m:grow /></m:dPr><m:e><m:sSub><m:e><m:r><m:t>β</m:t></m:r></m:e><m:sub><m:r><m:t>R</m:t></m:r></m:sub></m:sSub><m:r><m:rPr><m:sty m:val="p" /></m:rPr><m:t>,</m:t></m:r><m:sSup><m:e><m:r><m:t>τ</m:t></m:r></m:e><m:sup><m:r><m:t>2</m:t></m:r></m:sup></m:sSup></m:e></m:d></m:oMath></a14:m></a:p></a:txBody></a:tc><a:tc><a:txBody><a:bodyPr /><a:lstStyle /><a:p><a:pPr lvl="0" indent="0" marL="0"><a:buNone /></a:pPr><a:r><a:rPr><a:latin typeface="Courier" /></a:rPr><a:t>meta(y, v)</a:t></a:r></a:p></a:txBody></a:tc></a:tr><a:tr h="0"><a:tc><a:txBody><a:bodyPr /><a:lstStyle /><a:p><a:pPr lvl="0" indent="0" marL="0"><a:buNone /></a:pPr><a:r><a:rPr /><a:t>Mixed-Effects</a:t></a:r></a:p></a:txBody></a:tc><a:tc><a:txBody><a:bodyPr /><a:lstStyle /><a:p><a:pPr lvl="0" indent="0" marL="0"><a:buNone /></a:pPr><a14:m><m:oMath xmlns:m="http://schemas.openxmlformats.org/officeDocument/2006/math"><m:sSub><m:e><m:r><m:t>y</m:t></m:r></m:e><m:sub><m:r><m:t>i</m:t></m:r></m:sub></m:sSub><m:r><m:rPr><m:sty m:val="p" /></m:rPr><m:t>=</m:t></m:r><m:sSub><m:e><m:r><m:t>β</m:t></m:r></m:e><m:sub><m:r><m:t>0</m:t></m:r></m:sub></m:sSub><m:r><m:rPr><m:sty m:val="p" /></m:rPr><m:t>+</m:t></m:r><m:sSub><m:e><m:r><m:t>β</m:t></m:r></m:e><m:sub><m:r><m:t>1</m:t></m:r></m:sub></m:sSub><m:sSub><m:e><m:r><m:t>x</m:t></m:r></m:e><m:sub><m:r><m:t>i</m:t></m:r></m:sub></m:sSub><m:r><m:rPr><m:sty m:val="p" /></m:rPr><m:t>+</m:t></m:r><m:sSub><m:e><m:r><m:t>u</m:t></m:r></m:e><m:sub><m:r><m:t>i</m:t></m:r></m:sub></m:sSub><m:r><m:rPr><m:sty m:val="p" /></m:rPr><m:t>+</m:t></m:r><m:sSub><m:e><m:r><m:t>e</m:t></m:r></m:e><m:sub><m:r><m:t>i</m:t></m:r></m:sub></m:sSub></m:oMath></a14:m></a:p></a:txBody></a:tc><a:tc><a:txBody><a:bodyPr /><a:lstStyle /><a:p><a:pPr lvl="0" indent="0" marL="0"><a:buNone /></a:pPr><a:r><a:rPr /><a:t>Latent </a:t></a:r><a14:m><m:oMath xmlns:m="http://schemas.openxmlformats.org/officeDocument/2006/math"><m:sSub><m:e><m:r><m:t>f</m:t></m:r></m:e><m:sub><m:r><m:t>i</m:t></m:r></m:sub></m:sSub><m:r><m:rPr><m:sty m:val="p" /></m:rPr><m:t>∼</m:t></m:r><m:r><m:t>N</m:t></m:r><m:d><m:dPr><m:begChr m:val="(" /><m:endChr m:val=")" /><m:sepChr m:val="" /><m:grow /></m:dPr><m:e><m:sSub><m:e><m:r><m:t>β</m:t></m:r></m:e><m:sub><m:r><m:t>0</m:t></m:r></m:sub></m:sSub><m:r><m:rPr><m:sty m:val="p" /></m:rPr><m:t>+</m:t></m:r><m:sSub><m:e><m:r><m:t>β</m:t></m:r></m:e><m:sub><m:r><m:t>1</m:t></m:r></m:sub></m:sSub><m:sSub><m:e><m:r><m:t>x</m:t></m:r></m:e><m:sub><m:r><m:t>i</m:t></m:r></m:sub></m:sSub><m:r><m:rPr><m:sty m:val="p" /></m:rPr><m:t>,</m:t></m:r><m:sSup><m:e><m:r><m:t>τ</m:t></m:r></m:e><m:sup><m:r><m:t>2</m:t></m:r></m:sup></m:sSup></m:e></m:d></m:oMath></a14:m></a:p></a:txBody></a:tc><a:tc><a:txBody><a:bodyPr /><a:lstStyle /><a:p><a:pPr lvl="0" indent="0" marL="0"><a:buNone /></a:pPr><a:r><a:rPr><a:latin typeface="Courier" /></a:rPr><a:t>meta(y, v, x)</a:t></a:r></a:p></a:txBody></a:tc></a:tr></a:tbl></a:graphicData></a:graphic></p:graphicFrame></p:spTree></p:cSld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SEM-Based Univariate Meta-Analysis</dc:title>
  <dc:creator/>
  <cp:keywords/>
  <dcterms:created xsi:type="dcterms:W3CDTF">2025-01-30T21:59:24Z</dcterms:created>
  <dcterms:modified xsi:type="dcterms:W3CDTF">2025-01-30T21:59:24Z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heme">
    <vt:lpwstr>sky</vt:lpwstr>
  </property>
  <property fmtid="{D5CDD505-2E9C-101B-9397-08002B2CF9AE}" pid="8" name="toc-title">
    <vt:lpwstr>Table of contents</vt:lpwstr>
  </property>
</Properties>
</file>