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2"/>
    <p:sldId id="257" r:id="rId3"/>
    <p:sldId id="258" r:id="rId4"/>
    <p:sldId id="269" r:id="rId5"/>
    <p:sldId id="270" r:id="rId6"/>
    <p:sldId id="271" r:id="rId7"/>
    <p:sldId id="272"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2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06E3EAC-74C7-44E0-8CD5-70D1FF105799}"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6E3EAC-74C7-44E0-8CD5-70D1FF105799}"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6E3EAC-74C7-44E0-8CD5-70D1FF105799}"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6E3EAC-74C7-44E0-8CD5-70D1FF105799}"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6E3EAC-74C7-44E0-8CD5-70D1FF105799}" type="datetimeFigureOut">
              <a:rPr lang="en-GB" smtClean="0"/>
              <a:t>13/09/2024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06E3EAC-74C7-44E0-8CD5-70D1FF105799}" type="datetimeFigureOut">
              <a:rPr lang="en-GB" smtClean="0"/>
              <a:t>13/09/2024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06E3EAC-74C7-44E0-8CD5-70D1FF105799}" type="datetimeFigureOut">
              <a:rPr lang="en-GB" smtClean="0"/>
              <a:t>13/09/2024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06E3EAC-74C7-44E0-8CD5-70D1FF105799}" type="datetimeFigureOut">
              <a:rPr lang="en-GB" smtClean="0"/>
              <a:t>13/09/2024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E3EAC-74C7-44E0-8CD5-70D1FF105799}" type="datetimeFigureOut">
              <a:rPr lang="en-GB" smtClean="0"/>
              <a:t>13/09/2024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E3EAC-74C7-44E0-8CD5-70D1FF105799}" type="datetimeFigureOut">
              <a:rPr lang="en-GB" smtClean="0"/>
              <a:t>13/09/2024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6E3EAC-74C7-44E0-8CD5-70D1FF105799}" type="datetimeFigureOut">
              <a:rPr lang="en-GB" smtClean="0"/>
              <a:t>13/09/2024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42CDBE9-7F95-497C-8C6F-42540E30888D}"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E3EAC-74C7-44E0-8CD5-70D1FF105799}" type="datetimeFigureOut">
              <a:rPr lang="en-GB" smtClean="0"/>
              <a:t>13/09/2024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CDBE9-7F95-497C-8C6F-42540E30888D}"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0" name="Picture 12" descr="person man holding pen write plan or idea on book with computer laptop on  desk. 10111102 Stock Photo at Vecteez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509845" y="5709727"/>
            <a:ext cx="2441275" cy="1323439"/>
          </a:xfrm>
          <a:prstGeom prst="rect">
            <a:avLst/>
          </a:prstGeom>
          <a:noFill/>
        </p:spPr>
        <p:txBody>
          <a:bodyPr wrap="square" rtlCol="0">
            <a:spAutoFit/>
          </a:bodyPr>
          <a:lstStyle/>
          <a:p>
            <a:r>
              <a:rPr lang="en-US" sz="2000" dirty="0">
                <a:solidFill>
                  <a:srgbClr val="001233"/>
                </a:solidFill>
                <a:latin typeface="Berlin Sans FB Demi" panose="020E0802020502020306" pitchFamily="34" charset="0"/>
                <a:ea typeface="Cambria" panose="02040503050406030204" pitchFamily="18" charset="0"/>
              </a:rPr>
              <a:t>Data Scientist :</a:t>
            </a:r>
          </a:p>
          <a:p>
            <a:pPr marL="342900" indent="-342900">
              <a:buFont typeface="Arial" panose="020B0604020202020204" pitchFamily="34" charset="0"/>
              <a:buChar char="•"/>
            </a:pPr>
            <a:r>
              <a:rPr lang="en-US" sz="2000" dirty="0">
                <a:solidFill>
                  <a:schemeClr val="bg1"/>
                </a:solidFill>
                <a:latin typeface="Berlin Sans FB Demi" panose="020E0802020502020306" pitchFamily="34" charset="0"/>
                <a:ea typeface="Cambria" panose="02040503050406030204" pitchFamily="18" charset="0"/>
                <a:sym typeface="+mn-ea"/>
              </a:rPr>
              <a:t>Ndumbi Kimani</a:t>
            </a:r>
            <a:br>
              <a:rPr lang="en-US" sz="2000" dirty="0">
                <a:solidFill>
                  <a:schemeClr val="bg1"/>
                </a:solidFill>
                <a:latin typeface="Berlin Sans FB Demi" panose="020E0802020502020306" pitchFamily="34" charset="0"/>
                <a:ea typeface="Cambria" panose="02040503050406030204" pitchFamily="18" charset="0"/>
              </a:rPr>
            </a:br>
            <a:br>
              <a:rPr lang="en-US" sz="2000" dirty="0">
                <a:solidFill>
                  <a:schemeClr val="bg1"/>
                </a:solidFill>
                <a:latin typeface="Berlin Sans FB Demi" panose="020E0802020502020306" pitchFamily="34" charset="0"/>
                <a:ea typeface="Cambria" panose="02040503050406030204" pitchFamily="18" charset="0"/>
              </a:rPr>
            </a:br>
            <a:endParaRPr lang="en-US" sz="2000" dirty="0">
              <a:solidFill>
                <a:schemeClr val="bg1"/>
              </a:solidFill>
              <a:latin typeface="Berlin Sans FB Demi" panose="020E0802020502020306" pitchFamily="34" charset="0"/>
              <a:ea typeface="Cambria" panose="02040503050406030204" pitchFamily="18" charset="0"/>
            </a:endParaRPr>
          </a:p>
        </p:txBody>
      </p:sp>
      <p:sp>
        <p:nvSpPr>
          <p:cNvPr id="11" name="Rectangle 10"/>
          <p:cNvSpPr/>
          <p:nvPr/>
        </p:nvSpPr>
        <p:spPr>
          <a:xfrm>
            <a:off x="3240825" y="486553"/>
            <a:ext cx="8710295" cy="660759"/>
          </a:xfrm>
          <a:prstGeom prst="rect">
            <a:avLst/>
          </a:prstGeom>
          <a:solidFill>
            <a:srgbClr val="001233"/>
          </a:solidFill>
        </p:spPr>
        <p:txBody>
          <a:bodyPr wrap="square" lIns="91440" tIns="45720" rIns="91440" bIns="45720">
            <a:noAutofit/>
          </a:bodyPr>
          <a:lstStyle/>
          <a:p>
            <a:pPr algn="ctr"/>
            <a:r>
              <a:rPr lang="en-US" sz="3500" b="1" cap="none" spc="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Cambria" panose="02040503050406030204" pitchFamily="18" charset="0"/>
              </a:rPr>
              <a:t>Sterling E</a:t>
            </a:r>
            <a:r>
              <a:rPr lang="en-US" sz="3500" b="1"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Cambria" panose="02040503050406030204" pitchFamily="18" charset="0"/>
              </a:rPr>
              <a:t>-</a:t>
            </a:r>
            <a:r>
              <a:rPr lang="en-US" sz="3500" b="1" cap="none" spc="0" dirty="0">
                <a:ln w="0"/>
                <a:solidFill>
                  <a:schemeClr val="bg1"/>
                </a:solidFill>
                <a:effectLst>
                  <a:outerShdw blurRad="38100" dist="19050" dir="2700000" algn="tl" rotWithShape="0">
                    <a:schemeClr val="dk1">
                      <a:alpha val="40000"/>
                    </a:schemeClr>
                  </a:outerShdw>
                </a:effectLst>
                <a:latin typeface="Berlin Sans FB Demi" panose="020E0802020502020306" pitchFamily="34" charset="0"/>
                <a:ea typeface="Cambria" panose="02040503050406030204" pitchFamily="18" charset="0"/>
              </a:rPr>
              <a:t>Commerce Data Analysis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p:cNvSpPr>
            <a:spLocks noGrp="1"/>
          </p:cNvSpPr>
          <p:nvPr>
            <p:ph type="title"/>
          </p:nvPr>
        </p:nvSpPr>
        <p:spPr>
          <a:xfrm>
            <a:off x="0" y="2"/>
            <a:ext cx="12192000" cy="640079"/>
          </a:xfrm>
          <a:solidFill>
            <a:srgbClr val="001233"/>
          </a:solidFill>
          <a:effectLst>
            <a:innerShdw blurRad="63500" dist="50800" dir="2700000">
              <a:prstClr val="black">
                <a:alpha val="50000"/>
              </a:prstClr>
            </a:innerShdw>
          </a:effectLst>
        </p:spPr>
        <p:txBody>
          <a:bodyPr>
            <a:normAutofit/>
          </a:bodyPr>
          <a:lstStyle/>
          <a:p>
            <a:pPr algn="just"/>
            <a:r>
              <a:rPr lang="en-US" sz="2600" b="1" dirty="0">
                <a:solidFill>
                  <a:schemeClr val="bg1"/>
                </a:solidFill>
                <a:latin typeface="Cambria" panose="02040503050406030204" pitchFamily="18" charset="0"/>
                <a:ea typeface="Cambria" panose="02040503050406030204" pitchFamily="18" charset="0"/>
              </a:rPr>
              <a:t>Project Title: Sterling E-Commerce  	</a:t>
            </a:r>
          </a:p>
        </p:txBody>
      </p:sp>
      <p:sp>
        <p:nvSpPr>
          <p:cNvPr id="15" name="TextBox 14"/>
          <p:cNvSpPr txBox="1"/>
          <p:nvPr/>
        </p:nvSpPr>
        <p:spPr>
          <a:xfrm>
            <a:off x="2785688" y="1013070"/>
            <a:ext cx="6841920" cy="461665"/>
          </a:xfrm>
          <a:prstGeom prst="rect">
            <a:avLst/>
          </a:prstGeom>
          <a:noFill/>
        </p:spPr>
        <p:txBody>
          <a:bodyPr wrap="square" rtlCol="0">
            <a:spAutoFit/>
          </a:bodyPr>
          <a:lstStyle/>
          <a:p>
            <a:pPr algn="ctr"/>
            <a:r>
              <a:rPr lang="en-US" altLang="en-GB" sz="2400" b="1" kern="100" dirty="0">
                <a:solidFill>
                  <a:srgbClr val="001233"/>
                </a:solidFill>
                <a:effectLst/>
                <a:latin typeface="Berlin Sans FB Demi" panose="020E0802020502020306" pitchFamily="34" charset="0"/>
                <a:ea typeface="Calibri" panose="020F0502020204030204" pitchFamily="34" charset="0"/>
                <a:cs typeface="Arial" panose="020B0604020202020204" pitchFamily="34" charset="0"/>
              </a:rPr>
              <a:t>INTERACTIVE DASHBOARD</a:t>
            </a:r>
          </a:p>
        </p:txBody>
      </p:sp>
      <p:pic>
        <p:nvPicPr>
          <p:cNvPr id="2" name="Picture 1" descr="dashbording "/>
          <p:cNvPicPr>
            <a:picLocks noChangeAspect="1"/>
          </p:cNvPicPr>
          <p:nvPr/>
        </p:nvPicPr>
        <p:blipFill>
          <a:blip r:embed="rId2"/>
          <a:stretch>
            <a:fillRect/>
          </a:stretch>
        </p:blipFill>
        <p:spPr>
          <a:xfrm>
            <a:off x="0" y="1847725"/>
            <a:ext cx="12164139" cy="41131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60653" y="3725399"/>
            <a:ext cx="8511784" cy="2120068"/>
          </a:xfrm>
          <a:prstGeom prst="rect">
            <a:avLst/>
          </a:prstGeom>
          <a:noFill/>
        </p:spPr>
        <p:txBody>
          <a:bodyPr wrap="square" rtlCol="0">
            <a:spAutoFit/>
          </a:bodyPr>
          <a:lstStyle/>
          <a:p>
            <a:pPr marL="0" marR="0">
              <a:lnSpc>
                <a:spcPct val="150000"/>
              </a:lnSpc>
              <a:spcBef>
                <a:spcPts val="0"/>
              </a:spcBef>
              <a:spcAft>
                <a:spcPts val="800"/>
              </a:spcAft>
            </a:pPr>
            <a:r>
              <a:rPr lang="en-GB" sz="1800" kern="100" dirty="0">
                <a:effectLst/>
                <a:ea typeface="Roboto" pitchFamily="2" charset="0"/>
                <a:cs typeface="Arial" panose="020B0604020202020204" pitchFamily="34" charset="0"/>
              </a:rPr>
              <a:t>The primary objective of this analysis was to gain insights into customer behavior, preferences, and trends to optimize product offerings, streamline operations, and enhance the overall customer experience. By analyzing sales data, geographic distribution, payment methods, and customer demographics, the goal was to identify key areas for improvement and strategic opportunities.</a:t>
            </a:r>
          </a:p>
        </p:txBody>
      </p:sp>
      <p:sp>
        <p:nvSpPr>
          <p:cNvPr id="85" name="Arrow: Left 84"/>
          <p:cNvSpPr/>
          <p:nvPr/>
        </p:nvSpPr>
        <p:spPr>
          <a:xfrm>
            <a:off x="2966289" y="2220373"/>
            <a:ext cx="494364" cy="320758"/>
          </a:xfrm>
          <a:prstGeom prst="leftArrow">
            <a:avLst/>
          </a:prstGeom>
          <a:solidFill>
            <a:srgbClr val="00123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itle 8"/>
          <p:cNvSpPr>
            <a:spLocks noGrp="1"/>
          </p:cNvSpPr>
          <p:nvPr>
            <p:ph type="title"/>
          </p:nvPr>
        </p:nvSpPr>
        <p:spPr>
          <a:xfrm>
            <a:off x="0" y="2"/>
            <a:ext cx="12192000" cy="640079"/>
          </a:xfrm>
          <a:solidFill>
            <a:srgbClr val="001233"/>
          </a:solidFill>
          <a:effectLst>
            <a:innerShdw blurRad="63500" dist="50800" dir="2700000">
              <a:prstClr val="black">
                <a:alpha val="50000"/>
              </a:prstClr>
            </a:innerShdw>
          </a:effectLst>
        </p:spPr>
        <p:txBody>
          <a:bodyPr>
            <a:normAutofit/>
          </a:bodyPr>
          <a:lstStyle/>
          <a:p>
            <a:pPr algn="just"/>
            <a:r>
              <a:rPr lang="en-US" sz="2600" b="1" dirty="0">
                <a:solidFill>
                  <a:schemeClr val="bg1"/>
                </a:solidFill>
                <a:latin typeface="Cambria" panose="02040503050406030204" pitchFamily="18" charset="0"/>
                <a:ea typeface="Cambria" panose="02040503050406030204" pitchFamily="18" charset="0"/>
              </a:rPr>
              <a:t>Project Title: Sterling E-Commerce  	</a:t>
            </a:r>
          </a:p>
        </p:txBody>
      </p:sp>
      <p:sp>
        <p:nvSpPr>
          <p:cNvPr id="34" name="TextBox 33">
            <a:extLst>
              <a:ext uri="{FF2B5EF4-FFF2-40B4-BE49-F238E27FC236}">
                <a16:creationId xmlns:a16="http://schemas.microsoft.com/office/drawing/2014/main" id="{B012B99B-A864-817A-EC98-DE47EB9B77B3}"/>
              </a:ext>
            </a:extLst>
          </p:cNvPr>
          <p:cNvSpPr txBox="1"/>
          <p:nvPr/>
        </p:nvSpPr>
        <p:spPr>
          <a:xfrm>
            <a:off x="697064" y="2996488"/>
            <a:ext cx="6461185" cy="561949"/>
          </a:xfrm>
          <a:prstGeom prst="rect">
            <a:avLst/>
          </a:prstGeom>
          <a:noFill/>
        </p:spPr>
        <p:txBody>
          <a:bodyPr wrap="square">
            <a:spAutoFit/>
          </a:bodyPr>
          <a:lstStyle/>
          <a:p>
            <a:pPr marL="2286000" marR="0" lvl="5" indent="457200" algn="just">
              <a:lnSpc>
                <a:spcPct val="200000"/>
              </a:lnSpc>
              <a:spcBef>
                <a:spcPts val="0"/>
              </a:spcBef>
              <a:spcAft>
                <a:spcPts val="800"/>
              </a:spcAft>
            </a:pPr>
            <a:r>
              <a:rPr lang="en-GB" sz="1800" b="1" kern="100" dirty="0">
                <a:effectLst/>
                <a:latin typeface="Berlin Sans FB Demi" panose="020E0802020502020306" pitchFamily="34" charset="0"/>
                <a:ea typeface="Calibri" panose="020F0502020204030204" pitchFamily="34" charset="0"/>
                <a:cs typeface="Arial" panose="020B0604020202020204" pitchFamily="34" charset="0"/>
              </a:rPr>
              <a:t>Understanding the Business Goals</a:t>
            </a:r>
          </a:p>
        </p:txBody>
      </p:sp>
      <p:sp>
        <p:nvSpPr>
          <p:cNvPr id="35" name="TextBox 34"/>
          <p:cNvSpPr txBox="1"/>
          <p:nvPr/>
        </p:nvSpPr>
        <p:spPr>
          <a:xfrm>
            <a:off x="3460653" y="1721889"/>
            <a:ext cx="8825078" cy="923330"/>
          </a:xfrm>
          <a:prstGeom prst="rect">
            <a:avLst/>
          </a:prstGeom>
          <a:noFill/>
        </p:spPr>
        <p:txBody>
          <a:bodyPr wrap="square" rtlCol="0">
            <a:spAutoFit/>
          </a:bodyPr>
          <a:lstStyle/>
          <a:p>
            <a:pPr>
              <a:spcAft>
                <a:spcPts val="800"/>
              </a:spcAft>
            </a:pPr>
            <a:r>
              <a:rPr lang="en-GB" kern="100" dirty="0">
                <a:effectLst/>
                <a:ea typeface="Roboto" pitchFamily="2" charset="0"/>
                <a:cs typeface="Times New Roman" panose="02020603050405020304" pitchFamily="18" charset="0"/>
              </a:rPr>
              <a:t>The analysis provided key insights into the performance and trends of Sterling E-Commerce. By addressing the recommendations, the company can enhance its operations, improve customer satisfaction, and boost overall sales performance.</a:t>
            </a:r>
          </a:p>
        </p:txBody>
      </p:sp>
      <p:sp>
        <p:nvSpPr>
          <p:cNvPr id="37" name="TextBox 36">
            <a:extLst>
              <a:ext uri="{FF2B5EF4-FFF2-40B4-BE49-F238E27FC236}">
                <a16:creationId xmlns:a16="http://schemas.microsoft.com/office/drawing/2014/main" id="{3458E166-053E-E8ED-1337-078831A55906}"/>
              </a:ext>
            </a:extLst>
          </p:cNvPr>
          <p:cNvSpPr txBox="1"/>
          <p:nvPr/>
        </p:nvSpPr>
        <p:spPr>
          <a:xfrm>
            <a:off x="697064" y="750446"/>
            <a:ext cx="6461185" cy="713657"/>
          </a:xfrm>
          <a:prstGeom prst="rect">
            <a:avLst/>
          </a:prstGeom>
          <a:noFill/>
        </p:spPr>
        <p:txBody>
          <a:bodyPr wrap="square">
            <a:spAutoFit/>
          </a:bodyPr>
          <a:lstStyle/>
          <a:p>
            <a:pPr marL="2286000" marR="0" lvl="5" indent="457200" algn="just">
              <a:lnSpc>
                <a:spcPct val="200000"/>
              </a:lnSpc>
              <a:spcBef>
                <a:spcPts val="0"/>
              </a:spcBef>
              <a:spcAft>
                <a:spcPts val="800"/>
              </a:spcAft>
            </a:pPr>
            <a:r>
              <a:rPr lang="en-GB" sz="2400" b="1" kern="100" dirty="0">
                <a:latin typeface="Berlin Sans FB Demi" panose="020E0802020502020306" pitchFamily="34" charset="0"/>
                <a:ea typeface="Calibri" panose="020F0502020204030204" pitchFamily="34" charset="0"/>
                <a:cs typeface="Arial" panose="020B0604020202020204" pitchFamily="34" charset="0"/>
              </a:rPr>
              <a:t>Objectives</a:t>
            </a:r>
            <a:endParaRPr lang="en-GB" sz="2400" b="1" kern="100" dirty="0">
              <a:effectLst/>
              <a:latin typeface="Berlin Sans FB Demi" panose="020E0802020502020306" pitchFamily="34" charset="0"/>
              <a:ea typeface="Calibri" panose="020F0502020204030204" pitchFamily="34" charset="0"/>
              <a:cs typeface="Arial" panose="020B0604020202020204" pitchFamily="34" charset="0"/>
            </a:endParaRPr>
          </a:p>
        </p:txBody>
      </p:sp>
      <p:grpSp>
        <p:nvGrpSpPr>
          <p:cNvPr id="50" name="Group 49">
            <a:extLst>
              <a:ext uri="{FF2B5EF4-FFF2-40B4-BE49-F238E27FC236}">
                <a16:creationId xmlns:a16="http://schemas.microsoft.com/office/drawing/2014/main" id="{75197F96-4110-596B-B404-785E18EE13D5}"/>
              </a:ext>
            </a:extLst>
          </p:cNvPr>
          <p:cNvGrpSpPr/>
          <p:nvPr/>
        </p:nvGrpSpPr>
        <p:grpSpPr>
          <a:xfrm>
            <a:off x="-6746" y="836232"/>
            <a:ext cx="2973035" cy="5883374"/>
            <a:chOff x="1165" y="1012578"/>
            <a:chExt cx="3526313" cy="5393142"/>
          </a:xfrm>
        </p:grpSpPr>
        <p:sp>
          <p:nvSpPr>
            <p:cNvPr id="51" name="Rectangle 50">
              <a:extLst>
                <a:ext uri="{FF2B5EF4-FFF2-40B4-BE49-F238E27FC236}">
                  <a16:creationId xmlns:a16="http://schemas.microsoft.com/office/drawing/2014/main" id="{7006FE9D-A987-E717-6163-21E3A88D3E7F}"/>
                </a:ext>
              </a:extLst>
            </p:cNvPr>
            <p:cNvSpPr/>
            <p:nvPr/>
          </p:nvSpPr>
          <p:spPr>
            <a:xfrm>
              <a:off x="10664" y="3894127"/>
              <a:ext cx="3514594" cy="86565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2" name="Rectangle 51">
              <a:extLst>
                <a:ext uri="{FF2B5EF4-FFF2-40B4-BE49-F238E27FC236}">
                  <a16:creationId xmlns:a16="http://schemas.microsoft.com/office/drawing/2014/main" id="{317164AF-5B43-AC1E-4AAC-6490A51F5910}"/>
                </a:ext>
              </a:extLst>
            </p:cNvPr>
            <p:cNvSpPr/>
            <p:nvPr/>
          </p:nvSpPr>
          <p:spPr>
            <a:xfrm>
              <a:off x="12885" y="1887116"/>
              <a:ext cx="3514593"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53" name="Group 52">
              <a:extLst>
                <a:ext uri="{FF2B5EF4-FFF2-40B4-BE49-F238E27FC236}">
                  <a16:creationId xmlns:a16="http://schemas.microsoft.com/office/drawing/2014/main" id="{2A4EE625-6120-FBBB-CAB9-74BA83B8D039}"/>
                </a:ext>
              </a:extLst>
            </p:cNvPr>
            <p:cNvGrpSpPr/>
            <p:nvPr/>
          </p:nvGrpSpPr>
          <p:grpSpPr>
            <a:xfrm>
              <a:off x="1165" y="1012578"/>
              <a:ext cx="3524093" cy="5393142"/>
              <a:chOff x="1165" y="1012578"/>
              <a:chExt cx="3524093" cy="5393142"/>
            </a:xfrm>
          </p:grpSpPr>
          <p:sp>
            <p:nvSpPr>
              <p:cNvPr id="54" name="Rectangle 53">
                <a:extLst>
                  <a:ext uri="{FF2B5EF4-FFF2-40B4-BE49-F238E27FC236}">
                    <a16:creationId xmlns:a16="http://schemas.microsoft.com/office/drawing/2014/main" id="{6BCA7FD1-906C-D227-5D9A-DB000E1194A5}"/>
                  </a:ext>
                </a:extLst>
              </p:cNvPr>
              <p:cNvSpPr/>
              <p:nvPr/>
            </p:nvSpPr>
            <p:spPr>
              <a:xfrm>
                <a:off x="5680" y="4809257"/>
                <a:ext cx="3514594" cy="7883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5" name="Rectangle 54">
                <a:extLst>
                  <a:ext uri="{FF2B5EF4-FFF2-40B4-BE49-F238E27FC236}">
                    <a16:creationId xmlns:a16="http://schemas.microsoft.com/office/drawing/2014/main" id="{5EEF8557-9857-1B85-09D1-A85C8208770D}"/>
                  </a:ext>
                </a:extLst>
              </p:cNvPr>
              <p:cNvSpPr/>
              <p:nvPr/>
            </p:nvSpPr>
            <p:spPr>
              <a:xfrm>
                <a:off x="8025" y="2896815"/>
                <a:ext cx="3514594"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56" name="Rectangle 55">
                <a:extLst>
                  <a:ext uri="{FF2B5EF4-FFF2-40B4-BE49-F238E27FC236}">
                    <a16:creationId xmlns:a16="http://schemas.microsoft.com/office/drawing/2014/main" id="{75966891-7DAE-09ED-E5E7-A27534E7EBE2}"/>
                  </a:ext>
                </a:extLst>
              </p:cNvPr>
              <p:cNvSpPr/>
              <p:nvPr/>
            </p:nvSpPr>
            <p:spPr>
              <a:xfrm>
                <a:off x="1165" y="1012578"/>
                <a:ext cx="3514593" cy="8325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57" name="TextBox 56">
                <a:extLst>
                  <a:ext uri="{FF2B5EF4-FFF2-40B4-BE49-F238E27FC236}">
                    <a16:creationId xmlns:a16="http://schemas.microsoft.com/office/drawing/2014/main" id="{99D18067-65E2-AC16-2775-837844ADDA5A}"/>
                  </a:ext>
                </a:extLst>
              </p:cNvPr>
              <p:cNvSpPr txBox="1"/>
              <p:nvPr/>
            </p:nvSpPr>
            <p:spPr>
              <a:xfrm>
                <a:off x="71374" y="1231371"/>
                <a:ext cx="3319974"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INTRODUCTION </a:t>
                </a:r>
                <a:endParaRPr lang="en-GB" sz="2000" b="1" dirty="0">
                  <a:solidFill>
                    <a:srgbClr val="001233"/>
                  </a:solidFill>
                  <a:latin typeface="Cambria" panose="02040503050406030204" pitchFamily="18" charset="0"/>
                  <a:ea typeface="Cambria" panose="02040503050406030204" pitchFamily="18" charset="0"/>
                </a:endParaRPr>
              </a:p>
            </p:txBody>
          </p:sp>
          <p:sp>
            <p:nvSpPr>
              <p:cNvPr id="58" name="TextBox 57">
                <a:extLst>
                  <a:ext uri="{FF2B5EF4-FFF2-40B4-BE49-F238E27FC236}">
                    <a16:creationId xmlns:a16="http://schemas.microsoft.com/office/drawing/2014/main" id="{7C8E136B-0E5C-980D-25C0-DAE207EE5A62}"/>
                  </a:ext>
                </a:extLst>
              </p:cNvPr>
              <p:cNvSpPr txBox="1"/>
              <p:nvPr/>
            </p:nvSpPr>
            <p:spPr>
              <a:xfrm>
                <a:off x="47914" y="2197828"/>
                <a:ext cx="3366890" cy="366771"/>
              </a:xfrm>
              <a:prstGeom prst="rect">
                <a:avLst/>
              </a:prstGeom>
              <a:solidFill>
                <a:srgbClr val="001233"/>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chemeClr val="bg1"/>
                    </a:solidFill>
                    <a:latin typeface="Cambria" panose="02040503050406030204" pitchFamily="18" charset="0"/>
                    <a:ea typeface="Cambria" panose="02040503050406030204" pitchFamily="18" charset="0"/>
                  </a:rPr>
                  <a:t>AIM AND OBJECTIVES</a:t>
                </a:r>
                <a:endParaRPr lang="en-GB" sz="2000" b="1" dirty="0">
                  <a:solidFill>
                    <a:schemeClr val="bg1"/>
                  </a:solidFill>
                  <a:latin typeface="Cambria" panose="02040503050406030204" pitchFamily="18" charset="0"/>
                  <a:ea typeface="Cambria" panose="02040503050406030204" pitchFamily="18" charset="0"/>
                </a:endParaRPr>
              </a:p>
            </p:txBody>
          </p:sp>
          <p:sp>
            <p:nvSpPr>
              <p:cNvPr id="59" name="TextBox 58">
                <a:extLst>
                  <a:ext uri="{FF2B5EF4-FFF2-40B4-BE49-F238E27FC236}">
                    <a16:creationId xmlns:a16="http://schemas.microsoft.com/office/drawing/2014/main" id="{9D3B5FC2-911A-A38A-508E-590A31D37437}"/>
                  </a:ext>
                </a:extLst>
              </p:cNvPr>
              <p:cNvSpPr txBox="1"/>
              <p:nvPr/>
            </p:nvSpPr>
            <p:spPr>
              <a:xfrm>
                <a:off x="37831" y="4200567"/>
                <a:ext cx="3319975"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ANALYSIS</a:t>
                </a:r>
                <a:endParaRPr lang="en-GB" sz="2000" b="1" dirty="0">
                  <a:solidFill>
                    <a:srgbClr val="001233"/>
                  </a:solidFill>
                  <a:latin typeface="Cambria" panose="02040503050406030204" pitchFamily="18" charset="0"/>
                  <a:ea typeface="Cambria" panose="02040503050406030204" pitchFamily="18" charset="0"/>
                </a:endParaRPr>
              </a:p>
            </p:txBody>
          </p:sp>
          <p:sp>
            <p:nvSpPr>
              <p:cNvPr id="60" name="Rectangle 59">
                <a:extLst>
                  <a:ext uri="{FF2B5EF4-FFF2-40B4-BE49-F238E27FC236}">
                    <a16:creationId xmlns:a16="http://schemas.microsoft.com/office/drawing/2014/main" id="{6A24F639-FBE6-832D-E0DE-A28709B113E7}"/>
                  </a:ext>
                </a:extLst>
              </p:cNvPr>
              <p:cNvSpPr/>
              <p:nvPr/>
            </p:nvSpPr>
            <p:spPr>
              <a:xfrm>
                <a:off x="10664" y="5651346"/>
                <a:ext cx="3514594" cy="75437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grpSp>
      <p:sp>
        <p:nvSpPr>
          <p:cNvPr id="61" name="TextBox 60">
            <a:extLst>
              <a:ext uri="{FF2B5EF4-FFF2-40B4-BE49-F238E27FC236}">
                <a16:creationId xmlns:a16="http://schemas.microsoft.com/office/drawing/2014/main" id="{131B4E5B-A624-2672-FFBE-35F74B3D14B9}"/>
              </a:ext>
            </a:extLst>
          </p:cNvPr>
          <p:cNvSpPr txBox="1"/>
          <p:nvPr/>
        </p:nvSpPr>
        <p:spPr>
          <a:xfrm>
            <a:off x="77436" y="6141400"/>
            <a:ext cx="2771679"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2000" b="1" dirty="0">
                <a:solidFill>
                  <a:srgbClr val="001233"/>
                </a:solidFill>
                <a:latin typeface="Cambria" panose="02040503050406030204" pitchFamily="18" charset="0"/>
                <a:ea typeface="Cambria" panose="02040503050406030204" pitchFamily="18" charset="0"/>
              </a:rPr>
              <a:t>CONCLUSION</a:t>
            </a:r>
            <a:endParaRPr lang="en-GB" sz="2000" dirty="0">
              <a:solidFill>
                <a:srgbClr val="001233"/>
              </a:solidFill>
            </a:endParaRPr>
          </a:p>
        </p:txBody>
      </p:sp>
      <p:sp>
        <p:nvSpPr>
          <p:cNvPr id="62" name="TextBox 61">
            <a:extLst>
              <a:ext uri="{FF2B5EF4-FFF2-40B4-BE49-F238E27FC236}">
                <a16:creationId xmlns:a16="http://schemas.microsoft.com/office/drawing/2014/main" id="{E56E19C1-82FD-5EBD-5653-EA9162D34F27}"/>
              </a:ext>
            </a:extLst>
          </p:cNvPr>
          <p:cNvSpPr txBox="1"/>
          <p:nvPr/>
        </p:nvSpPr>
        <p:spPr>
          <a:xfrm>
            <a:off x="50044" y="3217654"/>
            <a:ext cx="2799071"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METHODOLOGY </a:t>
            </a:r>
            <a:endParaRPr lang="en-GB" sz="2000" b="1" dirty="0">
              <a:solidFill>
                <a:srgbClr val="001233"/>
              </a:solidFill>
              <a:latin typeface="Cambria" panose="02040503050406030204" pitchFamily="18" charset="0"/>
              <a:ea typeface="Cambria" panose="02040503050406030204" pitchFamily="18" charset="0"/>
            </a:endParaRPr>
          </a:p>
        </p:txBody>
      </p:sp>
      <p:sp>
        <p:nvSpPr>
          <p:cNvPr id="63" name="TextBox 62">
            <a:extLst>
              <a:ext uri="{FF2B5EF4-FFF2-40B4-BE49-F238E27FC236}">
                <a16:creationId xmlns:a16="http://schemas.microsoft.com/office/drawing/2014/main" id="{C3670D68-9D48-1112-B223-80C3212BD8A8}"/>
              </a:ext>
            </a:extLst>
          </p:cNvPr>
          <p:cNvSpPr txBox="1"/>
          <p:nvPr/>
        </p:nvSpPr>
        <p:spPr>
          <a:xfrm>
            <a:off x="24167" y="5174125"/>
            <a:ext cx="2799072"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RECOMMENDATION </a:t>
            </a:r>
            <a:endParaRPr lang="en-GB" sz="2000" b="1" dirty="0">
              <a:solidFill>
                <a:srgbClr val="001233"/>
              </a:solidFill>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62317" y="1660553"/>
            <a:ext cx="8429683" cy="1528624"/>
          </a:xfrm>
          <a:prstGeom prst="rect">
            <a:avLst/>
          </a:prstGeom>
          <a:noFill/>
        </p:spPr>
        <p:txBody>
          <a:bodyPr wrap="square" rtlCol="0">
            <a:spAutoFit/>
          </a:bodyPr>
          <a:lstStyle/>
          <a:p>
            <a:pPr marL="0" marR="0">
              <a:spcBef>
                <a:spcPts val="0"/>
              </a:spcBef>
              <a:spcAft>
                <a:spcPts val="800"/>
              </a:spcAft>
            </a:pPr>
            <a:r>
              <a:rPr lang="en-US" sz="1600" kern="100" dirty="0">
                <a:effectLst/>
                <a:ea typeface="Roboto" pitchFamily="2" charset="0"/>
                <a:cs typeface="Arial" panose="020B0604020202020204" pitchFamily="34" charset="0"/>
              </a:rPr>
              <a:t>- Duplicate Checking:  Used unique functions to identify and remove duplicate entries in the dataset.</a:t>
            </a:r>
          </a:p>
          <a:p>
            <a:pPr marL="0" marR="0">
              <a:spcBef>
                <a:spcPts val="0"/>
              </a:spcBef>
              <a:spcAft>
                <a:spcPts val="800"/>
              </a:spcAft>
            </a:pPr>
            <a:r>
              <a:rPr lang="en-US" sz="1600" kern="100" dirty="0">
                <a:effectLst/>
                <a:ea typeface="Roboto" pitchFamily="2" charset="0"/>
                <a:cs typeface="Arial" panose="020B0604020202020204" pitchFamily="34" charset="0"/>
              </a:rPr>
              <a:t>- Date Trimming: Adjusted date formats for consistency and ease of analysis.</a:t>
            </a:r>
          </a:p>
          <a:p>
            <a:pPr marL="0" marR="0">
              <a:spcBef>
                <a:spcPts val="0"/>
              </a:spcBef>
              <a:spcAft>
                <a:spcPts val="800"/>
              </a:spcAft>
            </a:pPr>
            <a:r>
              <a:rPr lang="en-US" sz="1600" kern="100" dirty="0">
                <a:effectLst/>
                <a:ea typeface="Roboto" pitchFamily="2" charset="0"/>
                <a:cs typeface="Arial" panose="020B0604020202020204" pitchFamily="34" charset="0"/>
              </a:rPr>
              <a:t>- Month Extraction: Employed the `IFS` function to extract and categorize data by months for seasonal analysis</a:t>
            </a:r>
            <a:endParaRPr lang="en-GB" sz="1600" kern="100" dirty="0">
              <a:effectLst/>
              <a:ea typeface="Roboto" pitchFamily="2" charset="0"/>
              <a:cs typeface="Arial" panose="020B0604020202020204" pitchFamily="34" charset="0"/>
            </a:endParaRPr>
          </a:p>
        </p:txBody>
      </p:sp>
      <p:sp>
        <p:nvSpPr>
          <p:cNvPr id="85" name="Arrow: Left 84"/>
          <p:cNvSpPr/>
          <p:nvPr/>
        </p:nvSpPr>
        <p:spPr>
          <a:xfrm>
            <a:off x="3013198" y="3297006"/>
            <a:ext cx="494364" cy="320758"/>
          </a:xfrm>
          <a:prstGeom prst="leftArrow">
            <a:avLst/>
          </a:prstGeom>
          <a:solidFill>
            <a:srgbClr val="00123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itle 8"/>
          <p:cNvSpPr>
            <a:spLocks noGrp="1"/>
          </p:cNvSpPr>
          <p:nvPr>
            <p:ph type="title"/>
          </p:nvPr>
        </p:nvSpPr>
        <p:spPr>
          <a:xfrm>
            <a:off x="0" y="2"/>
            <a:ext cx="12192000" cy="640079"/>
          </a:xfrm>
          <a:solidFill>
            <a:srgbClr val="001233"/>
          </a:solidFill>
          <a:effectLst>
            <a:innerShdw blurRad="63500" dist="50800" dir="2700000">
              <a:prstClr val="black">
                <a:alpha val="50000"/>
              </a:prstClr>
            </a:innerShdw>
          </a:effectLst>
        </p:spPr>
        <p:txBody>
          <a:bodyPr>
            <a:normAutofit/>
          </a:bodyPr>
          <a:lstStyle/>
          <a:p>
            <a:pPr algn="just"/>
            <a:r>
              <a:rPr lang="en-US" sz="2600" b="1" dirty="0">
                <a:solidFill>
                  <a:schemeClr val="bg1"/>
                </a:solidFill>
                <a:latin typeface="Cambria" panose="02040503050406030204" pitchFamily="18" charset="0"/>
                <a:ea typeface="Cambria" panose="02040503050406030204" pitchFamily="18" charset="0"/>
              </a:rPr>
              <a:t>Project Title: Sterling E-Commerce  	</a:t>
            </a:r>
          </a:p>
        </p:txBody>
      </p:sp>
      <p:sp>
        <p:nvSpPr>
          <p:cNvPr id="34" name="TextBox 33">
            <a:extLst>
              <a:ext uri="{FF2B5EF4-FFF2-40B4-BE49-F238E27FC236}">
                <a16:creationId xmlns:a16="http://schemas.microsoft.com/office/drawing/2014/main" id="{B012B99B-A864-817A-EC98-DE47EB9B77B3}"/>
              </a:ext>
            </a:extLst>
          </p:cNvPr>
          <p:cNvSpPr txBox="1"/>
          <p:nvPr/>
        </p:nvSpPr>
        <p:spPr>
          <a:xfrm>
            <a:off x="748823" y="871193"/>
            <a:ext cx="6461185" cy="561949"/>
          </a:xfrm>
          <a:prstGeom prst="rect">
            <a:avLst/>
          </a:prstGeom>
          <a:noFill/>
        </p:spPr>
        <p:txBody>
          <a:bodyPr wrap="square">
            <a:spAutoFit/>
          </a:bodyPr>
          <a:lstStyle/>
          <a:p>
            <a:pPr marL="2286000" marR="0" lvl="5" indent="457200" algn="just">
              <a:lnSpc>
                <a:spcPct val="200000"/>
              </a:lnSpc>
              <a:spcBef>
                <a:spcPts val="0"/>
              </a:spcBef>
              <a:spcAft>
                <a:spcPts val="800"/>
              </a:spcAft>
            </a:pPr>
            <a:r>
              <a:rPr lang="en-GB" sz="1800" b="1" kern="100" dirty="0">
                <a:effectLst/>
                <a:latin typeface="Berlin Sans FB Demi" panose="020E0802020502020306" pitchFamily="34" charset="0"/>
                <a:ea typeface="Calibri" panose="020F0502020204030204" pitchFamily="34" charset="0"/>
                <a:cs typeface="Arial" panose="020B0604020202020204" pitchFamily="34" charset="0"/>
              </a:rPr>
              <a:t>Data Preparation Process</a:t>
            </a:r>
          </a:p>
        </p:txBody>
      </p:sp>
      <p:sp>
        <p:nvSpPr>
          <p:cNvPr id="2" name="TextBox 1">
            <a:extLst>
              <a:ext uri="{FF2B5EF4-FFF2-40B4-BE49-F238E27FC236}">
                <a16:creationId xmlns:a16="http://schemas.microsoft.com/office/drawing/2014/main" id="{E8EF64AA-1314-7430-BDA8-8D277EAF4EED}"/>
              </a:ext>
            </a:extLst>
          </p:cNvPr>
          <p:cNvSpPr txBox="1"/>
          <p:nvPr/>
        </p:nvSpPr>
        <p:spPr>
          <a:xfrm>
            <a:off x="858091" y="3427595"/>
            <a:ext cx="6461185" cy="561949"/>
          </a:xfrm>
          <a:prstGeom prst="rect">
            <a:avLst/>
          </a:prstGeom>
          <a:noFill/>
        </p:spPr>
        <p:txBody>
          <a:bodyPr wrap="square">
            <a:spAutoFit/>
          </a:bodyPr>
          <a:lstStyle/>
          <a:p>
            <a:pPr marL="2286000" marR="0" lvl="5" indent="457200" algn="just">
              <a:lnSpc>
                <a:spcPct val="200000"/>
              </a:lnSpc>
              <a:spcBef>
                <a:spcPts val="0"/>
              </a:spcBef>
              <a:spcAft>
                <a:spcPts val="800"/>
              </a:spcAft>
            </a:pPr>
            <a:r>
              <a:rPr lang="en-GB" sz="1800" b="1" kern="100" dirty="0">
                <a:effectLst/>
                <a:latin typeface="Berlin Sans FB Demi" panose="020E0802020502020306" pitchFamily="34" charset="0"/>
                <a:ea typeface="Calibri" panose="020F0502020204030204" pitchFamily="34" charset="0"/>
                <a:cs typeface="Arial" panose="020B0604020202020204" pitchFamily="34" charset="0"/>
              </a:rPr>
              <a:t>Data Aggregation</a:t>
            </a:r>
          </a:p>
        </p:txBody>
      </p:sp>
      <p:sp>
        <p:nvSpPr>
          <p:cNvPr id="3" name="TextBox 2">
            <a:extLst>
              <a:ext uri="{FF2B5EF4-FFF2-40B4-BE49-F238E27FC236}">
                <a16:creationId xmlns:a16="http://schemas.microsoft.com/office/drawing/2014/main" id="{A141DC6A-3061-74EE-6F41-52B034C576E0}"/>
              </a:ext>
            </a:extLst>
          </p:cNvPr>
          <p:cNvSpPr txBox="1"/>
          <p:nvPr/>
        </p:nvSpPr>
        <p:spPr>
          <a:xfrm>
            <a:off x="3761054" y="4423271"/>
            <a:ext cx="8429683" cy="2082621"/>
          </a:xfrm>
          <a:prstGeom prst="rect">
            <a:avLst/>
          </a:prstGeom>
          <a:noFill/>
        </p:spPr>
        <p:txBody>
          <a:bodyPr wrap="square" rtlCol="0">
            <a:spAutoFit/>
          </a:bodyPr>
          <a:lstStyle/>
          <a:p>
            <a:pPr marL="0" marR="0">
              <a:spcBef>
                <a:spcPts val="0"/>
              </a:spcBef>
              <a:spcAft>
                <a:spcPts val="800"/>
              </a:spcAft>
            </a:pPr>
            <a:r>
              <a:rPr lang="en-GB" sz="1600" kern="100" dirty="0">
                <a:effectLst/>
                <a:ea typeface="Calibri" panose="020F0502020204030204" pitchFamily="34" charset="0"/>
                <a:cs typeface="Arial" panose="020B0604020202020204" pitchFamily="34" charset="0"/>
              </a:rPr>
              <a:t>The team aggregated the data into four primary insights:</a:t>
            </a:r>
          </a:p>
          <a:p>
            <a:pPr marL="0" marR="0">
              <a:spcBef>
                <a:spcPts val="0"/>
              </a:spcBef>
              <a:spcAft>
                <a:spcPts val="800"/>
              </a:spcAft>
            </a:pPr>
            <a:r>
              <a:rPr lang="en-GB" sz="1600" kern="100" dirty="0">
                <a:effectLst/>
                <a:ea typeface="Calibri" panose="020F0502020204030204" pitchFamily="34" charset="0"/>
                <a:cs typeface="Arial" panose="020B0604020202020204" pitchFamily="34" charset="0"/>
              </a:rPr>
              <a:t>- Customer Insights: Analysed data based on gender.</a:t>
            </a:r>
          </a:p>
          <a:p>
            <a:pPr marL="0" marR="0">
              <a:spcBef>
                <a:spcPts val="0"/>
              </a:spcBef>
              <a:spcAft>
                <a:spcPts val="800"/>
              </a:spcAft>
            </a:pPr>
            <a:r>
              <a:rPr lang="en-GB" sz="1600" kern="100" dirty="0">
                <a:effectLst/>
                <a:ea typeface="Calibri" panose="020F0502020204030204" pitchFamily="34" charset="0"/>
                <a:cs typeface="Arial" panose="020B0604020202020204" pitchFamily="34" charset="0"/>
              </a:rPr>
              <a:t>- Sales Data: Evaluated total sales figures.</a:t>
            </a:r>
          </a:p>
          <a:p>
            <a:pPr marL="0" marR="0">
              <a:spcBef>
                <a:spcPts val="0"/>
              </a:spcBef>
              <a:spcAft>
                <a:spcPts val="800"/>
              </a:spcAft>
            </a:pPr>
            <a:r>
              <a:rPr lang="en-GB" sz="1600" kern="100" dirty="0">
                <a:effectLst/>
                <a:ea typeface="Calibri" panose="020F0502020204030204" pitchFamily="34" charset="0"/>
                <a:cs typeface="Arial" panose="020B0604020202020204" pitchFamily="34" charset="0"/>
              </a:rPr>
              <a:t>- Geographic Distribution: Assessed sales across different states.</a:t>
            </a:r>
          </a:p>
          <a:p>
            <a:pPr marL="0" marR="0">
              <a:spcBef>
                <a:spcPts val="0"/>
              </a:spcBef>
              <a:spcAft>
                <a:spcPts val="800"/>
              </a:spcAft>
            </a:pPr>
            <a:r>
              <a:rPr lang="en-GB" sz="1600" kern="100" dirty="0">
                <a:effectLst/>
                <a:ea typeface="Calibri" panose="020F0502020204030204" pitchFamily="34" charset="0"/>
                <a:cs typeface="Arial" panose="020B0604020202020204" pitchFamily="34" charset="0"/>
              </a:rPr>
              <a:t>- Operational Insights: Examined payment methods used by customers.</a:t>
            </a:r>
          </a:p>
          <a:p>
            <a:pPr marL="0" marR="0">
              <a:spcBef>
                <a:spcPts val="0"/>
              </a:spcBef>
              <a:spcAft>
                <a:spcPts val="800"/>
              </a:spcAft>
            </a:pPr>
            <a:r>
              <a:rPr lang="en-GB" sz="1600" kern="100" dirty="0">
                <a:effectLst/>
                <a:ea typeface="Calibri" panose="020F0502020204030204" pitchFamily="34" charset="0"/>
                <a:cs typeface="Arial" panose="020B0604020202020204" pitchFamily="34" charset="0"/>
              </a:rPr>
              <a:t>Pivot tables, charts, and slicers were created for interactive control and deeper insights</a:t>
            </a:r>
          </a:p>
        </p:txBody>
      </p:sp>
      <p:grpSp>
        <p:nvGrpSpPr>
          <p:cNvPr id="48" name="Group 47">
            <a:extLst>
              <a:ext uri="{FF2B5EF4-FFF2-40B4-BE49-F238E27FC236}">
                <a16:creationId xmlns:a16="http://schemas.microsoft.com/office/drawing/2014/main" id="{FC57023D-BAD0-3AB4-024F-F88728A5AB15}"/>
              </a:ext>
            </a:extLst>
          </p:cNvPr>
          <p:cNvGrpSpPr/>
          <p:nvPr/>
        </p:nvGrpSpPr>
        <p:grpSpPr>
          <a:xfrm>
            <a:off x="-6746" y="836232"/>
            <a:ext cx="2973035" cy="5883374"/>
            <a:chOff x="1165" y="1012578"/>
            <a:chExt cx="3526313" cy="5393142"/>
          </a:xfrm>
        </p:grpSpPr>
        <p:sp>
          <p:nvSpPr>
            <p:cNvPr id="49" name="Rectangle 48">
              <a:extLst>
                <a:ext uri="{FF2B5EF4-FFF2-40B4-BE49-F238E27FC236}">
                  <a16:creationId xmlns:a16="http://schemas.microsoft.com/office/drawing/2014/main" id="{F755F496-E010-ACC2-8E93-08117D6BB35F}"/>
                </a:ext>
              </a:extLst>
            </p:cNvPr>
            <p:cNvSpPr/>
            <p:nvPr/>
          </p:nvSpPr>
          <p:spPr>
            <a:xfrm>
              <a:off x="10664" y="3894127"/>
              <a:ext cx="3514594" cy="86565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824889B3-02DB-B5A9-D4F6-85788178BD90}"/>
                </a:ext>
              </a:extLst>
            </p:cNvPr>
            <p:cNvSpPr/>
            <p:nvPr/>
          </p:nvSpPr>
          <p:spPr>
            <a:xfrm>
              <a:off x="12885" y="1887116"/>
              <a:ext cx="3514593"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51" name="Group 50">
              <a:extLst>
                <a:ext uri="{FF2B5EF4-FFF2-40B4-BE49-F238E27FC236}">
                  <a16:creationId xmlns:a16="http://schemas.microsoft.com/office/drawing/2014/main" id="{4032A982-DF2F-96F3-805B-E451C1616E04}"/>
                </a:ext>
              </a:extLst>
            </p:cNvPr>
            <p:cNvGrpSpPr/>
            <p:nvPr/>
          </p:nvGrpSpPr>
          <p:grpSpPr>
            <a:xfrm>
              <a:off x="1165" y="1012578"/>
              <a:ext cx="3524093" cy="5393142"/>
              <a:chOff x="1165" y="1012578"/>
              <a:chExt cx="3524093" cy="5393142"/>
            </a:xfrm>
          </p:grpSpPr>
          <p:sp>
            <p:nvSpPr>
              <p:cNvPr id="52" name="Rectangle 51">
                <a:extLst>
                  <a:ext uri="{FF2B5EF4-FFF2-40B4-BE49-F238E27FC236}">
                    <a16:creationId xmlns:a16="http://schemas.microsoft.com/office/drawing/2014/main" id="{1901B915-2695-3338-2160-9E7B6DB18BEB}"/>
                  </a:ext>
                </a:extLst>
              </p:cNvPr>
              <p:cNvSpPr/>
              <p:nvPr/>
            </p:nvSpPr>
            <p:spPr>
              <a:xfrm>
                <a:off x="5680" y="4809257"/>
                <a:ext cx="3514594" cy="7883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F999683E-E458-0FC6-EAA1-035C99BCEC24}"/>
                  </a:ext>
                </a:extLst>
              </p:cNvPr>
              <p:cNvSpPr/>
              <p:nvPr/>
            </p:nvSpPr>
            <p:spPr>
              <a:xfrm>
                <a:off x="8025" y="2896815"/>
                <a:ext cx="3514594"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54" name="Rectangle 53">
                <a:extLst>
                  <a:ext uri="{FF2B5EF4-FFF2-40B4-BE49-F238E27FC236}">
                    <a16:creationId xmlns:a16="http://schemas.microsoft.com/office/drawing/2014/main" id="{200E350C-C0E6-C3F3-7048-302F3B29B01C}"/>
                  </a:ext>
                </a:extLst>
              </p:cNvPr>
              <p:cNvSpPr/>
              <p:nvPr/>
            </p:nvSpPr>
            <p:spPr>
              <a:xfrm>
                <a:off x="1165" y="1012578"/>
                <a:ext cx="3514593" cy="8325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55" name="TextBox 54">
                <a:extLst>
                  <a:ext uri="{FF2B5EF4-FFF2-40B4-BE49-F238E27FC236}">
                    <a16:creationId xmlns:a16="http://schemas.microsoft.com/office/drawing/2014/main" id="{DF6380CB-4E46-4F93-8B02-FE06B2F58E2C}"/>
                  </a:ext>
                </a:extLst>
              </p:cNvPr>
              <p:cNvSpPr txBox="1"/>
              <p:nvPr/>
            </p:nvSpPr>
            <p:spPr>
              <a:xfrm>
                <a:off x="71374" y="1231371"/>
                <a:ext cx="3319974"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INTRODUCTION </a:t>
                </a:r>
                <a:endParaRPr lang="en-GB" sz="2000" b="1" dirty="0">
                  <a:solidFill>
                    <a:srgbClr val="001233"/>
                  </a:solidFill>
                  <a:latin typeface="Cambria" panose="02040503050406030204" pitchFamily="18" charset="0"/>
                  <a:ea typeface="Cambria" panose="02040503050406030204" pitchFamily="18" charset="0"/>
                </a:endParaRPr>
              </a:p>
            </p:txBody>
          </p:sp>
          <p:sp>
            <p:nvSpPr>
              <p:cNvPr id="56" name="TextBox 55">
                <a:extLst>
                  <a:ext uri="{FF2B5EF4-FFF2-40B4-BE49-F238E27FC236}">
                    <a16:creationId xmlns:a16="http://schemas.microsoft.com/office/drawing/2014/main" id="{E88CB5C9-D957-81AD-ACFD-CA25C77DB972}"/>
                  </a:ext>
                </a:extLst>
              </p:cNvPr>
              <p:cNvSpPr txBox="1"/>
              <p:nvPr/>
            </p:nvSpPr>
            <p:spPr>
              <a:xfrm>
                <a:off x="47914" y="2197828"/>
                <a:ext cx="3366890"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AIM AND OBJECTIVES</a:t>
                </a:r>
                <a:endParaRPr lang="en-GB" sz="2000" b="1" dirty="0">
                  <a:solidFill>
                    <a:srgbClr val="001233"/>
                  </a:solidFill>
                  <a:latin typeface="Cambria" panose="02040503050406030204" pitchFamily="18" charset="0"/>
                  <a:ea typeface="Cambria" panose="02040503050406030204" pitchFamily="18" charset="0"/>
                </a:endParaRPr>
              </a:p>
            </p:txBody>
          </p:sp>
          <p:sp>
            <p:nvSpPr>
              <p:cNvPr id="57" name="TextBox 56">
                <a:extLst>
                  <a:ext uri="{FF2B5EF4-FFF2-40B4-BE49-F238E27FC236}">
                    <a16:creationId xmlns:a16="http://schemas.microsoft.com/office/drawing/2014/main" id="{E94DB6EA-EAA1-236A-02A7-306A1862DCDC}"/>
                  </a:ext>
                </a:extLst>
              </p:cNvPr>
              <p:cNvSpPr txBox="1"/>
              <p:nvPr/>
            </p:nvSpPr>
            <p:spPr>
              <a:xfrm>
                <a:off x="37831" y="4200567"/>
                <a:ext cx="3319975"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ANALYSIS</a:t>
                </a:r>
                <a:endParaRPr lang="en-GB" sz="2000" b="1" dirty="0">
                  <a:solidFill>
                    <a:srgbClr val="001233"/>
                  </a:solidFill>
                  <a:latin typeface="Cambria" panose="02040503050406030204" pitchFamily="18" charset="0"/>
                  <a:ea typeface="Cambria" panose="02040503050406030204" pitchFamily="18" charset="0"/>
                </a:endParaRPr>
              </a:p>
            </p:txBody>
          </p:sp>
          <p:sp>
            <p:nvSpPr>
              <p:cNvPr id="58" name="Rectangle 57">
                <a:extLst>
                  <a:ext uri="{FF2B5EF4-FFF2-40B4-BE49-F238E27FC236}">
                    <a16:creationId xmlns:a16="http://schemas.microsoft.com/office/drawing/2014/main" id="{EE7AB9F4-827B-DF33-B5F1-B5B233564977}"/>
                  </a:ext>
                </a:extLst>
              </p:cNvPr>
              <p:cNvSpPr/>
              <p:nvPr/>
            </p:nvSpPr>
            <p:spPr>
              <a:xfrm>
                <a:off x="10664" y="5651346"/>
                <a:ext cx="3514594" cy="75437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grpSp>
      <p:sp>
        <p:nvSpPr>
          <p:cNvPr id="59" name="TextBox 58">
            <a:extLst>
              <a:ext uri="{FF2B5EF4-FFF2-40B4-BE49-F238E27FC236}">
                <a16:creationId xmlns:a16="http://schemas.microsoft.com/office/drawing/2014/main" id="{B600D755-32DA-9B77-400C-E9B430FD841C}"/>
              </a:ext>
            </a:extLst>
          </p:cNvPr>
          <p:cNvSpPr txBox="1"/>
          <p:nvPr/>
        </p:nvSpPr>
        <p:spPr>
          <a:xfrm>
            <a:off x="77436" y="6141400"/>
            <a:ext cx="2771679"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2000" b="1" dirty="0">
                <a:solidFill>
                  <a:srgbClr val="001233"/>
                </a:solidFill>
                <a:latin typeface="Cambria" panose="02040503050406030204" pitchFamily="18" charset="0"/>
                <a:ea typeface="Cambria" panose="02040503050406030204" pitchFamily="18" charset="0"/>
              </a:rPr>
              <a:t>CONCLUSION</a:t>
            </a:r>
            <a:endParaRPr lang="en-GB" sz="2000" dirty="0">
              <a:solidFill>
                <a:srgbClr val="001233"/>
              </a:solidFill>
            </a:endParaRPr>
          </a:p>
        </p:txBody>
      </p:sp>
      <p:sp>
        <p:nvSpPr>
          <p:cNvPr id="60" name="TextBox 59">
            <a:extLst>
              <a:ext uri="{FF2B5EF4-FFF2-40B4-BE49-F238E27FC236}">
                <a16:creationId xmlns:a16="http://schemas.microsoft.com/office/drawing/2014/main" id="{335759CE-98EC-BC52-CB6C-45FB7CD5619A}"/>
              </a:ext>
            </a:extLst>
          </p:cNvPr>
          <p:cNvSpPr txBox="1"/>
          <p:nvPr/>
        </p:nvSpPr>
        <p:spPr>
          <a:xfrm>
            <a:off x="50044" y="3217654"/>
            <a:ext cx="2799071" cy="400110"/>
          </a:xfrm>
          <a:prstGeom prst="rect">
            <a:avLst/>
          </a:prstGeom>
          <a:solidFill>
            <a:srgbClr val="001233"/>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chemeClr val="bg1"/>
                </a:solidFill>
                <a:latin typeface="Cambria" panose="02040503050406030204" pitchFamily="18" charset="0"/>
                <a:ea typeface="Cambria" panose="02040503050406030204" pitchFamily="18" charset="0"/>
              </a:rPr>
              <a:t>METHODOLOGY </a:t>
            </a:r>
            <a:endParaRPr lang="en-GB" sz="2000" b="1" dirty="0">
              <a:solidFill>
                <a:schemeClr val="bg1"/>
              </a:solidFill>
              <a:latin typeface="Cambria" panose="02040503050406030204" pitchFamily="18" charset="0"/>
              <a:ea typeface="Cambria" panose="02040503050406030204" pitchFamily="18" charset="0"/>
            </a:endParaRPr>
          </a:p>
        </p:txBody>
      </p:sp>
      <p:sp>
        <p:nvSpPr>
          <p:cNvPr id="61" name="TextBox 60">
            <a:extLst>
              <a:ext uri="{FF2B5EF4-FFF2-40B4-BE49-F238E27FC236}">
                <a16:creationId xmlns:a16="http://schemas.microsoft.com/office/drawing/2014/main" id="{BD6938B6-F37E-2068-7A8C-D1F7F55C4216}"/>
              </a:ext>
            </a:extLst>
          </p:cNvPr>
          <p:cNvSpPr txBox="1"/>
          <p:nvPr/>
        </p:nvSpPr>
        <p:spPr>
          <a:xfrm>
            <a:off x="24167" y="5174125"/>
            <a:ext cx="2799072"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RECOMMENDATION </a:t>
            </a:r>
            <a:endParaRPr lang="en-GB" sz="2000" b="1" dirty="0">
              <a:solidFill>
                <a:srgbClr val="001233"/>
              </a:solidFill>
              <a:latin typeface="Bahnschrift" panose="020B0502040204020203" pitchFamily="34" charset="0"/>
            </a:endParaRPr>
          </a:p>
        </p:txBody>
      </p:sp>
    </p:spTree>
    <p:extLst>
      <p:ext uri="{BB962C8B-B14F-4D97-AF65-F5344CB8AC3E}">
        <p14:creationId xmlns:p14="http://schemas.microsoft.com/office/powerpoint/2010/main" val="3240713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1340" y="1074913"/>
            <a:ext cx="8429683" cy="6309420"/>
          </a:xfrm>
          <a:prstGeom prst="rect">
            <a:avLst/>
          </a:prstGeom>
          <a:noFill/>
        </p:spPr>
        <p:txBody>
          <a:bodyPr wrap="square" rtlCol="0">
            <a:spAutoFit/>
          </a:bodyPr>
          <a:lstStyle/>
          <a:p>
            <a:pPr marL="0" marR="0">
              <a:spcBef>
                <a:spcPts val="0"/>
              </a:spcBef>
              <a:spcAft>
                <a:spcPts val="800"/>
              </a:spcAft>
            </a:pPr>
            <a:r>
              <a:rPr lang="en-US" sz="1600" b="1" kern="100" dirty="0">
                <a:effectLst/>
                <a:ea typeface="Roboto" pitchFamily="2" charset="0"/>
                <a:cs typeface="Arial" panose="020B0604020202020204" pitchFamily="34" charset="0"/>
              </a:rPr>
              <a:t>Sales Performance</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 Overall Sales: The company has a robust sales performance with a frequency rate of 3.21 and a total customer base of 283,000.</a:t>
            </a:r>
          </a:p>
          <a:p>
            <a:pPr marL="0" marR="0">
              <a:spcBef>
                <a:spcPts val="0"/>
              </a:spcBef>
              <a:spcAft>
                <a:spcPts val="800"/>
              </a:spcAft>
            </a:pPr>
            <a:r>
              <a:rPr lang="en-US" sz="1600" b="1" kern="100" dirty="0">
                <a:effectLst/>
                <a:ea typeface="Roboto" pitchFamily="2" charset="0"/>
                <a:cs typeface="Arial" panose="020B0604020202020204" pitchFamily="34" charset="0"/>
              </a:rPr>
              <a:t>Regional Sales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Top Performing State: Texas leads in sales among all states.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 Peak Year: 2017 was the highest-grossing year.</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Regional Insights: The South region dominates sales with $90 million, holding the highest average sales among all regions (Northwest, South, West, and Midwest).</a:t>
            </a:r>
          </a:p>
          <a:p>
            <a:pPr marL="0" marR="0">
              <a:spcBef>
                <a:spcPts val="0"/>
              </a:spcBef>
              <a:spcAft>
                <a:spcPts val="800"/>
              </a:spcAft>
            </a:pPr>
            <a:r>
              <a:rPr lang="en-US" sz="1600" b="1" kern="100" dirty="0">
                <a:effectLst/>
                <a:ea typeface="Roboto" pitchFamily="2" charset="0"/>
                <a:cs typeface="Arial" panose="020B0604020202020204" pitchFamily="34" charset="0"/>
              </a:rPr>
              <a:t>Seasonal Trends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Lowest Sales Month: January.</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Peak sales month: December, followed closely by April and July.</a:t>
            </a:r>
          </a:p>
          <a:p>
            <a:pPr marR="0">
              <a:spcBef>
                <a:spcPts val="0"/>
              </a:spcBef>
              <a:spcAft>
                <a:spcPts val="800"/>
              </a:spcAft>
            </a:pPr>
            <a:r>
              <a:rPr lang="en-US" sz="1600" b="1" kern="100" dirty="0">
                <a:effectLst/>
                <a:ea typeface="Roboto" pitchFamily="2" charset="0"/>
                <a:cs typeface="Arial" panose="020B0604020202020204" pitchFamily="34" charset="0"/>
              </a:rPr>
              <a:t>Top Selling Category</a:t>
            </a:r>
            <a:r>
              <a:rPr lang="en-US" sz="1600" kern="100" dirty="0">
                <a:effectLst/>
                <a:ea typeface="Roboto" pitchFamily="2" charset="0"/>
                <a:cs typeface="Arial" panose="020B0604020202020204" pitchFamily="34" charset="0"/>
              </a:rPr>
              <a:t>.</a:t>
            </a:r>
            <a:endParaRPr lang="en-US" sz="1600" b="1" kern="100" dirty="0">
              <a:ea typeface="Roboto" pitchFamily="2" charset="0"/>
              <a:cs typeface="Arial" panose="020B0604020202020204" pitchFamily="34" charset="0"/>
            </a:endParaRPr>
          </a:p>
          <a:p>
            <a:pPr marL="742950" lvl="1" indent="-285750">
              <a:spcAft>
                <a:spcPts val="800"/>
              </a:spcAft>
              <a:buFont typeface="Arial" panose="020B0604020202020204" pitchFamily="34" charset="0"/>
              <a:buChar char="•"/>
            </a:pPr>
            <a:r>
              <a:rPr lang="en-US" sz="1600" kern="100" dirty="0">
                <a:ea typeface="Roboto" pitchFamily="2" charset="0"/>
                <a:cs typeface="Arial" panose="020B0604020202020204" pitchFamily="34" charset="0"/>
              </a:rPr>
              <a:t>Books: Consistently the top-selling category in terms of sales volume over time</a:t>
            </a:r>
            <a:endParaRPr lang="en-US" sz="1600" kern="100" dirty="0">
              <a:effectLst/>
              <a:ea typeface="Roboto" pitchFamily="2" charset="0"/>
              <a:cs typeface="Arial" panose="020B0604020202020204" pitchFamily="34" charset="0"/>
            </a:endParaRPr>
          </a:p>
          <a:p>
            <a:pPr marL="0" marR="0">
              <a:spcBef>
                <a:spcPts val="0"/>
              </a:spcBef>
              <a:spcAft>
                <a:spcPts val="800"/>
              </a:spcAft>
            </a:pPr>
            <a:r>
              <a:rPr lang="en-US" sz="1600" b="1" kern="100" dirty="0">
                <a:effectLst/>
                <a:ea typeface="Roboto" pitchFamily="2" charset="0"/>
                <a:cs typeface="Arial" panose="020B0604020202020204" pitchFamily="34" charset="0"/>
              </a:rPr>
              <a:t>Payment Methods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Preferred Methods: Cash on Delivery (COD) is the most preferred, followed by Easy Pay.</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Least Used Method: "Financial settlement" is the least utilized and may not be cost-effective.</a:t>
            </a:r>
          </a:p>
          <a:p>
            <a:pPr marL="0" marR="0">
              <a:spcBef>
                <a:spcPts val="0"/>
              </a:spcBef>
              <a:spcAft>
                <a:spcPts val="800"/>
              </a:spcAft>
            </a:pPr>
            <a:endParaRPr lang="en-US" sz="1600" kern="100" dirty="0">
              <a:effectLst/>
              <a:ea typeface="Roboto" pitchFamily="2" charset="0"/>
              <a:cs typeface="Arial" panose="020B0604020202020204" pitchFamily="34" charset="0"/>
            </a:endParaRPr>
          </a:p>
          <a:p>
            <a:pPr marL="0" marR="0">
              <a:spcBef>
                <a:spcPts val="0"/>
              </a:spcBef>
              <a:spcAft>
                <a:spcPts val="800"/>
              </a:spcAft>
            </a:pPr>
            <a:r>
              <a:rPr lang="en-US" sz="1600" kern="100" dirty="0">
                <a:effectLst/>
                <a:ea typeface="Roboto" pitchFamily="2" charset="0"/>
                <a:cs typeface="Arial" panose="020B0604020202020204" pitchFamily="34" charset="0"/>
              </a:rPr>
              <a:t> </a:t>
            </a:r>
          </a:p>
        </p:txBody>
      </p:sp>
      <p:sp>
        <p:nvSpPr>
          <p:cNvPr id="85" name="Arrow: Left 84"/>
          <p:cNvSpPr/>
          <p:nvPr/>
        </p:nvSpPr>
        <p:spPr>
          <a:xfrm>
            <a:off x="3006976" y="4353682"/>
            <a:ext cx="494364" cy="320758"/>
          </a:xfrm>
          <a:prstGeom prst="leftArrow">
            <a:avLst/>
          </a:prstGeom>
          <a:solidFill>
            <a:srgbClr val="00123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itle 8"/>
          <p:cNvSpPr>
            <a:spLocks noGrp="1"/>
          </p:cNvSpPr>
          <p:nvPr>
            <p:ph type="title"/>
          </p:nvPr>
        </p:nvSpPr>
        <p:spPr>
          <a:xfrm>
            <a:off x="0" y="2"/>
            <a:ext cx="12192000" cy="640079"/>
          </a:xfrm>
          <a:solidFill>
            <a:srgbClr val="001233"/>
          </a:solidFill>
          <a:effectLst>
            <a:innerShdw blurRad="63500" dist="50800" dir="2700000">
              <a:prstClr val="black">
                <a:alpha val="50000"/>
              </a:prstClr>
            </a:innerShdw>
          </a:effectLst>
        </p:spPr>
        <p:txBody>
          <a:bodyPr>
            <a:normAutofit/>
          </a:bodyPr>
          <a:lstStyle/>
          <a:p>
            <a:pPr algn="just"/>
            <a:r>
              <a:rPr lang="en-US" sz="2600" b="1" dirty="0">
                <a:solidFill>
                  <a:schemeClr val="bg1"/>
                </a:solidFill>
                <a:latin typeface="Cambria" panose="02040503050406030204" pitchFamily="18" charset="0"/>
                <a:ea typeface="Cambria" panose="02040503050406030204" pitchFamily="18" charset="0"/>
              </a:rPr>
              <a:t>Project Title: Sterling E-Commerce  	</a:t>
            </a:r>
          </a:p>
        </p:txBody>
      </p:sp>
      <p:grpSp>
        <p:nvGrpSpPr>
          <p:cNvPr id="36" name="Group 35">
            <a:extLst>
              <a:ext uri="{FF2B5EF4-FFF2-40B4-BE49-F238E27FC236}">
                <a16:creationId xmlns:a16="http://schemas.microsoft.com/office/drawing/2014/main" id="{2128DE66-C4EF-A5A8-5A53-2089B4D44FF9}"/>
              </a:ext>
            </a:extLst>
          </p:cNvPr>
          <p:cNvGrpSpPr/>
          <p:nvPr/>
        </p:nvGrpSpPr>
        <p:grpSpPr>
          <a:xfrm>
            <a:off x="-6746" y="836232"/>
            <a:ext cx="2973035" cy="5883374"/>
            <a:chOff x="1165" y="1012578"/>
            <a:chExt cx="3526313" cy="5393142"/>
          </a:xfrm>
        </p:grpSpPr>
        <p:sp>
          <p:nvSpPr>
            <p:cNvPr id="37" name="Rectangle 36">
              <a:extLst>
                <a:ext uri="{FF2B5EF4-FFF2-40B4-BE49-F238E27FC236}">
                  <a16:creationId xmlns:a16="http://schemas.microsoft.com/office/drawing/2014/main" id="{4B53C8FE-5412-6142-8F32-1BE891957640}"/>
                </a:ext>
              </a:extLst>
            </p:cNvPr>
            <p:cNvSpPr/>
            <p:nvPr/>
          </p:nvSpPr>
          <p:spPr>
            <a:xfrm>
              <a:off x="10664" y="3894127"/>
              <a:ext cx="3514594" cy="86565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1E416E91-D295-161A-1BF1-BB4D7C7DF658}"/>
                </a:ext>
              </a:extLst>
            </p:cNvPr>
            <p:cNvSpPr/>
            <p:nvPr/>
          </p:nvSpPr>
          <p:spPr>
            <a:xfrm>
              <a:off x="12885" y="1887116"/>
              <a:ext cx="3514593"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39" name="Group 38">
              <a:extLst>
                <a:ext uri="{FF2B5EF4-FFF2-40B4-BE49-F238E27FC236}">
                  <a16:creationId xmlns:a16="http://schemas.microsoft.com/office/drawing/2014/main" id="{E0CAFE3D-0860-A363-5467-93E649EFAEBD}"/>
                </a:ext>
              </a:extLst>
            </p:cNvPr>
            <p:cNvGrpSpPr/>
            <p:nvPr/>
          </p:nvGrpSpPr>
          <p:grpSpPr>
            <a:xfrm>
              <a:off x="1165" y="1012578"/>
              <a:ext cx="3524093" cy="5393142"/>
              <a:chOff x="1165" y="1012578"/>
              <a:chExt cx="3524093" cy="5393142"/>
            </a:xfrm>
          </p:grpSpPr>
          <p:sp>
            <p:nvSpPr>
              <p:cNvPr id="40" name="Rectangle 39">
                <a:extLst>
                  <a:ext uri="{FF2B5EF4-FFF2-40B4-BE49-F238E27FC236}">
                    <a16:creationId xmlns:a16="http://schemas.microsoft.com/office/drawing/2014/main" id="{5C425E41-B407-D5F0-E514-2D1D60CE3E39}"/>
                  </a:ext>
                </a:extLst>
              </p:cNvPr>
              <p:cNvSpPr/>
              <p:nvPr/>
            </p:nvSpPr>
            <p:spPr>
              <a:xfrm>
                <a:off x="5680" y="4809257"/>
                <a:ext cx="3514594" cy="7883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6E93A49D-4359-A315-03C6-BA0B98E7ABC6}"/>
                  </a:ext>
                </a:extLst>
              </p:cNvPr>
              <p:cNvSpPr/>
              <p:nvPr/>
            </p:nvSpPr>
            <p:spPr>
              <a:xfrm>
                <a:off x="8025" y="2896815"/>
                <a:ext cx="3514594"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42" name="Rectangle 41">
                <a:extLst>
                  <a:ext uri="{FF2B5EF4-FFF2-40B4-BE49-F238E27FC236}">
                    <a16:creationId xmlns:a16="http://schemas.microsoft.com/office/drawing/2014/main" id="{FC40EF4A-330F-7B40-8529-6FE8C8EEB55D}"/>
                  </a:ext>
                </a:extLst>
              </p:cNvPr>
              <p:cNvSpPr/>
              <p:nvPr/>
            </p:nvSpPr>
            <p:spPr>
              <a:xfrm>
                <a:off x="1165" y="1012578"/>
                <a:ext cx="3514593" cy="8325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43" name="TextBox 42">
                <a:extLst>
                  <a:ext uri="{FF2B5EF4-FFF2-40B4-BE49-F238E27FC236}">
                    <a16:creationId xmlns:a16="http://schemas.microsoft.com/office/drawing/2014/main" id="{2FA59C1D-2A4A-5358-19BA-B271C68DCCEA}"/>
                  </a:ext>
                </a:extLst>
              </p:cNvPr>
              <p:cNvSpPr txBox="1"/>
              <p:nvPr/>
            </p:nvSpPr>
            <p:spPr>
              <a:xfrm>
                <a:off x="71374" y="1231371"/>
                <a:ext cx="3319974"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INTRODUCTION </a:t>
                </a:r>
                <a:endParaRPr lang="en-GB" sz="2000" b="1" dirty="0">
                  <a:solidFill>
                    <a:srgbClr val="001233"/>
                  </a:solidFill>
                  <a:latin typeface="Cambria" panose="02040503050406030204" pitchFamily="18" charset="0"/>
                  <a:ea typeface="Cambria" panose="02040503050406030204" pitchFamily="18" charset="0"/>
                </a:endParaRPr>
              </a:p>
            </p:txBody>
          </p:sp>
          <p:sp>
            <p:nvSpPr>
              <p:cNvPr id="44" name="TextBox 43">
                <a:extLst>
                  <a:ext uri="{FF2B5EF4-FFF2-40B4-BE49-F238E27FC236}">
                    <a16:creationId xmlns:a16="http://schemas.microsoft.com/office/drawing/2014/main" id="{3952BBEE-E94B-F7B9-FA05-5052F8CC43E0}"/>
                  </a:ext>
                </a:extLst>
              </p:cNvPr>
              <p:cNvSpPr txBox="1"/>
              <p:nvPr/>
            </p:nvSpPr>
            <p:spPr>
              <a:xfrm>
                <a:off x="47914" y="2197828"/>
                <a:ext cx="3366890"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AIM AND OBJECTIVES</a:t>
                </a:r>
                <a:endParaRPr lang="en-GB" sz="2000" b="1" dirty="0">
                  <a:solidFill>
                    <a:srgbClr val="001233"/>
                  </a:solidFill>
                  <a:latin typeface="Cambria" panose="02040503050406030204" pitchFamily="18" charset="0"/>
                  <a:ea typeface="Cambria" panose="02040503050406030204" pitchFamily="18" charset="0"/>
                </a:endParaRPr>
              </a:p>
            </p:txBody>
          </p:sp>
          <p:sp>
            <p:nvSpPr>
              <p:cNvPr id="45" name="TextBox 44">
                <a:extLst>
                  <a:ext uri="{FF2B5EF4-FFF2-40B4-BE49-F238E27FC236}">
                    <a16:creationId xmlns:a16="http://schemas.microsoft.com/office/drawing/2014/main" id="{076B98F8-840C-F065-6524-386BEDCAFD9E}"/>
                  </a:ext>
                </a:extLst>
              </p:cNvPr>
              <p:cNvSpPr txBox="1"/>
              <p:nvPr/>
            </p:nvSpPr>
            <p:spPr>
              <a:xfrm>
                <a:off x="37831" y="4200567"/>
                <a:ext cx="3319975" cy="366771"/>
              </a:xfrm>
              <a:prstGeom prst="rect">
                <a:avLst/>
              </a:prstGeom>
              <a:solidFill>
                <a:srgbClr val="001233"/>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chemeClr val="bg1"/>
                    </a:solidFill>
                    <a:latin typeface="Cambria" panose="02040503050406030204" pitchFamily="18" charset="0"/>
                    <a:ea typeface="Cambria" panose="02040503050406030204" pitchFamily="18" charset="0"/>
                  </a:rPr>
                  <a:t>ANALYSIS</a:t>
                </a:r>
                <a:endParaRPr lang="en-GB" sz="2000" b="1" dirty="0">
                  <a:solidFill>
                    <a:schemeClr val="bg1"/>
                  </a:solidFill>
                  <a:latin typeface="Cambria" panose="02040503050406030204" pitchFamily="18" charset="0"/>
                  <a:ea typeface="Cambria" panose="02040503050406030204" pitchFamily="18" charset="0"/>
                </a:endParaRPr>
              </a:p>
            </p:txBody>
          </p:sp>
          <p:sp>
            <p:nvSpPr>
              <p:cNvPr id="46" name="Rectangle 45">
                <a:extLst>
                  <a:ext uri="{FF2B5EF4-FFF2-40B4-BE49-F238E27FC236}">
                    <a16:creationId xmlns:a16="http://schemas.microsoft.com/office/drawing/2014/main" id="{11E153B1-D841-097E-88D8-1A2695FFDA5E}"/>
                  </a:ext>
                </a:extLst>
              </p:cNvPr>
              <p:cNvSpPr/>
              <p:nvPr/>
            </p:nvSpPr>
            <p:spPr>
              <a:xfrm>
                <a:off x="10664" y="5651346"/>
                <a:ext cx="3514594" cy="75437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grpSp>
      <p:sp>
        <p:nvSpPr>
          <p:cNvPr id="47" name="TextBox 46">
            <a:extLst>
              <a:ext uri="{FF2B5EF4-FFF2-40B4-BE49-F238E27FC236}">
                <a16:creationId xmlns:a16="http://schemas.microsoft.com/office/drawing/2014/main" id="{51AFB6A5-4E8F-764A-2705-0FFACA7B15F8}"/>
              </a:ext>
            </a:extLst>
          </p:cNvPr>
          <p:cNvSpPr txBox="1"/>
          <p:nvPr/>
        </p:nvSpPr>
        <p:spPr>
          <a:xfrm>
            <a:off x="77436" y="6141400"/>
            <a:ext cx="2771679"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2000" b="1" dirty="0">
                <a:solidFill>
                  <a:srgbClr val="001233"/>
                </a:solidFill>
                <a:latin typeface="Cambria" panose="02040503050406030204" pitchFamily="18" charset="0"/>
                <a:ea typeface="Cambria" panose="02040503050406030204" pitchFamily="18" charset="0"/>
              </a:rPr>
              <a:t>CONCLUSION</a:t>
            </a:r>
            <a:endParaRPr lang="en-GB" sz="2000" dirty="0">
              <a:solidFill>
                <a:srgbClr val="001233"/>
              </a:solidFill>
            </a:endParaRPr>
          </a:p>
        </p:txBody>
      </p:sp>
      <p:sp>
        <p:nvSpPr>
          <p:cNvPr id="48" name="TextBox 47">
            <a:extLst>
              <a:ext uri="{FF2B5EF4-FFF2-40B4-BE49-F238E27FC236}">
                <a16:creationId xmlns:a16="http://schemas.microsoft.com/office/drawing/2014/main" id="{9F412DC5-0F04-E37A-1D68-BDF3CEB68261}"/>
              </a:ext>
            </a:extLst>
          </p:cNvPr>
          <p:cNvSpPr txBox="1"/>
          <p:nvPr/>
        </p:nvSpPr>
        <p:spPr>
          <a:xfrm>
            <a:off x="50044" y="3217654"/>
            <a:ext cx="2799071"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METHODOLOGY </a:t>
            </a:r>
            <a:endParaRPr lang="en-GB" sz="2000" b="1" dirty="0">
              <a:solidFill>
                <a:srgbClr val="001233"/>
              </a:solidFill>
              <a:latin typeface="Cambria" panose="02040503050406030204" pitchFamily="18" charset="0"/>
              <a:ea typeface="Cambria" panose="02040503050406030204" pitchFamily="18" charset="0"/>
            </a:endParaRPr>
          </a:p>
        </p:txBody>
      </p:sp>
      <p:sp>
        <p:nvSpPr>
          <p:cNvPr id="49" name="TextBox 48">
            <a:extLst>
              <a:ext uri="{FF2B5EF4-FFF2-40B4-BE49-F238E27FC236}">
                <a16:creationId xmlns:a16="http://schemas.microsoft.com/office/drawing/2014/main" id="{542C1FC0-1738-D8F3-4190-4E37ECF2B443}"/>
              </a:ext>
            </a:extLst>
          </p:cNvPr>
          <p:cNvSpPr txBox="1"/>
          <p:nvPr/>
        </p:nvSpPr>
        <p:spPr>
          <a:xfrm>
            <a:off x="24167" y="5174125"/>
            <a:ext cx="2799072"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RECOMMENDATION </a:t>
            </a:r>
            <a:endParaRPr lang="en-GB" sz="2000" b="1" dirty="0">
              <a:solidFill>
                <a:srgbClr val="001233"/>
              </a:solidFill>
              <a:latin typeface="Bahnschrift" panose="020B0502040204020203" pitchFamily="34" charset="0"/>
            </a:endParaRPr>
          </a:p>
        </p:txBody>
      </p:sp>
    </p:spTree>
    <p:extLst>
      <p:ext uri="{BB962C8B-B14F-4D97-AF65-F5344CB8AC3E}">
        <p14:creationId xmlns:p14="http://schemas.microsoft.com/office/powerpoint/2010/main" val="1607532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01340" y="2044174"/>
            <a:ext cx="8429683" cy="4319131"/>
          </a:xfrm>
          <a:prstGeom prst="rect">
            <a:avLst/>
          </a:prstGeom>
          <a:noFill/>
        </p:spPr>
        <p:txBody>
          <a:bodyPr wrap="square" rtlCol="0">
            <a:spAutoFit/>
          </a:bodyPr>
          <a:lstStyle/>
          <a:p>
            <a:pPr marL="0" marR="0">
              <a:spcBef>
                <a:spcPts val="0"/>
              </a:spcBef>
              <a:spcAft>
                <a:spcPts val="800"/>
              </a:spcAft>
            </a:pPr>
            <a:r>
              <a:rPr lang="en-US" sz="1600" b="1" kern="100" dirty="0">
                <a:effectLst/>
                <a:ea typeface="Roboto" pitchFamily="2" charset="0"/>
                <a:cs typeface="Arial" panose="020B0604020202020204" pitchFamily="34" charset="0"/>
              </a:rPr>
              <a:t>Gender Analysis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Balanced Interest: Products in the styling category appeal equally to both genders.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Women's Fashion: Shows consistent popularity throughout the year.</a:t>
            </a:r>
          </a:p>
          <a:p>
            <a:pPr marL="0" marR="0">
              <a:spcBef>
                <a:spcPts val="0"/>
              </a:spcBef>
              <a:spcAft>
                <a:spcPts val="800"/>
              </a:spcAft>
            </a:pPr>
            <a:r>
              <a:rPr lang="en-US" sz="1600" b="1" kern="100" dirty="0">
                <a:effectLst/>
                <a:ea typeface="Roboto" pitchFamily="2" charset="0"/>
                <a:cs typeface="Arial" panose="020B0604020202020204" pitchFamily="34" charset="0"/>
              </a:rPr>
              <a:t>Customer Retention</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Lowest Retention: Health and sports category, indicating a need for targeted retention strategies</a:t>
            </a:r>
          </a:p>
          <a:p>
            <a:pPr marL="0" marR="0">
              <a:spcBef>
                <a:spcPts val="0"/>
              </a:spcBef>
              <a:spcAft>
                <a:spcPts val="800"/>
              </a:spcAft>
            </a:pPr>
            <a:r>
              <a:rPr lang="en-US" sz="1600" b="1" kern="100" dirty="0">
                <a:effectLst/>
                <a:ea typeface="Roboto" pitchFamily="2" charset="0"/>
                <a:cs typeface="Arial" panose="020B0604020202020204" pitchFamily="34" charset="0"/>
              </a:rPr>
              <a:t>Gender Distribution Across Categories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 Male-dominated categories: Books, health, sports, and school and education.</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Balanced Categories: Other categories show a more balanced gender distribution.</a:t>
            </a:r>
          </a:p>
          <a:p>
            <a:pPr marL="0" marR="0">
              <a:spcBef>
                <a:spcPts val="0"/>
              </a:spcBef>
              <a:spcAft>
                <a:spcPts val="800"/>
              </a:spcAft>
            </a:pPr>
            <a:r>
              <a:rPr lang="en-US" sz="1600" b="1" kern="100" dirty="0">
                <a:effectLst/>
                <a:ea typeface="Roboto" pitchFamily="2" charset="0"/>
                <a:cs typeface="Arial" panose="020B0604020202020204" pitchFamily="34" charset="0"/>
              </a:rPr>
              <a:t>Order Frequency Rate</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The highest order frequency rate is in the Entertainment category with a 2.01 frequency rate.</a:t>
            </a:r>
            <a:endParaRPr lang="en-US" sz="1600" b="1" kern="100" dirty="0">
              <a:effectLst/>
              <a:ea typeface="Roboto" pitchFamily="2" charset="0"/>
              <a:cs typeface="Arial" panose="020B0604020202020204" pitchFamily="34" charset="0"/>
            </a:endParaRP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Top Category: Mobile phones and tablets, with 61,000 purchases.</a:t>
            </a:r>
          </a:p>
        </p:txBody>
      </p:sp>
      <p:sp>
        <p:nvSpPr>
          <p:cNvPr id="32" name="Title 8"/>
          <p:cNvSpPr>
            <a:spLocks noGrp="1"/>
          </p:cNvSpPr>
          <p:nvPr>
            <p:ph type="title"/>
          </p:nvPr>
        </p:nvSpPr>
        <p:spPr>
          <a:xfrm>
            <a:off x="0" y="2"/>
            <a:ext cx="12192000" cy="640079"/>
          </a:xfrm>
          <a:solidFill>
            <a:srgbClr val="001233"/>
          </a:solidFill>
          <a:effectLst>
            <a:innerShdw blurRad="63500" dist="50800" dir="2700000">
              <a:prstClr val="black">
                <a:alpha val="50000"/>
              </a:prstClr>
            </a:innerShdw>
          </a:effectLst>
        </p:spPr>
        <p:txBody>
          <a:bodyPr>
            <a:normAutofit/>
          </a:bodyPr>
          <a:lstStyle/>
          <a:p>
            <a:pPr algn="just"/>
            <a:r>
              <a:rPr lang="en-US" sz="2600" b="1" dirty="0">
                <a:solidFill>
                  <a:schemeClr val="bg1"/>
                </a:solidFill>
                <a:latin typeface="Cambria" panose="02040503050406030204" pitchFamily="18" charset="0"/>
                <a:ea typeface="Cambria" panose="02040503050406030204" pitchFamily="18" charset="0"/>
              </a:rPr>
              <a:t>Project Title: Sterling E-Commerce  	</a:t>
            </a:r>
          </a:p>
        </p:txBody>
      </p:sp>
      <p:sp>
        <p:nvSpPr>
          <p:cNvPr id="33" name="Arrow: Left 32">
            <a:extLst>
              <a:ext uri="{FF2B5EF4-FFF2-40B4-BE49-F238E27FC236}">
                <a16:creationId xmlns:a16="http://schemas.microsoft.com/office/drawing/2014/main" id="{5E6A28A6-181C-570B-35C4-8CDBF04371F5}"/>
              </a:ext>
            </a:extLst>
          </p:cNvPr>
          <p:cNvSpPr/>
          <p:nvPr/>
        </p:nvSpPr>
        <p:spPr>
          <a:xfrm>
            <a:off x="3006976" y="4353682"/>
            <a:ext cx="494364" cy="320758"/>
          </a:xfrm>
          <a:prstGeom prst="leftArrow">
            <a:avLst/>
          </a:prstGeom>
          <a:solidFill>
            <a:srgbClr val="00123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4" name="Group 33">
            <a:extLst>
              <a:ext uri="{FF2B5EF4-FFF2-40B4-BE49-F238E27FC236}">
                <a16:creationId xmlns:a16="http://schemas.microsoft.com/office/drawing/2014/main" id="{D3D5AD65-A340-20AB-671D-2FA8BC68DE23}"/>
              </a:ext>
            </a:extLst>
          </p:cNvPr>
          <p:cNvGrpSpPr/>
          <p:nvPr/>
        </p:nvGrpSpPr>
        <p:grpSpPr>
          <a:xfrm>
            <a:off x="-6746" y="836232"/>
            <a:ext cx="2973035" cy="5883374"/>
            <a:chOff x="1165" y="1012578"/>
            <a:chExt cx="3526313" cy="5393142"/>
          </a:xfrm>
        </p:grpSpPr>
        <p:sp>
          <p:nvSpPr>
            <p:cNvPr id="35" name="Rectangle 34">
              <a:extLst>
                <a:ext uri="{FF2B5EF4-FFF2-40B4-BE49-F238E27FC236}">
                  <a16:creationId xmlns:a16="http://schemas.microsoft.com/office/drawing/2014/main" id="{6D153E48-9F8A-3906-C955-EF644139B971}"/>
                </a:ext>
              </a:extLst>
            </p:cNvPr>
            <p:cNvSpPr/>
            <p:nvPr/>
          </p:nvSpPr>
          <p:spPr>
            <a:xfrm>
              <a:off x="10664" y="3894127"/>
              <a:ext cx="3514594" cy="86565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FD7B04FF-8028-E02F-C7FC-9A3B6607752F}"/>
                </a:ext>
              </a:extLst>
            </p:cNvPr>
            <p:cNvSpPr/>
            <p:nvPr/>
          </p:nvSpPr>
          <p:spPr>
            <a:xfrm>
              <a:off x="12885" y="1887116"/>
              <a:ext cx="3514593"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37" name="Group 36">
              <a:extLst>
                <a:ext uri="{FF2B5EF4-FFF2-40B4-BE49-F238E27FC236}">
                  <a16:creationId xmlns:a16="http://schemas.microsoft.com/office/drawing/2014/main" id="{895BE239-3B29-7190-9F98-C7060434894F}"/>
                </a:ext>
              </a:extLst>
            </p:cNvPr>
            <p:cNvGrpSpPr/>
            <p:nvPr/>
          </p:nvGrpSpPr>
          <p:grpSpPr>
            <a:xfrm>
              <a:off x="1165" y="1012578"/>
              <a:ext cx="3524093" cy="5393142"/>
              <a:chOff x="1165" y="1012578"/>
              <a:chExt cx="3524093" cy="5393142"/>
            </a:xfrm>
          </p:grpSpPr>
          <p:sp>
            <p:nvSpPr>
              <p:cNvPr id="38" name="Rectangle 37">
                <a:extLst>
                  <a:ext uri="{FF2B5EF4-FFF2-40B4-BE49-F238E27FC236}">
                    <a16:creationId xmlns:a16="http://schemas.microsoft.com/office/drawing/2014/main" id="{F8F06755-8B51-90B8-00B1-E4C3440F4C3D}"/>
                  </a:ext>
                </a:extLst>
              </p:cNvPr>
              <p:cNvSpPr/>
              <p:nvPr/>
            </p:nvSpPr>
            <p:spPr>
              <a:xfrm>
                <a:off x="5680" y="4809257"/>
                <a:ext cx="3514594" cy="7883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682B2F1C-A95E-EC56-3E00-008D9C48C083}"/>
                  </a:ext>
                </a:extLst>
              </p:cNvPr>
              <p:cNvSpPr/>
              <p:nvPr/>
            </p:nvSpPr>
            <p:spPr>
              <a:xfrm>
                <a:off x="8025" y="2896815"/>
                <a:ext cx="3514594"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40" name="Rectangle 39">
                <a:extLst>
                  <a:ext uri="{FF2B5EF4-FFF2-40B4-BE49-F238E27FC236}">
                    <a16:creationId xmlns:a16="http://schemas.microsoft.com/office/drawing/2014/main" id="{C960EFB5-19EF-1CD4-BABE-42C1F510792F}"/>
                  </a:ext>
                </a:extLst>
              </p:cNvPr>
              <p:cNvSpPr/>
              <p:nvPr/>
            </p:nvSpPr>
            <p:spPr>
              <a:xfrm>
                <a:off x="1165" y="1012578"/>
                <a:ext cx="3514593" cy="8325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41" name="TextBox 40">
                <a:extLst>
                  <a:ext uri="{FF2B5EF4-FFF2-40B4-BE49-F238E27FC236}">
                    <a16:creationId xmlns:a16="http://schemas.microsoft.com/office/drawing/2014/main" id="{764FCCAD-C5D1-7CCD-FC08-912AA528F814}"/>
                  </a:ext>
                </a:extLst>
              </p:cNvPr>
              <p:cNvSpPr txBox="1"/>
              <p:nvPr/>
            </p:nvSpPr>
            <p:spPr>
              <a:xfrm>
                <a:off x="71374" y="1231371"/>
                <a:ext cx="3319974"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INTRODUCTION </a:t>
                </a:r>
                <a:endParaRPr lang="en-GB" sz="2000" b="1" dirty="0">
                  <a:solidFill>
                    <a:srgbClr val="001233"/>
                  </a:solidFill>
                  <a:latin typeface="Cambria" panose="02040503050406030204" pitchFamily="18" charset="0"/>
                  <a:ea typeface="Cambria" panose="02040503050406030204" pitchFamily="18" charset="0"/>
                </a:endParaRPr>
              </a:p>
            </p:txBody>
          </p:sp>
          <p:sp>
            <p:nvSpPr>
              <p:cNvPr id="42" name="TextBox 41">
                <a:extLst>
                  <a:ext uri="{FF2B5EF4-FFF2-40B4-BE49-F238E27FC236}">
                    <a16:creationId xmlns:a16="http://schemas.microsoft.com/office/drawing/2014/main" id="{F90355FB-2873-078D-508F-576CDA0183B2}"/>
                  </a:ext>
                </a:extLst>
              </p:cNvPr>
              <p:cNvSpPr txBox="1"/>
              <p:nvPr/>
            </p:nvSpPr>
            <p:spPr>
              <a:xfrm>
                <a:off x="47914" y="2197828"/>
                <a:ext cx="3366890"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AIM AND OBJECTIVES</a:t>
                </a:r>
                <a:endParaRPr lang="en-GB" sz="2000" b="1" dirty="0">
                  <a:solidFill>
                    <a:srgbClr val="001233"/>
                  </a:solidFill>
                  <a:latin typeface="Cambria" panose="02040503050406030204" pitchFamily="18" charset="0"/>
                  <a:ea typeface="Cambria" panose="02040503050406030204" pitchFamily="18" charset="0"/>
                </a:endParaRPr>
              </a:p>
            </p:txBody>
          </p:sp>
          <p:sp>
            <p:nvSpPr>
              <p:cNvPr id="43" name="TextBox 42">
                <a:extLst>
                  <a:ext uri="{FF2B5EF4-FFF2-40B4-BE49-F238E27FC236}">
                    <a16:creationId xmlns:a16="http://schemas.microsoft.com/office/drawing/2014/main" id="{D76D8AE8-B528-48DF-8C2B-48E371774B2B}"/>
                  </a:ext>
                </a:extLst>
              </p:cNvPr>
              <p:cNvSpPr txBox="1"/>
              <p:nvPr/>
            </p:nvSpPr>
            <p:spPr>
              <a:xfrm>
                <a:off x="37831" y="4200567"/>
                <a:ext cx="3319975" cy="366771"/>
              </a:xfrm>
              <a:prstGeom prst="rect">
                <a:avLst/>
              </a:prstGeom>
              <a:solidFill>
                <a:srgbClr val="001233"/>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chemeClr val="bg1"/>
                    </a:solidFill>
                    <a:latin typeface="Cambria" panose="02040503050406030204" pitchFamily="18" charset="0"/>
                    <a:ea typeface="Cambria" panose="02040503050406030204" pitchFamily="18" charset="0"/>
                  </a:rPr>
                  <a:t>ANALYSIS</a:t>
                </a:r>
                <a:endParaRPr lang="en-GB" sz="2000" b="1" dirty="0">
                  <a:solidFill>
                    <a:schemeClr val="bg1"/>
                  </a:solidFill>
                  <a:latin typeface="Cambria" panose="02040503050406030204" pitchFamily="18" charset="0"/>
                  <a:ea typeface="Cambria" panose="02040503050406030204" pitchFamily="18" charset="0"/>
                </a:endParaRPr>
              </a:p>
            </p:txBody>
          </p:sp>
          <p:sp>
            <p:nvSpPr>
              <p:cNvPr id="44" name="Rectangle 43">
                <a:extLst>
                  <a:ext uri="{FF2B5EF4-FFF2-40B4-BE49-F238E27FC236}">
                    <a16:creationId xmlns:a16="http://schemas.microsoft.com/office/drawing/2014/main" id="{5213302A-5FD2-D3B6-AE12-98D72D388AD8}"/>
                  </a:ext>
                </a:extLst>
              </p:cNvPr>
              <p:cNvSpPr/>
              <p:nvPr/>
            </p:nvSpPr>
            <p:spPr>
              <a:xfrm>
                <a:off x="10664" y="5651346"/>
                <a:ext cx="3514594" cy="75437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grpSp>
      <p:sp>
        <p:nvSpPr>
          <p:cNvPr id="45" name="TextBox 44">
            <a:extLst>
              <a:ext uri="{FF2B5EF4-FFF2-40B4-BE49-F238E27FC236}">
                <a16:creationId xmlns:a16="http://schemas.microsoft.com/office/drawing/2014/main" id="{2EFFBD06-D91E-2CF5-1EC5-09DAB239BE2D}"/>
              </a:ext>
            </a:extLst>
          </p:cNvPr>
          <p:cNvSpPr txBox="1"/>
          <p:nvPr/>
        </p:nvSpPr>
        <p:spPr>
          <a:xfrm>
            <a:off x="77436" y="6141400"/>
            <a:ext cx="2771679"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2000" b="1" dirty="0">
                <a:solidFill>
                  <a:srgbClr val="001233"/>
                </a:solidFill>
                <a:latin typeface="Cambria" panose="02040503050406030204" pitchFamily="18" charset="0"/>
                <a:ea typeface="Cambria" panose="02040503050406030204" pitchFamily="18" charset="0"/>
              </a:rPr>
              <a:t>CONCLUSION</a:t>
            </a:r>
            <a:endParaRPr lang="en-GB" sz="2000" dirty="0">
              <a:solidFill>
                <a:srgbClr val="001233"/>
              </a:solidFill>
            </a:endParaRPr>
          </a:p>
        </p:txBody>
      </p:sp>
      <p:sp>
        <p:nvSpPr>
          <p:cNvPr id="46" name="TextBox 45">
            <a:extLst>
              <a:ext uri="{FF2B5EF4-FFF2-40B4-BE49-F238E27FC236}">
                <a16:creationId xmlns:a16="http://schemas.microsoft.com/office/drawing/2014/main" id="{0C360071-2494-145C-6802-DE2ACE3919B7}"/>
              </a:ext>
            </a:extLst>
          </p:cNvPr>
          <p:cNvSpPr txBox="1"/>
          <p:nvPr/>
        </p:nvSpPr>
        <p:spPr>
          <a:xfrm>
            <a:off x="50044" y="3217654"/>
            <a:ext cx="2799071"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METHODOLOGY </a:t>
            </a:r>
            <a:endParaRPr lang="en-GB" sz="2000" b="1" dirty="0">
              <a:solidFill>
                <a:srgbClr val="001233"/>
              </a:solidFill>
              <a:latin typeface="Cambria" panose="02040503050406030204" pitchFamily="18" charset="0"/>
              <a:ea typeface="Cambria" panose="02040503050406030204" pitchFamily="18" charset="0"/>
            </a:endParaRPr>
          </a:p>
        </p:txBody>
      </p:sp>
      <p:sp>
        <p:nvSpPr>
          <p:cNvPr id="47" name="TextBox 46">
            <a:extLst>
              <a:ext uri="{FF2B5EF4-FFF2-40B4-BE49-F238E27FC236}">
                <a16:creationId xmlns:a16="http://schemas.microsoft.com/office/drawing/2014/main" id="{75341F31-808D-7ECE-529A-C292E9C2044D}"/>
              </a:ext>
            </a:extLst>
          </p:cNvPr>
          <p:cNvSpPr txBox="1"/>
          <p:nvPr/>
        </p:nvSpPr>
        <p:spPr>
          <a:xfrm>
            <a:off x="24167" y="5174125"/>
            <a:ext cx="2799072"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RECOMMENDATION </a:t>
            </a:r>
            <a:endParaRPr lang="en-GB" sz="2000" b="1" dirty="0">
              <a:solidFill>
                <a:srgbClr val="001233"/>
              </a:solidFill>
              <a:latin typeface="Bahnschrift" panose="020B0502040204020203" pitchFamily="34" charset="0"/>
            </a:endParaRPr>
          </a:p>
        </p:txBody>
      </p:sp>
      <p:sp>
        <p:nvSpPr>
          <p:cNvPr id="48" name="TextBox 47">
            <a:extLst>
              <a:ext uri="{FF2B5EF4-FFF2-40B4-BE49-F238E27FC236}">
                <a16:creationId xmlns:a16="http://schemas.microsoft.com/office/drawing/2014/main" id="{19565A8A-821E-CAD7-73AA-C6C84931D72F}"/>
              </a:ext>
            </a:extLst>
          </p:cNvPr>
          <p:cNvSpPr txBox="1"/>
          <p:nvPr/>
        </p:nvSpPr>
        <p:spPr>
          <a:xfrm>
            <a:off x="748822" y="1071571"/>
            <a:ext cx="6461185" cy="561949"/>
          </a:xfrm>
          <a:prstGeom prst="rect">
            <a:avLst/>
          </a:prstGeom>
          <a:noFill/>
        </p:spPr>
        <p:txBody>
          <a:bodyPr wrap="square">
            <a:spAutoFit/>
          </a:bodyPr>
          <a:lstStyle/>
          <a:p>
            <a:pPr marL="2286000" marR="0" lvl="5" indent="457200" algn="just">
              <a:lnSpc>
                <a:spcPct val="200000"/>
              </a:lnSpc>
              <a:spcBef>
                <a:spcPts val="0"/>
              </a:spcBef>
              <a:spcAft>
                <a:spcPts val="800"/>
              </a:spcAft>
            </a:pPr>
            <a:r>
              <a:rPr lang="en-GB" sz="1800" b="1" kern="100" dirty="0">
                <a:effectLst/>
                <a:latin typeface="Berlin Sans FB Demi" panose="020E0802020502020306" pitchFamily="34" charset="0"/>
                <a:ea typeface="Calibri" panose="020F0502020204030204" pitchFamily="34" charset="0"/>
                <a:cs typeface="Arial" panose="020B0604020202020204" pitchFamily="34" charset="0"/>
              </a:rPr>
              <a:t>Continuation…</a:t>
            </a:r>
          </a:p>
        </p:txBody>
      </p:sp>
    </p:spTree>
    <p:extLst>
      <p:ext uri="{BB962C8B-B14F-4D97-AF65-F5344CB8AC3E}">
        <p14:creationId xmlns:p14="http://schemas.microsoft.com/office/powerpoint/2010/main" val="186916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72613" y="953921"/>
            <a:ext cx="8429683" cy="6412012"/>
          </a:xfrm>
          <a:prstGeom prst="rect">
            <a:avLst/>
          </a:prstGeom>
          <a:noFill/>
        </p:spPr>
        <p:txBody>
          <a:bodyPr wrap="square" rtlCol="0">
            <a:spAutoFit/>
          </a:bodyPr>
          <a:lstStyle/>
          <a:p>
            <a:pPr marL="0" marR="0">
              <a:spcBef>
                <a:spcPts val="0"/>
              </a:spcBef>
              <a:spcAft>
                <a:spcPts val="800"/>
              </a:spcAft>
            </a:pPr>
            <a:r>
              <a:rPr lang="en-US" sz="1600" kern="100" dirty="0">
                <a:effectLst/>
                <a:ea typeface="Roboto" pitchFamily="2" charset="0"/>
                <a:cs typeface="Arial" panose="020B0604020202020204" pitchFamily="34" charset="0"/>
              </a:rPr>
              <a:t>1. </a:t>
            </a:r>
            <a:r>
              <a:rPr lang="en-US" sz="1600" b="1" kern="100" dirty="0">
                <a:effectLst/>
                <a:ea typeface="Roboto" pitchFamily="2" charset="0"/>
                <a:cs typeface="Arial" panose="020B0604020202020204" pitchFamily="34" charset="0"/>
              </a:rPr>
              <a:t>Inventory Management:</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Prepare inventory for the peak sales month of December.</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Plan inventory according to seasonal trends</a:t>
            </a:r>
          </a:p>
          <a:p>
            <a:pPr marL="0" marR="0">
              <a:spcBef>
                <a:spcPts val="0"/>
              </a:spcBef>
              <a:spcAft>
                <a:spcPts val="800"/>
              </a:spcAft>
            </a:pPr>
            <a:r>
              <a:rPr lang="en-US" sz="1600" kern="100" dirty="0">
                <a:effectLst/>
                <a:ea typeface="Roboto" pitchFamily="2" charset="0"/>
                <a:cs typeface="Arial" panose="020B0604020202020204" pitchFamily="34" charset="0"/>
              </a:rPr>
              <a:t>2. </a:t>
            </a:r>
            <a:r>
              <a:rPr lang="en-US" sz="1600" b="1" kern="100" dirty="0">
                <a:effectLst/>
                <a:ea typeface="Roboto" pitchFamily="2" charset="0"/>
                <a:cs typeface="Arial" panose="020B0604020202020204" pitchFamily="34" charset="0"/>
              </a:rPr>
              <a:t>Payment Method Optimization:</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Anticipate the preferred payment methods during high-traffic periods.</a:t>
            </a:r>
          </a:p>
          <a:p>
            <a:pPr marL="0" marR="0">
              <a:spcBef>
                <a:spcPts val="0"/>
              </a:spcBef>
              <a:spcAft>
                <a:spcPts val="800"/>
              </a:spcAft>
            </a:pPr>
            <a:r>
              <a:rPr lang="en-US" sz="1600" kern="100" dirty="0">
                <a:effectLst/>
                <a:ea typeface="Roboto" pitchFamily="2" charset="0"/>
                <a:cs typeface="Arial" panose="020B0604020202020204" pitchFamily="34" charset="0"/>
              </a:rPr>
              <a:t>3. </a:t>
            </a:r>
            <a:r>
              <a:rPr lang="en-US" sz="1600" b="1" kern="100" dirty="0">
                <a:effectLst/>
                <a:ea typeface="Roboto" pitchFamily="2" charset="0"/>
                <a:cs typeface="Arial" panose="020B0604020202020204" pitchFamily="34" charset="0"/>
              </a:rPr>
              <a:t>Customer Loyalty Programs: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Implement loyalty programs to enhance customer retention, especially in categories with low retention rates. </a:t>
            </a:r>
          </a:p>
          <a:p>
            <a:pPr marL="0" marR="0">
              <a:spcBef>
                <a:spcPts val="0"/>
              </a:spcBef>
              <a:spcAft>
                <a:spcPts val="800"/>
              </a:spcAft>
            </a:pPr>
            <a:r>
              <a:rPr lang="en-US" sz="1600" kern="100" dirty="0">
                <a:effectLst/>
                <a:ea typeface="Roboto" pitchFamily="2" charset="0"/>
                <a:cs typeface="Arial" panose="020B0604020202020204" pitchFamily="34" charset="0"/>
              </a:rPr>
              <a:t>4</a:t>
            </a:r>
            <a:r>
              <a:rPr lang="en-US" sz="1600" b="1" kern="100" dirty="0">
                <a:effectLst/>
                <a:ea typeface="Roboto" pitchFamily="2" charset="0"/>
                <a:cs typeface="Arial" panose="020B0604020202020204" pitchFamily="34" charset="0"/>
              </a:rPr>
              <a:t>. Promotional Strategies: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Promote merchandise strategically during low and high-selling months.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Use discount sales and increased advertising</a:t>
            </a:r>
          </a:p>
          <a:p>
            <a:pPr marL="0" marR="0">
              <a:spcBef>
                <a:spcPts val="0"/>
              </a:spcBef>
              <a:spcAft>
                <a:spcPts val="800"/>
              </a:spcAft>
            </a:pPr>
            <a:r>
              <a:rPr lang="en-US" sz="1600" kern="100" dirty="0">
                <a:effectLst/>
                <a:ea typeface="Roboto" pitchFamily="2" charset="0"/>
                <a:cs typeface="Arial" panose="020B0604020202020204" pitchFamily="34" charset="0"/>
              </a:rPr>
              <a:t>5. </a:t>
            </a:r>
            <a:r>
              <a:rPr lang="en-US" sz="1600" b="1" kern="100" dirty="0">
                <a:effectLst/>
                <a:ea typeface="Roboto" pitchFamily="2" charset="0"/>
                <a:cs typeface="Arial" panose="020B0604020202020204" pitchFamily="34" charset="0"/>
              </a:rPr>
              <a:t>Geographic Marketing:</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Ensure fair and tailored strategic marketing across all states.</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Focus on low-selling and high-selling states specifically.</a:t>
            </a:r>
          </a:p>
          <a:p>
            <a:pPr marL="0" marR="0">
              <a:spcBef>
                <a:spcPts val="0"/>
              </a:spcBef>
              <a:spcAft>
                <a:spcPts val="800"/>
              </a:spcAft>
            </a:pPr>
            <a:r>
              <a:rPr lang="en-US" sz="1600" kern="100" dirty="0">
                <a:effectLst/>
                <a:ea typeface="Roboto" pitchFamily="2" charset="0"/>
                <a:cs typeface="Arial" panose="020B0604020202020204" pitchFamily="34" charset="0"/>
              </a:rPr>
              <a:t>6. </a:t>
            </a:r>
            <a:r>
              <a:rPr lang="en-US" sz="1600" b="1" kern="100" dirty="0">
                <a:effectLst/>
                <a:ea typeface="Roboto" pitchFamily="2" charset="0"/>
                <a:cs typeface="Arial" panose="020B0604020202020204" pitchFamily="34" charset="0"/>
              </a:rPr>
              <a:t>Feedback Mechanism:</a:t>
            </a:r>
          </a:p>
          <a:p>
            <a:pPr marL="742950" lvl="1" indent="-285750">
              <a:spcAft>
                <a:spcPts val="800"/>
              </a:spcAft>
              <a:buFont typeface="Arial" panose="020B0604020202020204" pitchFamily="34" charset="0"/>
              <a:buChar char="•"/>
            </a:pPr>
            <a:r>
              <a:rPr lang="en-US" sz="1600" kern="100" dirty="0">
                <a:effectLst/>
                <a:ea typeface="Roboto" pitchFamily="2" charset="0"/>
                <a:cs typeface="Arial" panose="020B0604020202020204" pitchFamily="34" charset="0"/>
              </a:rPr>
              <a:t>Establish a feedback system on the website and online platforms to encourage customer feedback and improve service.</a:t>
            </a:r>
          </a:p>
          <a:p>
            <a:pPr marL="0" marR="0">
              <a:spcBef>
                <a:spcPts val="0"/>
              </a:spcBef>
              <a:spcAft>
                <a:spcPts val="800"/>
              </a:spcAft>
            </a:pPr>
            <a:endParaRPr lang="en-US" sz="1600" kern="100" dirty="0">
              <a:effectLst/>
              <a:ea typeface="Roboto" pitchFamily="2" charset="0"/>
              <a:cs typeface="Arial" panose="020B0604020202020204" pitchFamily="34" charset="0"/>
            </a:endParaRPr>
          </a:p>
          <a:p>
            <a:pPr marL="0" marR="0">
              <a:spcBef>
                <a:spcPts val="0"/>
              </a:spcBef>
              <a:spcAft>
                <a:spcPts val="800"/>
              </a:spcAft>
            </a:pPr>
            <a:endParaRPr lang="en-US" sz="1600" kern="100" dirty="0">
              <a:effectLst/>
              <a:ea typeface="Roboto" pitchFamily="2" charset="0"/>
              <a:cs typeface="Arial" panose="020B0604020202020204" pitchFamily="34" charset="0"/>
            </a:endParaRPr>
          </a:p>
        </p:txBody>
      </p:sp>
      <p:sp>
        <p:nvSpPr>
          <p:cNvPr id="85" name="Arrow: Left 84"/>
          <p:cNvSpPr/>
          <p:nvPr/>
        </p:nvSpPr>
        <p:spPr>
          <a:xfrm>
            <a:off x="3069232" y="5213801"/>
            <a:ext cx="494364" cy="320758"/>
          </a:xfrm>
          <a:prstGeom prst="leftArrow">
            <a:avLst/>
          </a:prstGeom>
          <a:solidFill>
            <a:srgbClr val="00123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itle 8"/>
          <p:cNvSpPr>
            <a:spLocks noGrp="1"/>
          </p:cNvSpPr>
          <p:nvPr>
            <p:ph type="title"/>
          </p:nvPr>
        </p:nvSpPr>
        <p:spPr>
          <a:xfrm>
            <a:off x="0" y="2"/>
            <a:ext cx="12192000" cy="640079"/>
          </a:xfrm>
          <a:solidFill>
            <a:srgbClr val="001233"/>
          </a:solidFill>
          <a:effectLst>
            <a:innerShdw blurRad="63500" dist="50800" dir="2700000">
              <a:prstClr val="black">
                <a:alpha val="50000"/>
              </a:prstClr>
            </a:innerShdw>
          </a:effectLst>
        </p:spPr>
        <p:txBody>
          <a:bodyPr>
            <a:normAutofit/>
          </a:bodyPr>
          <a:lstStyle/>
          <a:p>
            <a:pPr algn="just"/>
            <a:r>
              <a:rPr lang="en-US" sz="2600" b="1" dirty="0">
                <a:solidFill>
                  <a:schemeClr val="bg1"/>
                </a:solidFill>
                <a:latin typeface="Cambria" panose="02040503050406030204" pitchFamily="18" charset="0"/>
                <a:ea typeface="Cambria" panose="02040503050406030204" pitchFamily="18" charset="0"/>
              </a:rPr>
              <a:t>Project Title: Sterling E-Commerce  	</a:t>
            </a:r>
          </a:p>
        </p:txBody>
      </p:sp>
      <p:grpSp>
        <p:nvGrpSpPr>
          <p:cNvPr id="2" name="Group 1">
            <a:extLst>
              <a:ext uri="{FF2B5EF4-FFF2-40B4-BE49-F238E27FC236}">
                <a16:creationId xmlns:a16="http://schemas.microsoft.com/office/drawing/2014/main" id="{D615E979-E113-AA5C-D7DB-07549AED936D}"/>
              </a:ext>
            </a:extLst>
          </p:cNvPr>
          <p:cNvGrpSpPr/>
          <p:nvPr/>
        </p:nvGrpSpPr>
        <p:grpSpPr>
          <a:xfrm>
            <a:off x="-6746" y="836232"/>
            <a:ext cx="2973035" cy="5883374"/>
            <a:chOff x="1165" y="1012578"/>
            <a:chExt cx="3526313" cy="5393142"/>
          </a:xfrm>
        </p:grpSpPr>
        <p:sp>
          <p:nvSpPr>
            <p:cNvPr id="3" name="Rectangle 2">
              <a:extLst>
                <a:ext uri="{FF2B5EF4-FFF2-40B4-BE49-F238E27FC236}">
                  <a16:creationId xmlns:a16="http://schemas.microsoft.com/office/drawing/2014/main" id="{4676177F-BB35-6578-79CD-7E42ADADFEFB}"/>
                </a:ext>
              </a:extLst>
            </p:cNvPr>
            <p:cNvSpPr/>
            <p:nvPr/>
          </p:nvSpPr>
          <p:spPr>
            <a:xfrm>
              <a:off x="10664" y="3894127"/>
              <a:ext cx="3514594" cy="86565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88BFCF2B-5085-4AD0-40F3-F1F22F53DBB2}"/>
                </a:ext>
              </a:extLst>
            </p:cNvPr>
            <p:cNvSpPr/>
            <p:nvPr/>
          </p:nvSpPr>
          <p:spPr>
            <a:xfrm>
              <a:off x="12885" y="1887116"/>
              <a:ext cx="3514593"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AF7C9FE4-6198-D86A-A0F0-835583F08909}"/>
                </a:ext>
              </a:extLst>
            </p:cNvPr>
            <p:cNvGrpSpPr/>
            <p:nvPr/>
          </p:nvGrpSpPr>
          <p:grpSpPr>
            <a:xfrm>
              <a:off x="1165" y="1012578"/>
              <a:ext cx="3524093" cy="5393142"/>
              <a:chOff x="1165" y="1012578"/>
              <a:chExt cx="3524093" cy="5393142"/>
            </a:xfrm>
          </p:grpSpPr>
          <p:sp>
            <p:nvSpPr>
              <p:cNvPr id="7" name="Rectangle 6">
                <a:extLst>
                  <a:ext uri="{FF2B5EF4-FFF2-40B4-BE49-F238E27FC236}">
                    <a16:creationId xmlns:a16="http://schemas.microsoft.com/office/drawing/2014/main" id="{6F441807-506F-1E32-A0E5-DCD91128FAE9}"/>
                  </a:ext>
                </a:extLst>
              </p:cNvPr>
              <p:cNvSpPr/>
              <p:nvPr/>
            </p:nvSpPr>
            <p:spPr>
              <a:xfrm>
                <a:off x="5680" y="4809257"/>
                <a:ext cx="3514594" cy="7883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8D1B460-3359-7881-F032-28B30686CF7B}"/>
                  </a:ext>
                </a:extLst>
              </p:cNvPr>
              <p:cNvSpPr/>
              <p:nvPr/>
            </p:nvSpPr>
            <p:spPr>
              <a:xfrm>
                <a:off x="8025" y="2896815"/>
                <a:ext cx="3514594" cy="952665"/>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9" name="Rectangle 8">
                <a:extLst>
                  <a:ext uri="{FF2B5EF4-FFF2-40B4-BE49-F238E27FC236}">
                    <a16:creationId xmlns:a16="http://schemas.microsoft.com/office/drawing/2014/main" id="{ACD3888F-4607-C324-A0AB-5DB15736B3E1}"/>
                  </a:ext>
                </a:extLst>
              </p:cNvPr>
              <p:cNvSpPr/>
              <p:nvPr/>
            </p:nvSpPr>
            <p:spPr>
              <a:xfrm>
                <a:off x="1165" y="1012578"/>
                <a:ext cx="3514593" cy="83256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p>
            </p:txBody>
          </p:sp>
          <p:sp>
            <p:nvSpPr>
              <p:cNvPr id="10" name="TextBox 9">
                <a:extLst>
                  <a:ext uri="{FF2B5EF4-FFF2-40B4-BE49-F238E27FC236}">
                    <a16:creationId xmlns:a16="http://schemas.microsoft.com/office/drawing/2014/main" id="{11388FCE-DD46-EA35-FC83-1C8290B565B9}"/>
                  </a:ext>
                </a:extLst>
              </p:cNvPr>
              <p:cNvSpPr txBox="1"/>
              <p:nvPr/>
            </p:nvSpPr>
            <p:spPr>
              <a:xfrm>
                <a:off x="71374" y="1231371"/>
                <a:ext cx="3319974"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INTRODUCTION </a:t>
                </a:r>
                <a:endParaRPr lang="en-GB" sz="2000" b="1" dirty="0">
                  <a:solidFill>
                    <a:srgbClr val="001233"/>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F764A76E-4553-4B5D-2A52-F12F927DA8FF}"/>
                  </a:ext>
                </a:extLst>
              </p:cNvPr>
              <p:cNvSpPr txBox="1"/>
              <p:nvPr/>
            </p:nvSpPr>
            <p:spPr>
              <a:xfrm>
                <a:off x="47914" y="2197828"/>
                <a:ext cx="3366890"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AIM AND OBJECTIVES</a:t>
                </a:r>
                <a:endParaRPr lang="en-GB" sz="2000" b="1" dirty="0">
                  <a:solidFill>
                    <a:srgbClr val="001233"/>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FB3144BA-BE2E-2E50-D1F8-53C75F7C7441}"/>
                  </a:ext>
                </a:extLst>
              </p:cNvPr>
              <p:cNvSpPr txBox="1"/>
              <p:nvPr/>
            </p:nvSpPr>
            <p:spPr>
              <a:xfrm>
                <a:off x="37831" y="4200567"/>
                <a:ext cx="3319975" cy="366771"/>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ANALYSIS</a:t>
                </a:r>
                <a:endParaRPr lang="en-GB" sz="2000" b="1" dirty="0">
                  <a:solidFill>
                    <a:srgbClr val="001233"/>
                  </a:solidFill>
                  <a:latin typeface="Cambria" panose="02040503050406030204" pitchFamily="18" charset="0"/>
                  <a:ea typeface="Cambria" panose="02040503050406030204" pitchFamily="18" charset="0"/>
                </a:endParaRPr>
              </a:p>
            </p:txBody>
          </p:sp>
          <p:sp>
            <p:nvSpPr>
              <p:cNvPr id="13" name="Rectangle 12">
                <a:extLst>
                  <a:ext uri="{FF2B5EF4-FFF2-40B4-BE49-F238E27FC236}">
                    <a16:creationId xmlns:a16="http://schemas.microsoft.com/office/drawing/2014/main" id="{4A457828-B814-06B6-9043-F7F2629C239E}"/>
                  </a:ext>
                </a:extLst>
              </p:cNvPr>
              <p:cNvSpPr/>
              <p:nvPr/>
            </p:nvSpPr>
            <p:spPr>
              <a:xfrm>
                <a:off x="10664" y="5651346"/>
                <a:ext cx="3514594" cy="754374"/>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grpSp>
      </p:grpSp>
      <p:sp>
        <p:nvSpPr>
          <p:cNvPr id="14" name="TextBox 13">
            <a:extLst>
              <a:ext uri="{FF2B5EF4-FFF2-40B4-BE49-F238E27FC236}">
                <a16:creationId xmlns:a16="http://schemas.microsoft.com/office/drawing/2014/main" id="{A9F1187F-5923-3F4C-5DFB-8ABD2D0F9536}"/>
              </a:ext>
            </a:extLst>
          </p:cNvPr>
          <p:cNvSpPr txBox="1"/>
          <p:nvPr/>
        </p:nvSpPr>
        <p:spPr>
          <a:xfrm>
            <a:off x="77436" y="6141400"/>
            <a:ext cx="2771679" cy="40011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a:r>
              <a:rPr lang="en-US" sz="2000" b="1" dirty="0">
                <a:solidFill>
                  <a:srgbClr val="001233"/>
                </a:solidFill>
                <a:latin typeface="Cambria" panose="02040503050406030204" pitchFamily="18" charset="0"/>
                <a:ea typeface="Cambria" panose="02040503050406030204" pitchFamily="18" charset="0"/>
              </a:rPr>
              <a:t>CONCLUSION</a:t>
            </a:r>
            <a:endParaRPr lang="en-GB" sz="2000" dirty="0">
              <a:solidFill>
                <a:srgbClr val="001233"/>
              </a:solidFill>
            </a:endParaRPr>
          </a:p>
        </p:txBody>
      </p:sp>
      <p:sp>
        <p:nvSpPr>
          <p:cNvPr id="15" name="TextBox 14">
            <a:extLst>
              <a:ext uri="{FF2B5EF4-FFF2-40B4-BE49-F238E27FC236}">
                <a16:creationId xmlns:a16="http://schemas.microsoft.com/office/drawing/2014/main" id="{5F0E4B69-C03D-3B19-9106-B0A75A6CDEAB}"/>
              </a:ext>
            </a:extLst>
          </p:cNvPr>
          <p:cNvSpPr txBox="1"/>
          <p:nvPr/>
        </p:nvSpPr>
        <p:spPr>
          <a:xfrm>
            <a:off x="50044" y="3217654"/>
            <a:ext cx="2799071" cy="40011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rgbClr val="001233"/>
                </a:solidFill>
                <a:latin typeface="Cambria" panose="02040503050406030204" pitchFamily="18" charset="0"/>
                <a:ea typeface="Cambria" panose="02040503050406030204" pitchFamily="18" charset="0"/>
              </a:rPr>
              <a:t>METHODOLOGY </a:t>
            </a:r>
            <a:endParaRPr lang="en-GB" sz="2000" b="1" dirty="0">
              <a:solidFill>
                <a:srgbClr val="001233"/>
              </a:solidFill>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C33ED020-8795-992F-5EDF-3AB0377F1718}"/>
              </a:ext>
            </a:extLst>
          </p:cNvPr>
          <p:cNvSpPr txBox="1"/>
          <p:nvPr/>
        </p:nvSpPr>
        <p:spPr>
          <a:xfrm>
            <a:off x="24167" y="5174125"/>
            <a:ext cx="2799072" cy="400110"/>
          </a:xfrm>
          <a:prstGeom prst="rect">
            <a:avLst/>
          </a:prstGeom>
          <a:solidFill>
            <a:srgbClr val="001233"/>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a:r>
              <a:rPr lang="en-US" sz="2000" b="1" dirty="0">
                <a:solidFill>
                  <a:schemeClr val="bg1"/>
                </a:solidFill>
                <a:latin typeface="Cambria" panose="02040503050406030204" pitchFamily="18" charset="0"/>
                <a:ea typeface="Cambria" panose="02040503050406030204" pitchFamily="18" charset="0"/>
              </a:rPr>
              <a:t>RECOMMENDATION </a:t>
            </a:r>
            <a:endParaRPr lang="en-GB" sz="20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48706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8">
            <a:extLst>
              <a:ext uri="{FF2B5EF4-FFF2-40B4-BE49-F238E27FC236}">
                <a16:creationId xmlns:a16="http://schemas.microsoft.com/office/drawing/2014/main" id="{5C39C6D0-04A0-9800-2128-EEF27F4E87BC}"/>
              </a:ext>
            </a:extLst>
          </p:cNvPr>
          <p:cNvSpPr>
            <a:spLocks noGrp="1"/>
          </p:cNvSpPr>
          <p:nvPr>
            <p:ph type="title"/>
          </p:nvPr>
        </p:nvSpPr>
        <p:spPr>
          <a:xfrm>
            <a:off x="0" y="2"/>
            <a:ext cx="12192000" cy="6970141"/>
          </a:xfrm>
          <a:solidFill>
            <a:srgbClr val="001233"/>
          </a:solidFill>
          <a:effectLst>
            <a:innerShdw blurRad="63500" dist="50800" dir="2700000">
              <a:prstClr val="black">
                <a:alpha val="50000"/>
              </a:prstClr>
            </a:innerShdw>
          </a:effectLst>
        </p:spPr>
        <p:txBody>
          <a:bodyPr>
            <a:normAutofit/>
          </a:bodyPr>
          <a:lstStyle/>
          <a:p>
            <a:pPr algn="ctr"/>
            <a:r>
              <a:rPr lang="en-US" sz="2800" b="1" dirty="0">
                <a:solidFill>
                  <a:srgbClr val="001233"/>
                </a:solidFill>
                <a:latin typeface="Cambria" panose="02040503050406030204" pitchFamily="18" charset="0"/>
                <a:ea typeface="Cambria" panose="02040503050406030204" pitchFamily="18" charset="0"/>
              </a:rPr>
              <a:t>CONCLUSION</a:t>
            </a:r>
            <a:endParaRPr lang="en-GB" sz="2800" dirty="0">
              <a:solidFill>
                <a:srgbClr val="001233"/>
              </a:solidFill>
            </a:endParaRPr>
          </a:p>
        </p:txBody>
      </p:sp>
      <p:sp>
        <p:nvSpPr>
          <p:cNvPr id="5" name="TextBox 4">
            <a:extLst>
              <a:ext uri="{FF2B5EF4-FFF2-40B4-BE49-F238E27FC236}">
                <a16:creationId xmlns:a16="http://schemas.microsoft.com/office/drawing/2014/main" id="{FD893DF5-E622-F195-E9B3-68BE150F6B57}"/>
              </a:ext>
            </a:extLst>
          </p:cNvPr>
          <p:cNvSpPr txBox="1"/>
          <p:nvPr/>
        </p:nvSpPr>
        <p:spPr>
          <a:xfrm>
            <a:off x="4710160" y="3228945"/>
            <a:ext cx="2771679"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sz="2000" b="1" dirty="0">
                <a:solidFill>
                  <a:schemeClr val="bg1"/>
                </a:solidFill>
                <a:latin typeface="Cambria" panose="02040503050406030204" pitchFamily="18" charset="0"/>
                <a:ea typeface="Cambria" panose="02040503050406030204" pitchFamily="18" charset="0"/>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707</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Bahnschrift</vt:lpstr>
      <vt:lpstr>Berlin Sans FB Demi</vt:lpstr>
      <vt:lpstr>Calibri</vt:lpstr>
      <vt:lpstr>Calibri Light</vt:lpstr>
      <vt:lpstr>Cambria</vt:lpstr>
      <vt:lpstr>Roboto</vt:lpstr>
      <vt:lpstr>Office Theme</vt:lpstr>
      <vt:lpstr>PowerPoint Presentation</vt:lpstr>
      <vt:lpstr>Project Title: Sterling E-Commerce   </vt:lpstr>
      <vt:lpstr>Project Title: Sterling E-Commerce   </vt:lpstr>
      <vt:lpstr>Project Title: Sterling E-Commerce   </vt:lpstr>
      <vt:lpstr>Project Title: Sterling E-Commerce   </vt:lpstr>
      <vt:lpstr>Project Title: Sterling E-Commerce   </vt:lpstr>
      <vt:lpstr>Project Title: Sterling E-Commerce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Sodiq Adeshina</dc:creator>
  <cp:lastModifiedBy>Ndumbi Kimani</cp:lastModifiedBy>
  <cp:revision>18</cp:revision>
  <dcterms:created xsi:type="dcterms:W3CDTF">2023-09-26T17:48:00Z</dcterms:created>
  <dcterms:modified xsi:type="dcterms:W3CDTF">2024-09-13T19:21:58Z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071D54879A89424F800E26F0789D462E_13</vt:lpwstr>
  </property>
  <property fmtid="{D5CDD505-2E9C-101B-9397-08002B2CF9AE}" pid="3" name="KSOProductBuildVer">
    <vt:lpwstr>1033-12.2.0.17153</vt:lpwstr>
  </property>
</Properties>
</file>