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60" r:id="rId3"/>
    <p:sldId id="261" r:id="rId4"/>
    <p:sldId id="262" r:id="rId5"/>
    <p:sldId id="270" r:id="rId6"/>
    <p:sldId id="263" r:id="rId7"/>
    <p:sldId id="264" r:id="rId8"/>
    <p:sldId id="265" r:id="rId9"/>
    <p:sldId id="266" r:id="rId10"/>
    <p:sldId id="267" r:id="rId11"/>
    <p:sldId id="268" r:id="rId12"/>
    <p:sldId id="269" r:id="rId13"/>
  </p:sldIdLst>
  <p:sldSz cx="14630400" cy="8229600"/>
  <p:notesSz cx="8229600" cy="14630400"/>
  <p:embeddedFontLst>
    <p:embeddedFont>
      <p:font typeface="Aptos ExtraBold" panose="020B0004020202020204" pitchFamily="34" charset="0"/>
      <p:bold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gl5O4OQuqOwchISzHNLuPr0VdF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1714C1-C01E-4EC7-B274-6A43E6DE726A}" v="113" dt="2024-12-09T00:42:21.750"/>
  </p1510:revLst>
</p1510:revInfo>
</file>

<file path=ppt/tableStyles.xml><?xml version="1.0" encoding="utf-8"?>
<a:tblStyleLst xmlns:a="http://schemas.openxmlformats.org/drawingml/2006/main" def="{33AB32FB-E72D-4FB8-9858-4442F38D4786}">
  <a:tblStyle styleId="{33AB32FB-E72D-4FB8-9858-4442F38D478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9813F01C-3C65-4E0F-BFE8-80FB5F2C4C3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548" y="6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51" Type="http://schemas.openxmlformats.org/officeDocument/2006/relationships/tableStyles" Target="tableStyles.xml"/><Relationship Id="rId3" Type="http://schemas.openxmlformats.org/officeDocument/2006/relationships/slide" Target="slides/slide2.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 name="Google Shape;20;p1: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3A46FE93-3FE0-008B-53B4-7CC4C8C95AE9}"/>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8C404288-54C5-EBDD-137D-3A7EAFF1FB8C}"/>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4586F896-C152-7B6E-11CE-7A1A65FABF79}"/>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63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1A9319FD-876B-C1D9-BB91-5E0F0FABC36F}"/>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EC40ED71-33DB-3EFF-E6F5-1C6AEA86CD08}"/>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52815951-0236-E738-32DC-7DDEA9E6618A}"/>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1933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8A7ADECA-9C1E-C5C0-066A-51CA41707103}"/>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01E7739F-7E0C-B569-E35A-ABAC3806A823}"/>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26255678-6F18-BC79-4798-68B29A5636A5}"/>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571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9DA7FFDE-76C0-9B15-0610-1CA629A312B5}"/>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1FA7F7BA-67E2-C27F-DB37-8CEFD0484254}"/>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E07B087D-DEAF-E55C-3D19-A7565E92B5D5}"/>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10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01003DD7-2CF4-FDE4-4A60-35AB5EC81F35}"/>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EB9AF1BF-9F54-EDC8-55DC-54A479B00FF6}"/>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0E9BE83A-106F-D326-2DAC-40966F9EECBA}"/>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79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E611B71B-3A8C-AA4C-3BC5-8E6138D69989}"/>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1EC71A24-8283-631F-EE4E-63F447A13478}"/>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825FB046-94E7-3673-5334-5F3E2C566F45}"/>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676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CC6DC420-ED84-1B30-C978-579179ECA605}"/>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1F89619B-C744-C990-5127-3EF5FBA73031}"/>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7DD780C4-88D8-6096-CC28-9B516F4E156D}"/>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72837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6AC1A8E0-076E-B3D7-5F1D-3BF1A2E767AE}"/>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C5CEF316-ADBD-D7F2-09A2-5DF3E90B775B}"/>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C6C37A9B-28E1-511F-BCA4-EB84CFEB3277}"/>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649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775021B8-0307-386B-E8E2-ECDD5424A070}"/>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119CA83B-038E-D981-6ADC-33040C3CAEEF}"/>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3AF3C7B2-FDDB-8A69-CA8B-0187BFFE21E5}"/>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4279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a:extLst>
            <a:ext uri="{FF2B5EF4-FFF2-40B4-BE49-F238E27FC236}">
              <a16:creationId xmlns:a16="http://schemas.microsoft.com/office/drawing/2014/main" id="{F39892D5-6738-983E-CD1B-4EA92FCF4A2F}"/>
            </a:ext>
          </a:extLst>
        </p:cNvPr>
        <p:cNvGrpSpPr/>
        <p:nvPr/>
      </p:nvGrpSpPr>
      <p:grpSpPr>
        <a:xfrm>
          <a:off x="0" y="0"/>
          <a:ext cx="0" cy="0"/>
          <a:chOff x="0" y="0"/>
          <a:chExt cx="0" cy="0"/>
        </a:xfrm>
      </p:grpSpPr>
      <p:sp>
        <p:nvSpPr>
          <p:cNvPr id="48" name="Google Shape;48;p11:notes">
            <a:extLst>
              <a:ext uri="{FF2B5EF4-FFF2-40B4-BE49-F238E27FC236}">
                <a16:creationId xmlns:a16="http://schemas.microsoft.com/office/drawing/2014/main" id="{2D74E46A-17F5-8DB7-A4F4-74A18186E053}"/>
              </a:ext>
            </a:extLst>
          </p:cNvPr>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 name="Google Shape;49;p11:notes">
            <a:extLst>
              <a:ext uri="{FF2B5EF4-FFF2-40B4-BE49-F238E27FC236}">
                <a16:creationId xmlns:a16="http://schemas.microsoft.com/office/drawing/2014/main" id="{FF12FF74-144C-2474-D779-48A1A7B30D8D}"/>
              </a:ext>
            </a:extLst>
          </p:cNvPr>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600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1828801" y="52721"/>
            <a:ext cx="221664" cy="443198"/>
          </a:xfrm>
          <a:prstGeom prst="rect">
            <a:avLst/>
          </a:prstGeom>
          <a:noFill/>
          <a:ln>
            <a:noFill/>
          </a:ln>
        </p:spPr>
        <p:txBody>
          <a:bodyPr spcFirstLastPara="1" wrap="square" lIns="109725" tIns="54850" rIns="109725" bIns="54850" anchor="ctr" anchorCtr="0">
            <a:spAutoFit/>
          </a:bodyPr>
          <a:lstStyle/>
          <a:p>
            <a:pPr marL="0" marR="0" lvl="0" indent="0" algn="l" rtl="0">
              <a:lnSpc>
                <a:spcPct val="100000"/>
              </a:lnSpc>
              <a:spcBef>
                <a:spcPts val="0"/>
              </a:spcBef>
              <a:spcAft>
                <a:spcPts val="0"/>
              </a:spcAft>
              <a:buClr>
                <a:srgbClr val="000000"/>
              </a:buClr>
              <a:buSzPts val="2160"/>
              <a:buFont typeface="Arial"/>
              <a:buNone/>
            </a:pPr>
            <a:endParaRPr sz="2160" b="0" i="0" u="none" strike="noStrike" cap="none">
              <a:solidFill>
                <a:schemeClr val="dk1"/>
              </a:solidFill>
              <a:latin typeface="Calibri"/>
              <a:ea typeface="Calibri"/>
              <a:cs typeface="Calibri"/>
              <a:sym typeface="Calibri"/>
            </a:endParaRPr>
          </a:p>
        </p:txBody>
      </p:sp>
      <p:sp>
        <p:nvSpPr>
          <p:cNvPr id="23" name="Google Shape;23;p1"/>
          <p:cNvSpPr/>
          <p:nvPr/>
        </p:nvSpPr>
        <p:spPr>
          <a:xfrm>
            <a:off x="2011608" y="1400274"/>
            <a:ext cx="10346620" cy="382245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839"/>
              <a:buFont typeface="Arial"/>
              <a:buNone/>
            </a:pPr>
            <a:endParaRPr sz="839"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002060"/>
                </a:solidFill>
                <a:latin typeface="Calibri"/>
                <a:ea typeface="Calibri"/>
                <a:cs typeface="Calibri"/>
                <a:sym typeface="Calibri"/>
              </a:rPr>
              <a:t>DS-520</a:t>
            </a:r>
          </a:p>
          <a:p>
            <a:pPr marL="0" marR="0" lvl="0" indent="0" algn="ctr" rtl="0">
              <a:lnSpc>
                <a:spcPct val="100000"/>
              </a:lnSpc>
              <a:spcBef>
                <a:spcPts val="0"/>
              </a:spcBef>
              <a:spcAft>
                <a:spcPts val="0"/>
              </a:spcAft>
              <a:buClr>
                <a:srgbClr val="000000"/>
              </a:buClr>
              <a:buSzPts val="4800"/>
              <a:buFont typeface="Arial"/>
              <a:buNone/>
            </a:pPr>
            <a:r>
              <a:rPr lang="en-US" sz="4800" b="1" dirty="0">
                <a:solidFill>
                  <a:srgbClr val="002060"/>
                </a:solidFill>
                <a:latin typeface="Calibri"/>
                <a:ea typeface="Calibri"/>
                <a:cs typeface="Calibri"/>
                <a:sym typeface="Calibri"/>
              </a:rPr>
              <a:t>Assignment_4</a:t>
            </a: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002060"/>
                </a:solidFill>
                <a:latin typeface="Calibri"/>
                <a:ea typeface="Calibri"/>
                <a:cs typeface="Calibri"/>
                <a:sym typeface="Calibri"/>
              </a:rPr>
              <a:t>Ndumnwere Ezinne Judith</a:t>
            </a:r>
            <a:endParaRPr lang="en-US" sz="4800" b="1" dirty="0">
              <a:solidFill>
                <a:srgbClr val="00206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002060"/>
                </a:solidFill>
                <a:latin typeface="Calibri"/>
                <a:ea typeface="Calibri"/>
                <a:cs typeface="Calibri"/>
                <a:sym typeface="Calibri"/>
              </a:rPr>
              <a:t>Swimming Scholarship Enrollment Clustering</a:t>
            </a:r>
          </a:p>
        </p:txBody>
      </p:sp>
      <p:sp>
        <p:nvSpPr>
          <p:cNvPr id="25" name="Google Shape;25;p1"/>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Do not distribute with the written consent of Professor Arup R. Das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B1D82090-E70B-1746-4984-01FA81B91C93}"/>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D5F7C3B6-EE0F-6CD3-82E4-5EA72837240F}"/>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2C6C02E4-BCB9-9602-A45A-8AB4876454BE}"/>
              </a:ext>
            </a:extLst>
          </p:cNvPr>
          <p:cNvSpPr txBox="1"/>
          <p:nvPr/>
        </p:nvSpPr>
        <p:spPr>
          <a:xfrm>
            <a:off x="407406" y="124472"/>
            <a:ext cx="13960444" cy="6832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8 </a:t>
            </a:r>
            <a:r>
              <a:rPr lang="en-US" sz="2000" dirty="0"/>
              <a:t>Hierarchical Clustering Summary: Present findings using dendrogram and cluster characteristics</a:t>
            </a:r>
            <a:r>
              <a:rPr lang="en-US" sz="2800" dirty="0"/>
              <a:t>.</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C7D59195-2DF1-0A18-C9F4-29C2CF36B17B}"/>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6146" name="Picture 2">
            <a:extLst>
              <a:ext uri="{FF2B5EF4-FFF2-40B4-BE49-F238E27FC236}">
                <a16:creationId xmlns:a16="http://schemas.microsoft.com/office/drawing/2014/main" id="{81166F10-6208-D454-9236-CA2CE4DB0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2960"/>
            <a:ext cx="7160963" cy="30732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034FB0-1E47-6C08-05B7-08B8061A43FE}"/>
              </a:ext>
            </a:extLst>
          </p:cNvPr>
          <p:cNvSpPr txBox="1"/>
          <p:nvPr/>
        </p:nvSpPr>
        <p:spPr>
          <a:xfrm>
            <a:off x="72428" y="3900862"/>
            <a:ext cx="2924160" cy="4314771"/>
          </a:xfrm>
          <a:prstGeom prst="rect">
            <a:avLst/>
          </a:prstGeom>
          <a:noFill/>
        </p:spPr>
        <p:txBody>
          <a:bodyPr wrap="square">
            <a:spAutoFit/>
          </a:bodyPr>
          <a:lstStyle/>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Dendrogram Analysis: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Height range: 0-7 on Euclidean distance scale</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Major splits occurred at distance ~4-5</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Clear separation into 4 main clusters</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Multiple sub-clusters within each main group</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Main Cluster Characteristics: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Cluster 0 (High Academic Achievers):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Average GPA: 3.45</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Swimming Performance: </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100m: 62.13 seconds</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200m: 123.54 seconds</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400m: 284.88 seconds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Years Experience: 4.47</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Predominantly distance specialists</a:t>
            </a:r>
          </a:p>
        </p:txBody>
      </p:sp>
      <p:sp>
        <p:nvSpPr>
          <p:cNvPr id="5" name="TextBox 4">
            <a:extLst>
              <a:ext uri="{FF2B5EF4-FFF2-40B4-BE49-F238E27FC236}">
                <a16:creationId xmlns:a16="http://schemas.microsoft.com/office/drawing/2014/main" id="{1BFA8293-4931-6648-5515-63C34CA581E5}"/>
              </a:ext>
            </a:extLst>
          </p:cNvPr>
          <p:cNvSpPr txBox="1"/>
          <p:nvPr/>
        </p:nvSpPr>
        <p:spPr>
          <a:xfrm>
            <a:off x="2758122" y="4022289"/>
            <a:ext cx="2441839" cy="4127220"/>
          </a:xfrm>
          <a:prstGeom prst="rect">
            <a:avLst/>
          </a:prstGeom>
          <a:noFill/>
        </p:spPr>
        <p:txBody>
          <a:bodyPr wrap="square">
            <a:spAutoFit/>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Cluster 1 (Balanced Performers):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Average GPA: 2.59</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Swimming Performance: </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100m: 57.66 seconds</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200m: 133.99 seconds</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400m: 259.30 seconds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Years Experience: 5.93</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Mixed specialization</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Cluster 2 (Athletic Excellence):</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Average GPA: 2.90</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Swimming Performance: </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100m: 56.21 seconds</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200m: 112.55 seconds</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400m: 329.30 seconds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Years Experience: 6.71</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Sprint specialists</a:t>
            </a:r>
          </a:p>
          <a:p>
            <a:pPr marL="0" marR="0">
              <a:lnSpc>
                <a:spcPct val="115000"/>
              </a:lnSpc>
              <a:spcAft>
                <a:spcPts val="800"/>
              </a:spcAft>
            </a:pPr>
            <a:endParaRPr lang="en-US" dirty="0"/>
          </a:p>
        </p:txBody>
      </p:sp>
      <p:sp>
        <p:nvSpPr>
          <p:cNvPr id="7" name="TextBox 6">
            <a:extLst>
              <a:ext uri="{FF2B5EF4-FFF2-40B4-BE49-F238E27FC236}">
                <a16:creationId xmlns:a16="http://schemas.microsoft.com/office/drawing/2014/main" id="{F5334D21-7165-4646-B1AA-C0423AF01782}"/>
              </a:ext>
            </a:extLst>
          </p:cNvPr>
          <p:cNvSpPr txBox="1"/>
          <p:nvPr/>
        </p:nvSpPr>
        <p:spPr>
          <a:xfrm>
            <a:off x="5244028" y="3747807"/>
            <a:ext cx="3018622" cy="4620880"/>
          </a:xfrm>
          <a:prstGeom prst="rect">
            <a:avLst/>
          </a:prstGeom>
          <a:noFill/>
        </p:spPr>
        <p:txBody>
          <a:bodyPr wrap="square">
            <a:spAutoFit/>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Cluster 3 (Developing Talent):</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Average GPA: 2.57</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Swimming Performance: </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100m: 64.87 seconds</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200m: 132.66 seconds</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400m: 353.92 seconds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Years Experience: 4.86</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Mixed performance profile</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Sub-Cluster Patterns:</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Academic Sub-clusters: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High achievers (GPA &gt; 3.5)</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Mid-range performers (GPA 2.8-3.2)</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Development group (GPA &lt; 2.8)</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Athletic Sub-clusters: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Sprint specialists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Middle-distance focused</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Distance specialists</a:t>
            </a:r>
          </a:p>
          <a:p>
            <a:pPr marL="342900" marR="0" lvl="0" indent="-342900">
              <a:lnSpc>
                <a:spcPct val="115000"/>
              </a:lnSpc>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Multi-event performers</a:t>
            </a:r>
            <a:endParaRPr lang="en-US" dirty="0"/>
          </a:p>
        </p:txBody>
      </p:sp>
      <p:sp>
        <p:nvSpPr>
          <p:cNvPr id="11" name="TextBox 10">
            <a:extLst>
              <a:ext uri="{FF2B5EF4-FFF2-40B4-BE49-F238E27FC236}">
                <a16:creationId xmlns:a16="http://schemas.microsoft.com/office/drawing/2014/main" id="{70BD7A0D-5A66-7D3C-88BA-ECCD1804494A}"/>
              </a:ext>
            </a:extLst>
          </p:cNvPr>
          <p:cNvSpPr txBox="1"/>
          <p:nvPr/>
        </p:nvSpPr>
        <p:spPr>
          <a:xfrm>
            <a:off x="7885656" y="807736"/>
            <a:ext cx="3626972" cy="7359066"/>
          </a:xfrm>
          <a:prstGeom prst="rect">
            <a:avLst/>
          </a:prstGeom>
          <a:noFill/>
        </p:spPr>
        <p:txBody>
          <a:bodyPr wrap="square">
            <a:spAutoFit/>
          </a:bodyPr>
          <a:lstStyle/>
          <a:p>
            <a:pPr marL="0" marR="0">
              <a:lnSpc>
                <a:spcPct val="115000"/>
              </a:lnSpc>
              <a:spcAft>
                <a:spcPts val="800"/>
              </a:spcAf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Hierarchical Structure Insights: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Top-Level Split:</a:t>
            </a:r>
          </a:p>
          <a:p>
            <a:pPr marL="342900" marR="0" lvl="0" indent="-342900">
              <a:lnSpc>
                <a:spcPct val="115000"/>
              </a:lnSpc>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Primary division based on academic performance</a:t>
            </a:r>
          </a:p>
          <a:p>
            <a:pPr marL="342900" marR="0" lvl="0" indent="-342900">
              <a:lnSpc>
                <a:spcPct val="115000"/>
              </a:lnSpc>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Secondary split on swimming specialization</a:t>
            </a:r>
          </a:p>
          <a:p>
            <a:pPr marL="342900" marR="0" lvl="0" indent="-342900">
              <a:lnSpc>
                <a:spcPct val="115000"/>
              </a:lnSpc>
              <a:spcAft>
                <a:spcPts val="80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Tertiary split on experience level</a:t>
            </a:r>
          </a:p>
          <a:p>
            <a:pPr marL="0" marR="0">
              <a:lnSpc>
                <a:spcPct val="115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Mid-Level Groupings:</a:t>
            </a:r>
          </a:p>
          <a:p>
            <a:pPr marL="342900" marR="0" lvl="0" indent="-342900">
              <a:lnSpc>
                <a:spcPct val="115000"/>
              </a:lnSpc>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Clear separation between sprint and distance specialists</a:t>
            </a:r>
          </a:p>
          <a:p>
            <a:pPr marL="342900" marR="0" lvl="0" indent="-342900">
              <a:lnSpc>
                <a:spcPct val="115000"/>
              </a:lnSpc>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Distinct grouping of multi-event performers</a:t>
            </a:r>
          </a:p>
          <a:p>
            <a:pPr marL="342900" marR="0" lvl="0" indent="-342900">
              <a:lnSpc>
                <a:spcPct val="115000"/>
              </a:lnSpc>
              <a:spcAft>
                <a:spcPts val="80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Experience-based subdivisions</a:t>
            </a:r>
          </a:p>
          <a:p>
            <a:pPr marL="0" marR="0">
              <a:lnSpc>
                <a:spcPct val="115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Lower-Level Details:</a:t>
            </a:r>
          </a:p>
          <a:p>
            <a:pPr marL="342900" marR="0" lvl="0" indent="-342900">
              <a:lnSpc>
                <a:spcPct val="115000"/>
              </a:lnSpc>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Fine-grained separation based on specific times</a:t>
            </a:r>
          </a:p>
          <a:p>
            <a:pPr marL="342900" marR="0" lvl="0" indent="-342900">
              <a:lnSpc>
                <a:spcPct val="115000"/>
              </a:lnSpc>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GPA-based micro-clusters</a:t>
            </a:r>
          </a:p>
          <a:p>
            <a:pPr marL="342900" marR="0" lvl="0" indent="-342900">
              <a:lnSpc>
                <a:spcPct val="115000"/>
              </a:lnSpc>
              <a:spcAft>
                <a:spcPts val="80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Experience level distinctions</a:t>
            </a:r>
          </a:p>
          <a:p>
            <a:pPr marL="0" marR="0">
              <a:lnSpc>
                <a:spcPct val="115000"/>
              </a:lnSpc>
              <a:spcAft>
                <a:spcPts val="800"/>
              </a:spcAf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Performance Metrics: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Silhouette Score: 0.12 (lower than other methods)</a:t>
            </a:r>
          </a:p>
          <a:p>
            <a:pPr marL="342900" marR="0" lvl="0" indent="-342900">
              <a:lnSpc>
                <a:spcPct val="115000"/>
              </a:lnSpc>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Cophenetic Correlation: 0.72</a:t>
            </a:r>
          </a:p>
          <a:p>
            <a:pPr marL="342900" marR="0" lvl="0" indent="-342900">
              <a:lnSpc>
                <a:spcPct val="115000"/>
              </a:lnSpc>
              <a:spcAft>
                <a:spcPts val="80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Dendrogram Consistency: 0.85</a:t>
            </a:r>
          </a:p>
          <a:p>
            <a:pPr marL="0" marR="0">
              <a:lnSpc>
                <a:spcPct val="115000"/>
              </a:lnSpc>
              <a:spcAft>
                <a:spcPts val="800"/>
              </a:spcAf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Cluster Stability:</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Linkage Method Comparison:</a:t>
            </a:r>
          </a:p>
          <a:p>
            <a:pPr marL="342900" marR="0" lvl="0" indent="-342900">
              <a:lnSpc>
                <a:spcPct val="115000"/>
              </a:lnSpc>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Ward's method (used): Most compact clusters</a:t>
            </a:r>
          </a:p>
          <a:p>
            <a:pPr marL="342900" marR="0" lvl="0" indent="-342900">
              <a:lnSpc>
                <a:spcPct val="115000"/>
              </a:lnSpc>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Complete linkage: Similar but less defined groups</a:t>
            </a:r>
          </a:p>
          <a:p>
            <a:pPr marL="342900" marR="0" lvl="0" indent="-342900">
              <a:lnSpc>
                <a:spcPct val="115000"/>
              </a:lnSpc>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Average linkage: More elongated clusters</a:t>
            </a:r>
          </a:p>
          <a:p>
            <a:pPr marL="342900" marR="0" lvl="0" indent="-342900">
              <a:lnSpc>
                <a:spcPct val="115000"/>
              </a:lnSpc>
              <a:spcAft>
                <a:spcPts val="80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Single linkage: Showed chaining effect</a:t>
            </a:r>
          </a:p>
          <a:p>
            <a:pPr marL="0" marR="0">
              <a:lnSpc>
                <a:spcPct val="115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Distance Metric Impact:</a:t>
            </a:r>
          </a:p>
          <a:p>
            <a:pPr marL="342900" marR="0" lvl="0" indent="-342900">
              <a:lnSpc>
                <a:spcPct val="115000"/>
              </a:lnSpc>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Euclidean distance: Produced most interpretable results</a:t>
            </a:r>
          </a:p>
          <a:p>
            <a:pPr marL="342900" marR="0" lvl="0" indent="-342900">
              <a:lnSpc>
                <a:spcPct val="115000"/>
              </a:lnSpc>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Manhattan distance: Similar structure</a:t>
            </a:r>
          </a:p>
          <a:p>
            <a:pPr marL="342900" marR="0" lvl="0" indent="-342900">
              <a:lnSpc>
                <a:spcPct val="115000"/>
              </a:lnSpc>
              <a:spcAft>
                <a:spcPts val="800"/>
              </a:spcAft>
              <a:buFont typeface="Symbol" panose="05050102010706020507" pitchFamily="18" charset="2"/>
              <a:buChar cha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Correlation distance: Different grouping patterns</a:t>
            </a:r>
          </a:p>
          <a:p>
            <a:pPr marL="342900" marR="0" lvl="0" indent="-342900">
              <a:lnSpc>
                <a:spcPct val="115000"/>
              </a:lnSpc>
              <a:spcAft>
                <a:spcPts val="800"/>
              </a:spcAft>
              <a:buFont typeface="Symbol" panose="05050102010706020507" pitchFamily="18" charset="2"/>
              <a:buChar char=""/>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549A7B1-F1F7-801E-4CD6-ACC0412FF681}"/>
              </a:ext>
            </a:extLst>
          </p:cNvPr>
          <p:cNvSpPr txBox="1"/>
          <p:nvPr/>
        </p:nvSpPr>
        <p:spPr>
          <a:xfrm>
            <a:off x="11294777" y="992811"/>
            <a:ext cx="3252180" cy="4649991"/>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Key Advantages Observed: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Clear visualization of relationships between groups</a:t>
            </a:r>
          </a:p>
          <a:p>
            <a:pPr marL="342900" marR="0" lvl="0" indent="-342900">
              <a:lnSpc>
                <a:spcPct val="115000"/>
              </a:lnSpc>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Natural handling of multi-scale patterns</a:t>
            </a:r>
          </a:p>
          <a:p>
            <a:pPr marL="342900" marR="0" lvl="0" indent="-342900">
              <a:lnSpc>
                <a:spcPct val="115000"/>
              </a:lnSpc>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Flexibility in choosing number of clusters</a:t>
            </a:r>
          </a:p>
          <a:p>
            <a:pPr marL="342900" marR="0" lvl="0" indent="-342900">
              <a:lnSpc>
                <a:spcPct val="115000"/>
              </a:lnSpc>
              <a:spcAft>
                <a:spcPts val="800"/>
              </a:spcAft>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Intuitive interpretation of results</a:t>
            </a:r>
          </a:p>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Limitations Noted: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mj-lt"/>
              <a:buAutoNum type="arabicPeriod"/>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Lower silhouette score compared to other methods</a:t>
            </a:r>
          </a:p>
          <a:p>
            <a:pPr marL="342900" marR="0" lvl="0" indent="-342900">
              <a:lnSpc>
                <a:spcPct val="115000"/>
              </a:lnSpc>
              <a:buFont typeface="+mj-lt"/>
              <a:buAutoNum type="arabicPeriod"/>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Sensitivity to distance metric choice</a:t>
            </a:r>
          </a:p>
          <a:p>
            <a:pPr marL="342900" marR="0" lvl="0" indent="-342900">
              <a:lnSpc>
                <a:spcPct val="115000"/>
              </a:lnSpc>
              <a:spcAft>
                <a:spcPts val="800"/>
              </a:spcAft>
              <a:buFont typeface="+mj-lt"/>
              <a:buAutoNum type="arabicPeriod"/>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Computational complexity with large datasets</a:t>
            </a:r>
          </a:p>
          <a:p>
            <a:pPr marL="342900" indent="-342900">
              <a:buFont typeface="+mj-lt"/>
              <a:buAutoNum type="arabicPeriod"/>
            </a:pPr>
            <a:r>
              <a:rPr lang="en-US" sz="1400" dirty="0">
                <a:effectLst/>
                <a:latin typeface="Aptos" panose="020B0004020202020204" pitchFamily="34" charset="0"/>
                <a:ea typeface="Aptos" panose="020B0004020202020204" pitchFamily="34" charset="0"/>
                <a:cs typeface="Times New Roman" panose="02020603050405020304" pitchFamily="18" charset="0"/>
              </a:rPr>
              <a:t>Some instability in lower-level groupings</a:t>
            </a:r>
            <a:endParaRPr lang="en-US" dirty="0"/>
          </a:p>
        </p:txBody>
      </p:sp>
    </p:spTree>
    <p:extLst>
      <p:ext uri="{BB962C8B-B14F-4D97-AF65-F5344CB8AC3E}">
        <p14:creationId xmlns:p14="http://schemas.microsoft.com/office/powerpoint/2010/main" val="3134751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EA89C84C-B1BA-332B-E6B2-13633CBE6A9A}"/>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A58655D0-7D48-873F-B89F-061FBFA6C59A}"/>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7933B137-0D8E-CC5D-FE59-D17564A35A03}"/>
              </a:ext>
            </a:extLst>
          </p:cNvPr>
          <p:cNvSpPr txBox="1"/>
          <p:nvPr/>
        </p:nvSpPr>
        <p:spPr>
          <a:xfrm>
            <a:off x="407406" y="124472"/>
            <a:ext cx="13960444" cy="99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9 </a:t>
            </a:r>
            <a:r>
              <a:rPr lang="en-US" sz="2000" dirty="0"/>
              <a:t>Model Comparison: Compare K-Means, DBSCAN, and Hierarchical clustering, highlighting strengths and weaknesses</a:t>
            </a:r>
            <a:endParaRPr sz="200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DAA4A879-4FDE-EAFB-C11A-26BA1F6E7502}"/>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sp>
        <p:nvSpPr>
          <p:cNvPr id="5" name="TextBox 4">
            <a:extLst>
              <a:ext uri="{FF2B5EF4-FFF2-40B4-BE49-F238E27FC236}">
                <a16:creationId xmlns:a16="http://schemas.microsoft.com/office/drawing/2014/main" id="{D871A658-5AFC-FEAD-0A1A-5A45E999CA0B}"/>
              </a:ext>
            </a:extLst>
          </p:cNvPr>
          <p:cNvSpPr txBox="1"/>
          <p:nvPr/>
        </p:nvSpPr>
        <p:spPr>
          <a:xfrm>
            <a:off x="165253" y="1115472"/>
            <a:ext cx="4638101" cy="4095224"/>
          </a:xfrm>
          <a:prstGeom prst="rect">
            <a:avLst/>
          </a:prstGeom>
          <a:noFill/>
        </p:spPr>
        <p:txBody>
          <a:bodyPr wrap="square">
            <a:spAutoFit/>
          </a:bodyPr>
          <a:lstStyle/>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Performance Metrics Comparison: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K-Means: Silhouette Score = 0.71</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DBSCAN: Silhouette Score = 0.63</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Hierarchical: Silhouette Score = 0.12</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K-Means Analysis: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Strengths: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Best overall silhouette score (0.71)</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Clear, interpretable clusters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Excellent at identifying academic-athletic balance</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Improved further with PCA (silhouette score 0.93)</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Computationally efficient for large datasets</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Weaknesses: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Required pre-defining number of clusters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Sensitive to outliers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Assumed spherical cluster shapes</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miss non-linear relationships between features</a:t>
            </a:r>
          </a:p>
        </p:txBody>
      </p:sp>
      <p:sp>
        <p:nvSpPr>
          <p:cNvPr id="7" name="TextBox 6">
            <a:extLst>
              <a:ext uri="{FF2B5EF4-FFF2-40B4-BE49-F238E27FC236}">
                <a16:creationId xmlns:a16="http://schemas.microsoft.com/office/drawing/2014/main" id="{B3A11614-B0BD-1DBD-C6A2-4586105F6EB7}"/>
              </a:ext>
            </a:extLst>
          </p:cNvPr>
          <p:cNvSpPr txBox="1"/>
          <p:nvPr/>
        </p:nvSpPr>
        <p:spPr>
          <a:xfrm>
            <a:off x="72428" y="5210696"/>
            <a:ext cx="4638101" cy="3040576"/>
          </a:xfrm>
          <a:prstGeom prst="rect">
            <a:avLst/>
          </a:prstGeom>
          <a:noFill/>
        </p:spPr>
        <p:txBody>
          <a:bodyPr wrap="square">
            <a:spAutoFit/>
          </a:bodyPr>
          <a:lstStyle/>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DBSCAN Analysis: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Strengths: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Effective noise point identification</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 assumption about cluster shape</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Automatically determined number of clusters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Good handling of outliers</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Natural handling of non-linear relationships</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Weaknesses: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Parameter selection (eps,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min_samples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was challenging</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Lower silhouette score than K-Means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Struggled with varying density clusters</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Less effective with high-dimensional data</a:t>
            </a:r>
          </a:p>
        </p:txBody>
      </p:sp>
      <p:sp>
        <p:nvSpPr>
          <p:cNvPr id="9" name="TextBox 8">
            <a:extLst>
              <a:ext uri="{FF2B5EF4-FFF2-40B4-BE49-F238E27FC236}">
                <a16:creationId xmlns:a16="http://schemas.microsoft.com/office/drawing/2014/main" id="{BF4CAB1F-F37E-3CF1-C381-077946D50CA1}"/>
              </a:ext>
            </a:extLst>
          </p:cNvPr>
          <p:cNvSpPr txBox="1"/>
          <p:nvPr/>
        </p:nvSpPr>
        <p:spPr>
          <a:xfrm>
            <a:off x="3811836" y="1115472"/>
            <a:ext cx="3789803" cy="2828210"/>
          </a:xfrm>
          <a:prstGeom prst="rect">
            <a:avLst/>
          </a:prstGeom>
          <a:noFill/>
        </p:spPr>
        <p:txBody>
          <a:bodyPr wrap="square">
            <a:spAutoFit/>
          </a:bodyPr>
          <a:lstStyle/>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Hierarchical Clustering Analysis: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Strengths: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Provided clear visualization through dendrogram</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Revealed multi-level relationships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Flexible in terms of granularity</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Good for understanding data structure</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Weaknesses: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Lowest silhouette score (0.12)</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Computationally intensive</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Less scalable to large datasets</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Results sometimes difficult to interpret</a:t>
            </a:r>
          </a:p>
        </p:txBody>
      </p:sp>
      <p:sp>
        <p:nvSpPr>
          <p:cNvPr id="11" name="TextBox 10">
            <a:extLst>
              <a:ext uri="{FF2B5EF4-FFF2-40B4-BE49-F238E27FC236}">
                <a16:creationId xmlns:a16="http://schemas.microsoft.com/office/drawing/2014/main" id="{4802F992-5167-E5D6-AD2F-30101DC43291}"/>
              </a:ext>
            </a:extLst>
          </p:cNvPr>
          <p:cNvSpPr txBox="1"/>
          <p:nvPr/>
        </p:nvSpPr>
        <p:spPr>
          <a:xfrm>
            <a:off x="4091950" y="3880272"/>
            <a:ext cx="4023009" cy="4362861"/>
          </a:xfrm>
          <a:prstGeom prst="rect">
            <a:avLst/>
          </a:prstGeom>
          <a:noFill/>
        </p:spPr>
        <p:txBody>
          <a:bodyPr wrap="square">
            <a:spAutoFit/>
          </a:bodyPr>
          <a:lstStyle/>
          <a:p>
            <a:pPr marL="0" marR="0">
              <a:lnSpc>
                <a:spcPct val="115000"/>
              </a:lnSpc>
              <a:spcAft>
                <a:spcPts val="800"/>
              </a:spcAft>
            </a:pPr>
            <a:r>
              <a:rPr lang="en-US" sz="1150" b="1" kern="100" dirty="0">
                <a:effectLst/>
                <a:latin typeface="Aptos" panose="020B0004020202020204" pitchFamily="34" charset="0"/>
                <a:ea typeface="Aptos" panose="020B0004020202020204" pitchFamily="34" charset="0"/>
                <a:cs typeface="Times New Roman" panose="02020603050405020304" pitchFamily="18" charset="0"/>
              </a:rPr>
              <a:t>Specific Performance Areas:</a:t>
            </a:r>
            <a:endParaRPr lang="en-US" sz="115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Handling Different Feature Types:</a:t>
            </a:r>
          </a:p>
          <a:p>
            <a:pPr marL="342900" marR="0" lvl="0" indent="-342900">
              <a:lnSpc>
                <a:spcPct val="115000"/>
              </a:lnSpc>
              <a:buFont typeface="Symbol" panose="05050102010706020507" pitchFamily="18" charset="2"/>
              <a:buChar char=""/>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K-Means: Best with normalized numerical features</a:t>
            </a:r>
          </a:p>
          <a:p>
            <a:pPr marL="342900" marR="0" lvl="0" indent="-342900">
              <a:lnSpc>
                <a:spcPct val="115000"/>
              </a:lnSpc>
              <a:buFont typeface="Symbol" panose="05050102010706020507" pitchFamily="18" charset="2"/>
              <a:buChar char=""/>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DBSCAN: Good with mixed feature types</a:t>
            </a:r>
          </a:p>
          <a:p>
            <a:pPr marL="342900" marR="0" lvl="0" indent="-342900">
              <a:lnSpc>
                <a:spcPct val="115000"/>
              </a:lnSpc>
              <a:spcAft>
                <a:spcPts val="800"/>
              </a:spcAft>
              <a:buFont typeface="Symbol" panose="05050102010706020507" pitchFamily="18" charset="2"/>
              <a:buChar char=""/>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Hierarchical: Better with numerical features</a:t>
            </a:r>
          </a:p>
          <a:p>
            <a:pPr marL="342900" marR="0" lvl="0" indent="-342900">
              <a:lnSpc>
                <a:spcPct val="115000"/>
              </a:lnSpc>
              <a:spcAft>
                <a:spcPts val="800"/>
              </a:spcAft>
              <a:buFont typeface="+mj-lt"/>
              <a:buAutoNum type="arabicPeriod" startAt="2"/>
              <a:tabLst>
                <a:tab pos="457200" algn="l"/>
              </a:tabLst>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Cluster Shape Handling:</a:t>
            </a:r>
          </a:p>
          <a:p>
            <a:pPr marL="342900" marR="0" lvl="0" indent="-342900">
              <a:lnSpc>
                <a:spcPct val="115000"/>
              </a:lnSpc>
              <a:buFont typeface="Symbol" panose="05050102010706020507" pitchFamily="18" charset="2"/>
              <a:buChar char=""/>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K-Means: Limited to spherical clusters</a:t>
            </a:r>
          </a:p>
          <a:p>
            <a:pPr marL="342900" marR="0" lvl="0" indent="-342900">
              <a:lnSpc>
                <a:spcPct val="115000"/>
              </a:lnSpc>
              <a:buFont typeface="Symbol" panose="05050102010706020507" pitchFamily="18" charset="2"/>
              <a:buChar char=""/>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DBSCAN: Flexible with any shape</a:t>
            </a:r>
          </a:p>
          <a:p>
            <a:pPr marL="342900" marR="0" lvl="0" indent="-342900">
              <a:lnSpc>
                <a:spcPct val="115000"/>
              </a:lnSpc>
              <a:spcAft>
                <a:spcPts val="800"/>
              </a:spcAft>
              <a:buFont typeface="Symbol" panose="05050102010706020507" pitchFamily="18" charset="2"/>
              <a:buChar char=""/>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Hierarchical: Adaptable but sensitive to distance metric</a:t>
            </a:r>
          </a:p>
          <a:p>
            <a:pPr marL="342900" marR="0" lvl="0" indent="-342900">
              <a:lnSpc>
                <a:spcPct val="115000"/>
              </a:lnSpc>
              <a:spcAft>
                <a:spcPts val="800"/>
              </a:spcAft>
              <a:buFont typeface="+mj-lt"/>
              <a:buAutoNum type="arabicPeriod" startAt="3"/>
              <a:tabLst>
                <a:tab pos="457200" algn="l"/>
              </a:tabLst>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Outlier Management:</a:t>
            </a:r>
          </a:p>
          <a:p>
            <a:pPr marL="342900" marR="0" lvl="0" indent="-342900">
              <a:lnSpc>
                <a:spcPct val="115000"/>
              </a:lnSpc>
              <a:buFont typeface="Symbol" panose="05050102010706020507" pitchFamily="18" charset="2"/>
              <a:buChar char=""/>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K-Means: Poor outlier handling</a:t>
            </a:r>
          </a:p>
          <a:p>
            <a:pPr marL="342900" marR="0" lvl="0" indent="-342900">
              <a:lnSpc>
                <a:spcPct val="115000"/>
              </a:lnSpc>
              <a:buFont typeface="Symbol" panose="05050102010706020507" pitchFamily="18" charset="2"/>
              <a:buChar char=""/>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DBSCAN: Excellent outlier identification</a:t>
            </a:r>
          </a:p>
          <a:p>
            <a:pPr marL="342900" marR="0" lvl="0" indent="-342900">
              <a:lnSpc>
                <a:spcPct val="115000"/>
              </a:lnSpc>
              <a:spcAft>
                <a:spcPts val="800"/>
              </a:spcAft>
              <a:buFont typeface="Symbol" panose="05050102010706020507" pitchFamily="18" charset="2"/>
              <a:buChar char=""/>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Hierarchical: Moderate outlier sensitivity</a:t>
            </a:r>
          </a:p>
          <a:p>
            <a:pPr marL="342900" marR="0" lvl="0" indent="-342900">
              <a:lnSpc>
                <a:spcPct val="115000"/>
              </a:lnSpc>
              <a:spcAft>
                <a:spcPts val="800"/>
              </a:spcAft>
              <a:buFont typeface="+mj-lt"/>
              <a:buAutoNum type="arabicPeriod" startAt="4"/>
              <a:tabLst>
                <a:tab pos="457200" algn="l"/>
              </a:tabLst>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Interpretability:</a:t>
            </a:r>
          </a:p>
          <a:p>
            <a:pPr marL="342900" marR="0" lvl="0" indent="-342900">
              <a:lnSpc>
                <a:spcPct val="115000"/>
              </a:lnSpc>
              <a:buFont typeface="Symbol" panose="05050102010706020507" pitchFamily="18" charset="2"/>
              <a:buChar char=""/>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K-Means: Highly interpretable results</a:t>
            </a:r>
          </a:p>
          <a:p>
            <a:pPr marL="342900" marR="0" lvl="0" indent="-342900">
              <a:lnSpc>
                <a:spcPct val="115000"/>
              </a:lnSpc>
              <a:buFont typeface="Symbol" panose="05050102010706020507" pitchFamily="18" charset="2"/>
              <a:buChar char=""/>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DBSCAN: Moderately interpretable</a:t>
            </a:r>
          </a:p>
          <a:p>
            <a:pPr marL="342900" marR="0" lvl="0" indent="-342900">
              <a:lnSpc>
                <a:spcPct val="115000"/>
              </a:lnSpc>
              <a:spcAft>
                <a:spcPts val="800"/>
              </a:spcAft>
              <a:buFont typeface="Symbol" panose="05050102010706020507" pitchFamily="18" charset="2"/>
              <a:buChar char=""/>
            </a:pPr>
            <a:r>
              <a:rPr lang="en-US" sz="1150" kern="100" dirty="0">
                <a:effectLst/>
                <a:latin typeface="Aptos" panose="020B0004020202020204" pitchFamily="34" charset="0"/>
                <a:ea typeface="Aptos" panose="020B0004020202020204" pitchFamily="34" charset="0"/>
                <a:cs typeface="Times New Roman" panose="02020603050405020304" pitchFamily="18" charset="0"/>
              </a:rPr>
              <a:t>Hierarchical: Complex but informative visualization</a:t>
            </a:r>
          </a:p>
        </p:txBody>
      </p:sp>
      <p:sp>
        <p:nvSpPr>
          <p:cNvPr id="13" name="TextBox 12">
            <a:extLst>
              <a:ext uri="{FF2B5EF4-FFF2-40B4-BE49-F238E27FC236}">
                <a16:creationId xmlns:a16="http://schemas.microsoft.com/office/drawing/2014/main" id="{D12E1870-D956-B018-B0CF-C5D6B48D5A66}"/>
              </a:ext>
            </a:extLst>
          </p:cNvPr>
          <p:cNvSpPr txBox="1"/>
          <p:nvPr/>
        </p:nvSpPr>
        <p:spPr>
          <a:xfrm>
            <a:off x="7300640" y="844471"/>
            <a:ext cx="3254666" cy="4197816"/>
          </a:xfrm>
          <a:prstGeom prst="rect">
            <a:avLst/>
          </a:prstGeom>
          <a:noFill/>
        </p:spPr>
        <p:txBody>
          <a:bodyPr wrap="square">
            <a:spAutoFit/>
          </a:bodyPr>
          <a:lstStyle/>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Application-Specific Performance: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For Swimming Scholarship Data:</a:t>
            </a:r>
          </a:p>
          <a:p>
            <a:pPr marL="342900" marR="0" lvl="0" indent="-342900">
              <a:lnSpc>
                <a:spcPct val="115000"/>
              </a:lnSpc>
              <a:spcAft>
                <a:spcPts val="800"/>
              </a:spcAft>
              <a:buFont typeface="+mj-lt"/>
              <a:buAutoNum type="arabicPeriod"/>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Academic-Athletic Balance:</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K-Means performed best</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Clear separation of performance groups</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Most useful for scholarship decisions</a:t>
            </a:r>
          </a:p>
          <a:p>
            <a:pPr marL="342900" marR="0" lvl="0" indent="-342900">
              <a:lnSpc>
                <a:spcPct val="115000"/>
              </a:lnSpc>
              <a:spcAft>
                <a:spcPts val="800"/>
              </a:spcAft>
              <a:buFont typeface="+mj-lt"/>
              <a:buAutoNum type="arabicPeriod" startAt="2"/>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Identifying Special Cases: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DBSCAN was most effective</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Good at finding unique talent combinations</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Better at identifying niche specialists</a:t>
            </a:r>
          </a:p>
          <a:p>
            <a:pPr marL="342900" marR="0" lvl="0" indent="-342900">
              <a:lnSpc>
                <a:spcPct val="115000"/>
              </a:lnSpc>
              <a:spcAft>
                <a:spcPts val="800"/>
              </a:spcAft>
              <a:buFont typeface="+mj-lt"/>
              <a:buAutoNum type="arabicPeriod" startAt="3"/>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Understanding Relationships: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Hierarchical provided best overview</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Showed natural groupings at different levels</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Good for strategic planning</a:t>
            </a:r>
          </a:p>
        </p:txBody>
      </p:sp>
      <p:sp>
        <p:nvSpPr>
          <p:cNvPr id="15" name="TextBox 14">
            <a:extLst>
              <a:ext uri="{FF2B5EF4-FFF2-40B4-BE49-F238E27FC236}">
                <a16:creationId xmlns:a16="http://schemas.microsoft.com/office/drawing/2014/main" id="{F428DE33-9122-3DF2-362A-21A153E3965F}"/>
              </a:ext>
            </a:extLst>
          </p:cNvPr>
          <p:cNvSpPr txBox="1"/>
          <p:nvPr/>
        </p:nvSpPr>
        <p:spPr>
          <a:xfrm>
            <a:off x="10555306" y="844471"/>
            <a:ext cx="4293522" cy="5040098"/>
          </a:xfrm>
          <a:prstGeom prst="rect">
            <a:avLst/>
          </a:prstGeom>
          <a:noFill/>
        </p:spPr>
        <p:txBody>
          <a:bodyPr wrap="square">
            <a:spAutoFit/>
          </a:bodyPr>
          <a:lstStyle/>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Recommendations for Use: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Primary Analysis: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 K-Means for initial clustering</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Especially effective after PCA</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Best for general scholarship categories</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Supplementary Analysis: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DBSCAN for identifying special cases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Hierarchical for understanding relationships</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Combined approach for comprehensive insights</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Practical Implementation: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For Scholarship Decisions:</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K-Means for primary categorization</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DBSCAN for identifying unique talents</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Hierarchical for understanding talent development pathways</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For Program Development:</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 hierarchical insights for long-term planning</a:t>
            </a:r>
          </a:p>
          <a:p>
            <a:pPr marL="342900" marR="0" lvl="0" indent="-34290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DBSCAN for identifying underserved groups</a:t>
            </a:r>
          </a:p>
          <a:p>
            <a:pPr marL="342900" marR="0" lvl="0" indent="-34290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K-Means for resource allocation</a:t>
            </a:r>
          </a:p>
        </p:txBody>
      </p:sp>
    </p:spTree>
    <p:extLst>
      <p:ext uri="{BB962C8B-B14F-4D97-AF65-F5344CB8AC3E}">
        <p14:creationId xmlns:p14="http://schemas.microsoft.com/office/powerpoint/2010/main" val="3764896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42590428-050D-306A-8AF8-30CE9E54EA60}"/>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101DC9DF-BF69-C966-2AB4-9710DA04407B}"/>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8C87CEE8-BA4E-33FB-81D4-667A09C4485F}"/>
              </a:ext>
            </a:extLst>
          </p:cNvPr>
          <p:cNvSpPr txBox="1"/>
          <p:nvPr/>
        </p:nvSpPr>
        <p:spPr>
          <a:xfrm>
            <a:off x="407405" y="124472"/>
            <a:ext cx="14134859" cy="6832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10 </a:t>
            </a:r>
            <a:r>
              <a:rPr lang="en-US" sz="2000" dirty="0"/>
              <a:t>Conclusion: Summarize key insights and provide recommendations for future clustering studies.</a:t>
            </a:r>
            <a:endParaRPr sz="200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ADE65240-E021-0B2F-238A-E88844F3570A}"/>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sp>
        <p:nvSpPr>
          <p:cNvPr id="3" name="TextBox 2">
            <a:extLst>
              <a:ext uri="{FF2B5EF4-FFF2-40B4-BE49-F238E27FC236}">
                <a16:creationId xmlns:a16="http://schemas.microsoft.com/office/drawing/2014/main" id="{531958B1-897E-0E33-6B55-7C6D03FAED98}"/>
              </a:ext>
            </a:extLst>
          </p:cNvPr>
          <p:cNvSpPr txBox="1"/>
          <p:nvPr/>
        </p:nvSpPr>
        <p:spPr>
          <a:xfrm>
            <a:off x="159634" y="1343331"/>
            <a:ext cx="6362351" cy="5155386"/>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Major Findings: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Student Groups We Discovered</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Fast swimmers with good grades (Elite Performers)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Top academic students with decent swimming times (Academic Stars)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Balanced performers who do well in both areas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Developing athletes with strong potential</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Experienced swimmers with moderate academics</a:t>
            </a:r>
          </a:p>
          <a:p>
            <a:pPr marL="342900" marR="0" lvl="0" indent="-342900">
              <a:lnSpc>
                <a:spcPct val="115000"/>
              </a:lnSpc>
              <a:spcAft>
                <a:spcPts val="800"/>
              </a:spcAft>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Sprint specialists with varying academic performance</a:t>
            </a:r>
          </a:p>
          <a:p>
            <a:pPr marL="342900" marR="0" lvl="0" indent="-342900">
              <a:lnSpc>
                <a:spcPct val="115000"/>
              </a:lnSpc>
              <a:spcAft>
                <a:spcPts val="800"/>
              </a:spcAft>
              <a:buFont typeface="+mj-lt"/>
              <a:buAutoNum type="arabicPeriod" startAt="2"/>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Success of Different Methods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K-Means worked best: Found clear, useful groups (71% accuracy, improved to 93% with PCA)</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DBSCAN: Good at finding unique students (63% accuracy)</a:t>
            </a:r>
          </a:p>
          <a:p>
            <a:pPr marL="342900" marR="0" lvl="0" indent="-342900">
              <a:lnSpc>
                <a:spcPct val="115000"/>
              </a:lnSpc>
              <a:spcAft>
                <a:spcPts val="800"/>
              </a:spcAft>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Hierarchical clustering: Helpful but less precise (12% accuracy)</a:t>
            </a:r>
          </a:p>
          <a:p>
            <a:pPr marL="342900" marR="0" lvl="0" indent="-342900">
              <a:lnSpc>
                <a:spcPct val="115000"/>
              </a:lnSpc>
              <a:spcAft>
                <a:spcPts val="800"/>
              </a:spcAft>
              <a:buFont typeface="+mj-lt"/>
              <a:buAutoNum type="arabicPeriod" startAt="3"/>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Important Patterns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Swimming speed doesn't necessarily match up with grades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Experience matters more than we expected</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Some students excel in specific distances rather than all races</a:t>
            </a:r>
          </a:p>
          <a:p>
            <a:pPr marL="342900" marR="0" lvl="0" indent="-342900">
              <a:lnSpc>
                <a:spcPct val="115000"/>
              </a:lnSpc>
              <a:spcAft>
                <a:spcPts val="800"/>
              </a:spcAft>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Top performers often show unusual combinations of skills</a:t>
            </a:r>
          </a:p>
        </p:txBody>
      </p:sp>
      <p:sp>
        <p:nvSpPr>
          <p:cNvPr id="5" name="TextBox 4">
            <a:extLst>
              <a:ext uri="{FF2B5EF4-FFF2-40B4-BE49-F238E27FC236}">
                <a16:creationId xmlns:a16="http://schemas.microsoft.com/office/drawing/2014/main" id="{81C7454A-C4AB-A23E-B75F-4AB77A1E9F1F}"/>
              </a:ext>
            </a:extLst>
          </p:cNvPr>
          <p:cNvSpPr txBox="1"/>
          <p:nvPr/>
        </p:nvSpPr>
        <p:spPr>
          <a:xfrm>
            <a:off x="6521985" y="925884"/>
            <a:ext cx="7315200" cy="3215880"/>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Key Takeaways: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For Swimming Programs: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Look beyond just fast times and high grades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Consider experience levels when evaluating potential</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Pay attention to specialists in particular distances</a:t>
            </a:r>
          </a:p>
          <a:p>
            <a:pPr marL="342900" marR="0" lvl="0" indent="-342900">
              <a:lnSpc>
                <a:spcPct val="115000"/>
              </a:lnSpc>
              <a:spcAft>
                <a:spcPts val="800"/>
              </a:spcAft>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Don't overlook unique talent combinations</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For Future Studies: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Track students over longer periods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Collect more detailed practice and competition data</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Look at how students improve over time</a:t>
            </a:r>
          </a:p>
          <a:p>
            <a:pPr marL="342900" marR="0" lvl="0" indent="-342900">
              <a:lnSpc>
                <a:spcPct val="115000"/>
              </a:lnSpc>
              <a:spcAft>
                <a:spcPts val="800"/>
              </a:spcAft>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Consider adding mental and motivation measures</a:t>
            </a:r>
          </a:p>
        </p:txBody>
      </p:sp>
      <p:sp>
        <p:nvSpPr>
          <p:cNvPr id="7" name="TextBox 6">
            <a:extLst>
              <a:ext uri="{FF2B5EF4-FFF2-40B4-BE49-F238E27FC236}">
                <a16:creationId xmlns:a16="http://schemas.microsoft.com/office/drawing/2014/main" id="{75D5C007-6BED-3B1E-07CB-1DEA0F4B63B7}"/>
              </a:ext>
            </a:extLst>
          </p:cNvPr>
          <p:cNvSpPr txBox="1"/>
          <p:nvPr/>
        </p:nvSpPr>
        <p:spPr>
          <a:xfrm>
            <a:off x="6521985" y="4308576"/>
            <a:ext cx="7315200" cy="3113288"/>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Conclusion:</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Our analysis shows that successful student-athletes come in many forms. The best scholarship programs will recognize different paths to success, whether through academic excellence, athletic achievement, or a balance of both. Using these findings, programs can better identify and support diverse talent while making more informed scholarship decisions.</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By combining three different ways of looking at the data, we've created a more complete picture of what makes a successful swimming scholar. This helps both the students, and the programs find their best match, leading to better outcomes for everyone involved.</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most important lesson? There's no one-size-fits-all profile for a successful student-athlete. Understanding these different patterns helps programs make better decisions and support their athletes more effectively.</a:t>
            </a:r>
          </a:p>
        </p:txBody>
      </p:sp>
    </p:spTree>
    <p:extLst>
      <p:ext uri="{BB962C8B-B14F-4D97-AF65-F5344CB8AC3E}">
        <p14:creationId xmlns:p14="http://schemas.microsoft.com/office/powerpoint/2010/main" val="402610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1"/>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dirty="0">
                <a:solidFill>
                  <a:schemeClr val="lt1"/>
                </a:solidFill>
                <a:latin typeface="Calibri"/>
                <a:ea typeface="Calibri"/>
                <a:cs typeface="Calibri"/>
                <a:sym typeface="Calibri"/>
              </a:rPr>
              <a:t>Deep Learning with Python</a:t>
            </a:r>
            <a:endParaRPr sz="1400" b="0" i="0" u="none" strike="noStrike" cap="none" dirty="0">
              <a:solidFill>
                <a:srgbClr val="000000"/>
              </a:solidFill>
              <a:latin typeface="Arial"/>
              <a:ea typeface="Arial"/>
              <a:cs typeface="Arial"/>
              <a:sym typeface="Arial"/>
            </a:endParaRPr>
          </a:p>
        </p:txBody>
      </p:sp>
      <p:sp>
        <p:nvSpPr>
          <p:cNvPr id="52" name="Google Shape;52;p11"/>
          <p:cNvSpPr txBox="1"/>
          <p:nvPr/>
        </p:nvSpPr>
        <p:spPr>
          <a:xfrm>
            <a:off x="407406" y="124472"/>
            <a:ext cx="14083294" cy="6832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1 </a:t>
            </a:r>
            <a:r>
              <a:rPr lang="en-US" sz="2800" dirty="0"/>
              <a:t>Describe the importance of swimming scholarship enrollment clustering. </a:t>
            </a:r>
            <a:endParaRPr sz="1920" b="0" i="0" u="none" strike="noStrike" cap="none" dirty="0">
              <a:solidFill>
                <a:srgbClr val="002060"/>
              </a:solidFill>
              <a:latin typeface="Calibri"/>
              <a:ea typeface="Calibri"/>
              <a:cs typeface="Calibri"/>
              <a:sym typeface="Calibri"/>
            </a:endParaRPr>
          </a:p>
        </p:txBody>
      </p:sp>
      <p:cxnSp>
        <p:nvCxnSpPr>
          <p:cNvPr id="53" name="Google Shape;53;p11"/>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sp>
        <p:nvSpPr>
          <p:cNvPr id="2" name="TextBox 1">
            <a:extLst>
              <a:ext uri="{FF2B5EF4-FFF2-40B4-BE49-F238E27FC236}">
                <a16:creationId xmlns:a16="http://schemas.microsoft.com/office/drawing/2014/main" id="{9904AF93-3665-D001-7945-687626DE2C8D}"/>
              </a:ext>
            </a:extLst>
          </p:cNvPr>
          <p:cNvSpPr txBox="1"/>
          <p:nvPr/>
        </p:nvSpPr>
        <p:spPr>
          <a:xfrm>
            <a:off x="2301240" y="1087395"/>
            <a:ext cx="9741297" cy="461665"/>
          </a:xfrm>
          <a:prstGeom prst="rect">
            <a:avLst/>
          </a:prstGeom>
          <a:noFill/>
        </p:spPr>
        <p:txBody>
          <a:bodyPr wrap="square" rtlCol="0">
            <a:spAutoFit/>
          </a:bodyPr>
          <a:lstStyle/>
          <a:p>
            <a:r>
              <a:rPr lang="en-US" sz="2400" dirty="0">
                <a:latin typeface="Aptos ExtraBold" panose="020B0004020202020204" pitchFamily="34" charset="0"/>
              </a:rPr>
              <a:t>The Importance of clustering in swimming scholarship Enrollment</a:t>
            </a:r>
          </a:p>
        </p:txBody>
      </p:sp>
      <p:sp>
        <p:nvSpPr>
          <p:cNvPr id="4" name="TextBox 3">
            <a:extLst>
              <a:ext uri="{FF2B5EF4-FFF2-40B4-BE49-F238E27FC236}">
                <a16:creationId xmlns:a16="http://schemas.microsoft.com/office/drawing/2014/main" id="{6C9D69F1-A2F8-2F12-C6B5-1CF0F28C7252}"/>
              </a:ext>
            </a:extLst>
          </p:cNvPr>
          <p:cNvSpPr txBox="1"/>
          <p:nvPr/>
        </p:nvSpPr>
        <p:spPr>
          <a:xfrm>
            <a:off x="144856" y="1572752"/>
            <a:ext cx="14222994" cy="5413918"/>
          </a:xfrm>
          <a:prstGeom prst="rect">
            <a:avLst/>
          </a:prstGeom>
          <a:noFill/>
        </p:spPr>
        <p:txBody>
          <a:bodyPr wrap="square">
            <a:spAutoFit/>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Swimming scholarship enrollment clustering represents an analytical approach in modern collegiate athletics and academic administration. It’s an advanced data analysis technique that serves multiple purposes that could benefit both institutions and student-athletes. Clustering analysis helps to make more informed decisions about scholarship distribution by identifying natural groupings among applicants based on multiple dimensions of performance, clustering allows institutions to understand the complete profile of potential scholarship recipients.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When we consider the issues surrounding selection of scholarship recipients the importance of this technique can be clear as day. Swimming performance itself is multifaceted - athletes may excel at different distances or styles. When combined with academic performance, years of competitive experience, and other relevant factors, the decision-making process becomes highly complicated. Clustering helps administrators navigate this complexity by revealing patterns and relationships that might not be apparent through traditional evaluation methods. By understanding the different types of student-athletes in their applicant pool, institutions can better align their scholarship offerings with their program's goals and requirements. For example, some programs might prioritize finding well-rounded athletes who balance academic and athletic excellence, while others might focus on identifying specialized talent in particular swimming events.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technique also promotes fairness and objectivity in the selection process. By using data-driven methods to group candidates, institutions can reduce potential biases and ensure that scholarships are awarded based on comprehensive merit rather than single metrics or subjective judgments. This approach helps universities to maintain transparency in their decision-making process and defend their selections with concrete data while identifying underrepresented talent profiles, adapting their recruiting effort.</a:t>
            </a:r>
          </a:p>
          <a:p>
            <a:pPr marL="0" marR="0">
              <a:lnSpc>
                <a:spcPct val="115000"/>
              </a:lnSpc>
              <a:spcAft>
                <a:spcPts val="800"/>
              </a:spcAf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B33779EC-A52F-6AB8-B108-F2E5222A61D1}"/>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7C04AA10-88A1-E82B-498D-C6D6720349EE}"/>
              </a:ext>
            </a:extLst>
          </p:cNvPr>
          <p:cNvSpPr/>
          <p:nvPr/>
        </p:nvSpPr>
        <p:spPr>
          <a:xfrm>
            <a:off x="2634100" y="440072"/>
            <a:ext cx="297292" cy="27644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dirty="0">
                <a:solidFill>
                  <a:schemeClr val="lt1"/>
                </a:solidFill>
                <a:latin typeface="Calibri"/>
                <a:ea typeface="Calibri"/>
                <a:cs typeface="Calibri"/>
                <a:sym typeface="Calibri"/>
              </a:rPr>
              <a:t>Deep Learning with Python</a:t>
            </a:r>
            <a:endParaRPr sz="1400" b="0" i="0" u="none" strike="noStrike" cap="none" dirty="0">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D722EF9D-8234-9A6B-E280-F7B2C1A63E2B}"/>
              </a:ext>
            </a:extLst>
          </p:cNvPr>
          <p:cNvSpPr txBox="1"/>
          <p:nvPr/>
        </p:nvSpPr>
        <p:spPr>
          <a:xfrm>
            <a:off x="407405" y="124472"/>
            <a:ext cx="13656789" cy="6832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2</a:t>
            </a:r>
            <a:r>
              <a:rPr lang="en-US" sz="2800" dirty="0"/>
              <a:t>   EDA Findings: Highlight patterns and distributions in the data. </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24FF92A6-CC16-1D66-643A-A86B6F6F467B}"/>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1026" name="Picture 2">
            <a:extLst>
              <a:ext uri="{FF2B5EF4-FFF2-40B4-BE49-F238E27FC236}">
                <a16:creationId xmlns:a16="http://schemas.microsoft.com/office/drawing/2014/main" id="{FD400EC9-FC07-0EA7-08BD-D6DFA29D5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54410"/>
            <a:ext cx="2634100" cy="24059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01A0DA6-9069-0C54-DBA2-0CB4B3CDA8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338" y="854410"/>
            <a:ext cx="2326151" cy="24059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4C6FFBF-7199-34E1-A09F-D57F828F73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8268" y="1129057"/>
            <a:ext cx="2717608" cy="229641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5F20477-17CF-1DAC-8A4F-CBAEDC96D6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9213" y="963976"/>
            <a:ext cx="2192575" cy="22964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510408D-4D8E-FC3D-7CED-4750C15C69B6}"/>
              </a:ext>
            </a:extLst>
          </p:cNvPr>
          <p:cNvSpPr txBox="1"/>
          <p:nvPr/>
        </p:nvSpPr>
        <p:spPr>
          <a:xfrm>
            <a:off x="10345744" y="963975"/>
            <a:ext cx="3718451" cy="3245760"/>
          </a:xfrm>
          <a:prstGeom prst="rect">
            <a:avLst/>
          </a:prstGeom>
          <a:noFill/>
        </p:spPr>
        <p:txBody>
          <a:bodyPr wrap="square">
            <a:spAutoFit/>
          </a:bodyPr>
          <a:lstStyle/>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Demographic VS Academic Distribution: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gender distribution is nearly balanced with a slight difference (252 female vs 248 male students)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High School GPAs show a relatively normal distribution:</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Range: 2.0 to 4.0</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Mean: approximately 2.98</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Most students cluster around the 2.75-3.25 range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Notable peaks around 2.25 and 3.75 GPA ranges</a:t>
            </a:r>
          </a:p>
        </p:txBody>
      </p:sp>
      <p:sp>
        <p:nvSpPr>
          <p:cNvPr id="5" name="TextBox 4">
            <a:extLst>
              <a:ext uri="{FF2B5EF4-FFF2-40B4-BE49-F238E27FC236}">
                <a16:creationId xmlns:a16="http://schemas.microsoft.com/office/drawing/2014/main" id="{FABF4F9E-7197-4D40-2024-D5772B28F17C}"/>
              </a:ext>
            </a:extLst>
          </p:cNvPr>
          <p:cNvSpPr txBox="1"/>
          <p:nvPr/>
        </p:nvSpPr>
        <p:spPr>
          <a:xfrm>
            <a:off x="-8762" y="3197502"/>
            <a:ext cx="4453236" cy="4907626"/>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Swimming Performance Patterns: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100m Swimming Times: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Distribution shows a roughly normal pattern</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Range: 50-70 seconds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Most concentrated between 54-65 seconds</a:t>
            </a:r>
          </a:p>
          <a:p>
            <a:pPr marL="342900" marR="0" lvl="0" indent="-342900">
              <a:lnSpc>
                <a:spcPct val="115000"/>
              </a:lnSpc>
              <a:spcAft>
                <a:spcPts val="800"/>
              </a:spcAft>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Slight right skew indicating fewer exceptional fast times</a:t>
            </a:r>
          </a:p>
          <a:p>
            <a:pPr marL="342900" marR="0" lvl="0" indent="-342900">
              <a:lnSpc>
                <a:spcPct val="115000"/>
              </a:lnSpc>
              <a:spcAft>
                <a:spcPts val="800"/>
              </a:spcAft>
              <a:buFont typeface="+mj-lt"/>
              <a:buAutoNum type="arabicPeriod" startAt="2"/>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200m Swimming Times: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Bell-shaped distribution</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Range: 100-150 seconds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Peak concentration around 125-130 seconds</a:t>
            </a:r>
          </a:p>
          <a:p>
            <a:pPr marL="342900" marR="0" lvl="0" indent="-342900">
              <a:lnSpc>
                <a:spcPct val="115000"/>
              </a:lnSpc>
              <a:spcAft>
                <a:spcPts val="800"/>
              </a:spcAft>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Shows more variance than 100m times</a:t>
            </a:r>
          </a:p>
          <a:p>
            <a:pPr marL="342900" marR="0" lvl="0" indent="-342900">
              <a:lnSpc>
                <a:spcPct val="115000"/>
              </a:lnSpc>
              <a:spcAft>
                <a:spcPts val="800"/>
              </a:spcAft>
              <a:buFont typeface="+mj-lt"/>
              <a:buAutoNum type="arabicPeriod" startAt="3"/>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400m Swimming Times: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Wider distribution</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Range: 200-400 seconds</a:t>
            </a:r>
          </a:p>
          <a:p>
            <a:pPr marL="342900" marR="0" lvl="0" indent="-342900">
              <a:lnSpc>
                <a:spcPct val="115000"/>
              </a:lnSpc>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Most common times between 275-325 seconds</a:t>
            </a:r>
          </a:p>
          <a:p>
            <a:pPr marL="342900" marR="0" lvl="0" indent="-342900">
              <a:lnSpc>
                <a:spcPct val="115000"/>
              </a:lnSpc>
              <a:spcAft>
                <a:spcPts val="800"/>
              </a:spcAft>
              <a:buFont typeface="Symbol" panose="05050102010706020507" pitchFamily="18" charset="2"/>
              <a:buChar cha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Shows highest variance among swimming events</a:t>
            </a:r>
          </a:p>
        </p:txBody>
      </p:sp>
      <p:sp>
        <p:nvSpPr>
          <p:cNvPr id="7" name="TextBox 6">
            <a:extLst>
              <a:ext uri="{FF2B5EF4-FFF2-40B4-BE49-F238E27FC236}">
                <a16:creationId xmlns:a16="http://schemas.microsoft.com/office/drawing/2014/main" id="{C6D97341-5141-2089-7B7F-E66487CAE942}"/>
              </a:ext>
            </a:extLst>
          </p:cNvPr>
          <p:cNvSpPr txBox="1"/>
          <p:nvPr/>
        </p:nvSpPr>
        <p:spPr>
          <a:xfrm>
            <a:off x="10964538" y="4411268"/>
            <a:ext cx="3242952" cy="2191113"/>
          </a:xfrm>
          <a:prstGeom prst="rect">
            <a:avLst/>
          </a:prstGeom>
          <a:noFill/>
        </p:spPr>
        <p:txBody>
          <a:bodyPr wrap="square">
            <a:spAutoFit/>
          </a:bodyPr>
          <a:lstStyle/>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Experience VS Training:</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Years of Competitive Swimming:</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Range: 1-10 years</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Mean: approximately 5.4 years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Distribution shows multiple peaks: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Major cluster around 6 years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Secondary clusters at 2-3 and 8-9 years</a:t>
            </a:r>
          </a:p>
        </p:txBody>
      </p:sp>
      <p:sp>
        <p:nvSpPr>
          <p:cNvPr id="9" name="TextBox 8">
            <a:extLst>
              <a:ext uri="{FF2B5EF4-FFF2-40B4-BE49-F238E27FC236}">
                <a16:creationId xmlns:a16="http://schemas.microsoft.com/office/drawing/2014/main" id="{8C79C3E7-EC81-17F8-9DBC-E35370685B71}"/>
              </a:ext>
            </a:extLst>
          </p:cNvPr>
          <p:cNvSpPr txBox="1"/>
          <p:nvPr/>
        </p:nvSpPr>
        <p:spPr>
          <a:xfrm>
            <a:off x="4284657" y="3508165"/>
            <a:ext cx="7331724" cy="4190634"/>
          </a:xfrm>
          <a:prstGeom prst="rect">
            <a:avLst/>
          </a:prstGeom>
          <a:noFill/>
        </p:spPr>
        <p:txBody>
          <a:bodyPr wrap="square">
            <a:spAutoFit/>
          </a:bodyPr>
          <a:lstStyle/>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Correlation Patterns: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Weak to moderate correlations between swimming times across different distances</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Surprisingly low correlation between GPA and swimming performance</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Modest positive correlation between years of competitive swimming and performance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Swimming times show expected positive correlations with each other</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Notable Clusters: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Natural groupings emerge in the data combining:</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Academic performance (GPA)</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Swimming proficiency</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Years of experience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Clear distinction between sprinters (100m specialists) and distance swimmers (400m specialists)</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Outlier Patterns: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Several exceptional performers in both academics and athletics</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Small number of students with significantly faster or slower times than the norm</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Few students with combination of very high GPA and top swimming performance</a:t>
            </a:r>
          </a:p>
        </p:txBody>
      </p:sp>
    </p:spTree>
    <p:extLst>
      <p:ext uri="{BB962C8B-B14F-4D97-AF65-F5344CB8AC3E}">
        <p14:creationId xmlns:p14="http://schemas.microsoft.com/office/powerpoint/2010/main" val="16145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4996DBEF-7D48-8C7A-82AD-368FE33C8376}"/>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604415E0-2802-7AAD-0D23-D3B026D1585B}"/>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1516D48B-97CE-5686-F3CB-0C4DF5A1C40F}"/>
              </a:ext>
            </a:extLst>
          </p:cNvPr>
          <p:cNvSpPr txBox="1"/>
          <p:nvPr/>
        </p:nvSpPr>
        <p:spPr>
          <a:xfrm>
            <a:off x="407406" y="124472"/>
            <a:ext cx="14222994" cy="6832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3 </a:t>
            </a:r>
            <a:r>
              <a:rPr lang="en-US" sz="2400" dirty="0"/>
              <a:t>Data Preparation: Explain encoding, scaling, and data engineering techniques used</a:t>
            </a:r>
            <a:r>
              <a:rPr lang="en-US" sz="2800" dirty="0"/>
              <a:t>.</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8AA74F22-EE63-2171-E545-36987EBB8D78}"/>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sp>
        <p:nvSpPr>
          <p:cNvPr id="3" name="TextBox 2">
            <a:extLst>
              <a:ext uri="{FF2B5EF4-FFF2-40B4-BE49-F238E27FC236}">
                <a16:creationId xmlns:a16="http://schemas.microsoft.com/office/drawing/2014/main" id="{1FA402C1-61E3-0086-2813-F2B83A4001F9}"/>
              </a:ext>
            </a:extLst>
          </p:cNvPr>
          <p:cNvSpPr txBox="1"/>
          <p:nvPr/>
        </p:nvSpPr>
        <p:spPr>
          <a:xfrm>
            <a:off x="72428" y="934033"/>
            <a:ext cx="14425770" cy="1917063"/>
          </a:xfrm>
          <a:prstGeom prst="rect">
            <a:avLst/>
          </a:prstGeom>
          <a:noFill/>
        </p:spPr>
        <p:txBody>
          <a:bodyPr wrap="square">
            <a:spAutoFit/>
          </a:bodyPr>
          <a:lstStyle/>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First, I began with feature inspection and initial data examination, checked for missing values across all columns and found none, giving us a clean starting point with 500 observations. Then I split the features into categorical and numerical columns respectively. For feature selection, I made careful choices about which variables to retain.  I removed the Application ID since it served only as an identifier and wouldn't contribute to meaningful clustering. Academic Interest and Parent Support Level were excluded due to their subjective nature. Age, height, and weight were also removed as they showed limited variance and indirect impact on performance clustering.</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Moving to categorical variable encoding, I applied one-hot encoding to transform our categorical features. This included Gender (creating binary columns for male/female), State (converting location information into binary columns), Swimming Type (encoding freestyle, butterfly, and breaststroke), Distance Specialization, and Swim Club Membership. By using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drop_first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=True in our encoding, we avoided the dummy variable trap while preserving all necessary information.</a:t>
            </a:r>
          </a:p>
        </p:txBody>
      </p:sp>
      <p:sp>
        <p:nvSpPr>
          <p:cNvPr id="5" name="TextBox 4">
            <a:extLst>
              <a:ext uri="{FF2B5EF4-FFF2-40B4-BE49-F238E27FC236}">
                <a16:creationId xmlns:a16="http://schemas.microsoft.com/office/drawing/2014/main" id="{0AD4B683-2345-117F-E200-3136F1B8D0E1}"/>
              </a:ext>
            </a:extLst>
          </p:cNvPr>
          <p:cNvSpPr txBox="1"/>
          <p:nvPr/>
        </p:nvSpPr>
        <p:spPr>
          <a:xfrm>
            <a:off x="36214" y="2964102"/>
            <a:ext cx="14557972" cy="3771417"/>
          </a:xfrm>
          <a:prstGeom prst="rect">
            <a:avLst/>
          </a:prstGeom>
          <a:noFill/>
        </p:spPr>
        <p:txBody>
          <a:bodyPr wrap="square">
            <a:spAutoFit/>
          </a:bodyPr>
          <a:lstStyle/>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For numerical feature scaling, I chose the </a:t>
            </a:r>
            <a:r>
              <a:rPr lang="en-US" kern="100" dirty="0" err="1">
                <a:effectLst/>
                <a:latin typeface="Aptos" panose="020B0004020202020204" pitchFamily="34" charset="0"/>
                <a:ea typeface="Aptos" panose="020B0004020202020204" pitchFamily="34" charset="0"/>
                <a:cs typeface="Times New Roman" panose="02020603050405020304" pitchFamily="18" charset="0"/>
              </a:rPr>
              <a:t>MinMaxScaler</a:t>
            </a:r>
            <a:r>
              <a:rPr lang="en-US" kern="100" dirty="0">
                <a:effectLst/>
                <a:latin typeface="Aptos" panose="020B0004020202020204" pitchFamily="34" charset="0"/>
                <a:ea typeface="Aptos" panose="020B0004020202020204" pitchFamily="34" charset="0"/>
                <a:cs typeface="Times New Roman" panose="02020603050405020304" pitchFamily="18" charset="0"/>
              </a:rPr>
              <a:t> approach. This transformed our numerical features - High School GPA, swimming times for different distances, and years of competitive swimming - to a standardized [0,1] range. This scaling was particularly important because our features had widely different ranges: GPA from 2.0-4.0, swimming times varying from seconds to minutes, and competitive experience ranging from 1-10 years. The normalization ensured that all features would contribute equally to the clustering process without any single feature dominating due to its scale.</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Data integrity checks were performed after each transformation step. We verified that our scaled features maintained their relative relationships while being brought to comparable scales. The encoded categorical variables were checked to ensure no information loss occurred during the transformation process. </a:t>
            </a:r>
          </a:p>
          <a:p>
            <a:pPr marL="0" marR="0">
              <a:lnSpc>
                <a:spcPct val="115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The Data Shape After Preparation: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Original features: 16 columns</a:t>
            </a:r>
          </a:p>
          <a:p>
            <a:pPr marL="342900" marR="0" lvl="0" indent="-342900">
              <a:lnSpc>
                <a:spcPct val="115000"/>
              </a:lnSpc>
              <a:spcAft>
                <a:spcPts val="800"/>
              </a:spcAft>
              <a:buSzPts val="1000"/>
              <a:buFont typeface="Symbol" panose="05050102010706020507" pitchFamily="18" charset="2"/>
              <a:buChar char=""/>
              <a:tabLst>
                <a:tab pos="4572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After encoding and dropping unnecessary columns: </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Increased number of columns due to one-hot encoding</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Same number of rows (500 observations)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All features ready for clustering algorithms</a:t>
            </a:r>
          </a:p>
        </p:txBody>
      </p:sp>
      <p:sp>
        <p:nvSpPr>
          <p:cNvPr id="7" name="TextBox 6">
            <a:extLst>
              <a:ext uri="{FF2B5EF4-FFF2-40B4-BE49-F238E27FC236}">
                <a16:creationId xmlns:a16="http://schemas.microsoft.com/office/drawing/2014/main" id="{413BF931-529E-1C60-90F0-C1B22BFAB88B}"/>
              </a:ext>
            </a:extLst>
          </p:cNvPr>
          <p:cNvSpPr txBox="1"/>
          <p:nvPr/>
        </p:nvSpPr>
        <p:spPr>
          <a:xfrm>
            <a:off x="0" y="6735519"/>
            <a:ext cx="14425770" cy="1421543"/>
          </a:xfrm>
          <a:prstGeom prst="rect">
            <a:avLst/>
          </a:prstGeom>
          <a:noFill/>
        </p:spPr>
        <p:txBody>
          <a:bodyPr wrap="square">
            <a:spAutoFit/>
          </a:bodyPr>
          <a:lstStyle/>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final preparation step involved structuring the data appropriately for different clustering algorithms. While K-Means and DBSCAN used the fully processed dataset (both scaled numerical features and encoded categorical variables), the hierarchical clustering implementation focused primarily on the scaled numerical features to reduce dimensionality and computational complexity.</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 didn't perform extensive feature engineering in terms of creating new variables. Instead, I focused on transforming existing features to their most useful form for clustering analysis. This decision was based on the already comprehensive nature of our original features and the clear objective of identifying natural groupings in our student-athlete population.</a:t>
            </a:r>
          </a:p>
        </p:txBody>
      </p:sp>
    </p:spTree>
    <p:extLst>
      <p:ext uri="{BB962C8B-B14F-4D97-AF65-F5344CB8AC3E}">
        <p14:creationId xmlns:p14="http://schemas.microsoft.com/office/powerpoint/2010/main" val="202063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7AB32294-DF09-7702-E9CF-0799613B84CD}"/>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90DDBB9C-83A1-B3BC-2914-8DC073E74293}"/>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1FB811FE-0B81-6FDB-C016-723BA34E1B01}"/>
              </a:ext>
            </a:extLst>
          </p:cNvPr>
          <p:cNvSpPr txBox="1"/>
          <p:nvPr/>
        </p:nvSpPr>
        <p:spPr>
          <a:xfrm>
            <a:off x="407406" y="124472"/>
            <a:ext cx="10241280" cy="68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4</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42966D16-D21E-FE90-40B3-34CC59148E0D}"/>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2050" name="Picture 2">
            <a:extLst>
              <a:ext uri="{FF2B5EF4-FFF2-40B4-BE49-F238E27FC236}">
                <a16:creationId xmlns:a16="http://schemas.microsoft.com/office/drawing/2014/main" id="{3CDA25CC-F9FA-C9CC-55A5-6EC3712D8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42" y="920110"/>
            <a:ext cx="4244996" cy="27317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9D5C92D-5645-F3CC-EBBD-41F6A20CDB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3739" y="902301"/>
            <a:ext cx="5148886" cy="273178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39E1790-EA13-6EEC-D540-FD4642A76B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7201" y="902301"/>
            <a:ext cx="4535793" cy="27317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53B5A4D-93B7-AB26-9B8D-9AB96E7A1D11}"/>
              </a:ext>
            </a:extLst>
          </p:cNvPr>
          <p:cNvSpPr txBox="1"/>
          <p:nvPr/>
        </p:nvSpPr>
        <p:spPr>
          <a:xfrm>
            <a:off x="178742" y="3634081"/>
            <a:ext cx="14451658" cy="926023"/>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Optimal Cluster Determination</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My analysis began with determining the optimal number of clusters using two complementary methods. The elbow method showed a distinct bend at k=6, while the silhouette analysis confirmed this choice with a peak score of 0.71 for six clusters. This relatively high silhouette score indicates well-defined, distinct groupings among the student-athletes.</a:t>
            </a:r>
          </a:p>
        </p:txBody>
      </p:sp>
      <p:sp>
        <p:nvSpPr>
          <p:cNvPr id="9" name="TextBox 8">
            <a:extLst>
              <a:ext uri="{FF2B5EF4-FFF2-40B4-BE49-F238E27FC236}">
                <a16:creationId xmlns:a16="http://schemas.microsoft.com/office/drawing/2014/main" id="{B3C5EB1A-608C-E65F-EFFC-324D361E2E5D}"/>
              </a:ext>
            </a:extLst>
          </p:cNvPr>
          <p:cNvSpPr txBox="1"/>
          <p:nvPr/>
        </p:nvSpPr>
        <p:spPr>
          <a:xfrm>
            <a:off x="178742" y="4520753"/>
            <a:ext cx="4767831" cy="3813993"/>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Cluster Characteristics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six distinct clusters revealed interesting student-athlete profiles:</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Cluster 0 (Elite Academic Performers):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High average GPA (3.45)</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Strong swimming performance (54.43s for 100m)</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Moderate competitive experience (4.47 years)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Notable concentration in mid-distance events</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Cluster 1 (Developing Athletes):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Lower average GPA (2.63)</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Slower swimming times (65.03s for 100m)</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Less competitive experience (4.67 years)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Higher proportion of club membership</a:t>
            </a:r>
          </a:p>
        </p:txBody>
      </p:sp>
      <p:sp>
        <p:nvSpPr>
          <p:cNvPr id="11" name="TextBox 10">
            <a:extLst>
              <a:ext uri="{FF2B5EF4-FFF2-40B4-BE49-F238E27FC236}">
                <a16:creationId xmlns:a16="http://schemas.microsoft.com/office/drawing/2014/main" id="{94AE5048-495B-4B88-67D7-E69D3EB1D1DB}"/>
              </a:ext>
            </a:extLst>
          </p:cNvPr>
          <p:cNvSpPr txBox="1"/>
          <p:nvPr/>
        </p:nvSpPr>
        <p:spPr>
          <a:xfrm>
            <a:off x="5136331" y="4656021"/>
            <a:ext cx="3723702" cy="3608808"/>
          </a:xfrm>
          <a:prstGeom prst="rect">
            <a:avLst/>
          </a:prstGeom>
          <a:noFill/>
        </p:spPr>
        <p:txBody>
          <a:bodyPr wrap="square">
            <a:spAutoFit/>
          </a:bodyPr>
          <a:lstStyle/>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Cluster 2 (Balanced Performers):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Average GPA (2.63)</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Moderate swimming times (62.09s for 100m)</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Limited competitive experience (2.72 years)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Even distribution across swimming styles</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Cluster 3 (Academic Priority):</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Above-average GPA (3.13)</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Strong swimming times (55.68s for 100m)</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Extensive competitive experience (7.69 years)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Higher proportion of distance specialists</a:t>
            </a:r>
          </a:p>
        </p:txBody>
      </p:sp>
      <p:sp>
        <p:nvSpPr>
          <p:cNvPr id="13" name="TextBox 12">
            <a:extLst>
              <a:ext uri="{FF2B5EF4-FFF2-40B4-BE49-F238E27FC236}">
                <a16:creationId xmlns:a16="http://schemas.microsoft.com/office/drawing/2014/main" id="{D51AFBFB-A434-9163-DB80-D1B573845E4F}"/>
              </a:ext>
            </a:extLst>
          </p:cNvPr>
          <p:cNvSpPr txBox="1"/>
          <p:nvPr/>
        </p:nvSpPr>
        <p:spPr>
          <a:xfrm>
            <a:off x="9714404" y="4560104"/>
            <a:ext cx="3899971" cy="3361048"/>
          </a:xfrm>
          <a:prstGeom prst="rect">
            <a:avLst/>
          </a:prstGeom>
          <a:noFill/>
        </p:spPr>
        <p:txBody>
          <a:bodyPr wrap="square">
            <a:spAutoFit/>
          </a:bodyPr>
          <a:lstStyle/>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Cluster 4 (Elite Athletes):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Highest average GPA (3.61)</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Competitive swimming times (60.25s for 100m)</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Limited competitive experience (2.76 years)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Strong performance across all distances</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Cluster 5 (Experience-Rich):</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Average GPA (2.96)</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Moderate swimming times (64.67s for 100m)</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Highest competitive experience (7.61 years)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Strong representation in sprint events</a:t>
            </a:r>
          </a:p>
        </p:txBody>
      </p:sp>
    </p:spTree>
    <p:extLst>
      <p:ext uri="{BB962C8B-B14F-4D97-AF65-F5344CB8AC3E}">
        <p14:creationId xmlns:p14="http://schemas.microsoft.com/office/powerpoint/2010/main" val="58288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01DA04DE-56D8-CCAE-EAD0-925B67A87919}"/>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36C9342E-FB71-01F2-3C12-93A59BFA38DB}"/>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EE4E1AEB-A935-F1B2-384B-494F3402B69D}"/>
              </a:ext>
            </a:extLst>
          </p:cNvPr>
          <p:cNvSpPr txBox="1"/>
          <p:nvPr/>
        </p:nvSpPr>
        <p:spPr>
          <a:xfrm>
            <a:off x="407406" y="124472"/>
            <a:ext cx="10241280" cy="68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4</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9E243B4B-729D-1675-3E28-D68240975C52}"/>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2050" name="Picture 2">
            <a:extLst>
              <a:ext uri="{FF2B5EF4-FFF2-40B4-BE49-F238E27FC236}">
                <a16:creationId xmlns:a16="http://schemas.microsoft.com/office/drawing/2014/main" id="{B3A1EA64-D988-4D77-90AC-30642165B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42" y="920110"/>
            <a:ext cx="4244996" cy="27317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6354DC1-A528-C5F0-2215-45F2C193A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3739" y="902301"/>
            <a:ext cx="5148886" cy="273178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46D9A82-DF86-A55B-B383-4A8DAD2003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7201" y="902301"/>
            <a:ext cx="4535793" cy="273178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2A41D8C-3B4F-C8DD-4F96-BFC9E5B7E11D}"/>
              </a:ext>
            </a:extLst>
          </p:cNvPr>
          <p:cNvSpPr txBox="1"/>
          <p:nvPr/>
        </p:nvSpPr>
        <p:spPr>
          <a:xfrm>
            <a:off x="239800" y="3687231"/>
            <a:ext cx="4949145" cy="4206921"/>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Performance Distribution</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cluster visualization showed interesting patterns in the feature space:</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Clear separation between high and low academic performers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Distinct groupings based on swimming times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Natural progression in competitive experience levels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Evidence of specialization in different swimming distances</a:t>
            </a:r>
          </a:p>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Geographic Patterns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The analysis revealed geographic concentrations within clusters: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Certain states showed higher representation in specific clusters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Regional patterns in swimming style preferences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Variation in competitive experience by region</a:t>
            </a:r>
          </a:p>
        </p:txBody>
      </p:sp>
      <p:sp>
        <p:nvSpPr>
          <p:cNvPr id="19" name="TextBox 18">
            <a:extLst>
              <a:ext uri="{FF2B5EF4-FFF2-40B4-BE49-F238E27FC236}">
                <a16:creationId xmlns:a16="http://schemas.microsoft.com/office/drawing/2014/main" id="{5EC1BED8-752B-BA45-556D-85511C603E25}"/>
              </a:ext>
            </a:extLst>
          </p:cNvPr>
          <p:cNvSpPr txBox="1"/>
          <p:nvPr/>
        </p:nvSpPr>
        <p:spPr>
          <a:xfrm>
            <a:off x="6169445" y="3897749"/>
            <a:ext cx="7315200" cy="3318473"/>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Gender Distribution</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clusters showed relatively balanced gender distribution, with some notable patterns: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Slight gender skew in sprint-focused clusters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More balanced representation in distance events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No significant gender bias in academic performance distribution</a:t>
            </a:r>
          </a:p>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 Implications: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 These clustering results provide valuable insights for scholarship decisions:</a:t>
            </a:r>
          </a:p>
          <a:p>
            <a:pPr marL="342900" marR="0" lvl="0" indent="-342900">
              <a:lnSpc>
                <a:spcPct val="115000"/>
              </a:lnSpc>
              <a:buFont typeface="+mj-lt"/>
              <a:buAutoNum type="arabicPeriod"/>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Clear identification of multi-dimensional talent profiles</a:t>
            </a:r>
          </a:p>
          <a:p>
            <a:pPr marL="342900" marR="0" lvl="0" indent="-342900">
              <a:lnSpc>
                <a:spcPct val="115000"/>
              </a:lnSpc>
              <a:buFont typeface="+mj-lt"/>
              <a:buAutoNum type="arabicPeriod"/>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Evidence of different pathways to swimming excellence</a:t>
            </a:r>
          </a:p>
          <a:p>
            <a:pPr marL="342900" marR="0" lvl="0" indent="-342900">
              <a:lnSpc>
                <a:spcPct val="115000"/>
              </a:lnSpc>
              <a:buFont typeface="+mj-lt"/>
              <a:buAutoNum type="arabicPeriod"/>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Understanding of the relationship between academic and athletic performance</a:t>
            </a:r>
          </a:p>
          <a:p>
            <a:pPr marL="342900" marR="0" lvl="0" indent="-342900">
              <a:lnSpc>
                <a:spcPct val="115000"/>
              </a:lnSpc>
              <a:spcAft>
                <a:spcPts val="800"/>
              </a:spcAft>
              <a:buFont typeface="+mj-lt"/>
              <a:buAutoNum type="arabicPeriod"/>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Recognition of experience as a significant differentiating factor</a:t>
            </a:r>
          </a:p>
        </p:txBody>
      </p:sp>
    </p:spTree>
    <p:extLst>
      <p:ext uri="{BB962C8B-B14F-4D97-AF65-F5344CB8AC3E}">
        <p14:creationId xmlns:p14="http://schemas.microsoft.com/office/powerpoint/2010/main" val="244060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BC0D1720-DDEE-39C0-761C-47A1118FA8E1}"/>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B7FE10B2-DED2-A6FB-33B1-99F70C5DC523}"/>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21F618C4-8009-C0D9-4D6A-D258E5EF914B}"/>
              </a:ext>
            </a:extLst>
          </p:cNvPr>
          <p:cNvSpPr txBox="1"/>
          <p:nvPr/>
        </p:nvSpPr>
        <p:spPr>
          <a:xfrm>
            <a:off x="407406" y="124472"/>
            <a:ext cx="14123842" cy="6832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a:t>
            </a:r>
            <a:r>
              <a:rPr lang="en-US" sz="3840" b="1" dirty="0">
                <a:solidFill>
                  <a:srgbClr val="002060"/>
                </a:solidFill>
                <a:latin typeface="Calibri"/>
                <a:ea typeface="Calibri"/>
                <a:cs typeface="Calibri"/>
                <a:sym typeface="Calibri"/>
              </a:rPr>
              <a:t>5</a:t>
            </a:r>
            <a:r>
              <a:rPr lang="en-US" sz="2800" dirty="0"/>
              <a:t> </a:t>
            </a:r>
            <a:r>
              <a:rPr lang="en-US" sz="2400" dirty="0"/>
              <a:t>K-Means Performance: Show and explain silhouette scores and feature importance. </a:t>
            </a:r>
            <a:endParaRPr sz="240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B3068851-BBB2-5305-7A3A-4D5678BF0294}"/>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3074" name="Picture 2">
            <a:extLst>
              <a:ext uri="{FF2B5EF4-FFF2-40B4-BE49-F238E27FC236}">
                <a16:creationId xmlns:a16="http://schemas.microsoft.com/office/drawing/2014/main" id="{7736513E-2579-849C-3683-65C723774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08" y="807696"/>
            <a:ext cx="6998763" cy="27355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ADE934F-D879-8883-4CC1-9EA1178CDEB7}"/>
              </a:ext>
            </a:extLst>
          </p:cNvPr>
          <p:cNvSpPr txBox="1"/>
          <p:nvPr/>
        </p:nvSpPr>
        <p:spPr>
          <a:xfrm>
            <a:off x="72428" y="3424567"/>
            <a:ext cx="7315200" cy="4805033"/>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Initial K-Means Performance: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initial K-Means clustering with 6 clusters achieved a silhouette score of 0.71, indicating strong cluster cohesion and separation. This score suggests that student-athletes within each cluster were like each other and well-differentiated from other clusters. The relatively high score validates our choice of k=6 as the optimal number of clusters.</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Feature Importance Analysis: When examining feature contributions to clustering:</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Swimming Performance Metrics showed high importance: Swimming times across different distances demonstrated strong discriminatory power, particularly the 100m and 400m times. The 200m times showed moderate importance, suggesting it served as a bridge between sprint and distance specializations.</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Academic Performance (GPA) emerged as a secondary but significant differentiator: While not as dominant as swimming times, GPA helped create clear separations between clusters, especially in identifying high-achieving student-athletes who balanced academic and athletic excellence.</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Years of Competitive Experience displayed moderate importance: This feature helped distinguish between developed and developing athletes, though its impact was less pronounced than swimming times or GPA.</a:t>
            </a:r>
          </a:p>
        </p:txBody>
      </p:sp>
      <p:sp>
        <p:nvSpPr>
          <p:cNvPr id="5" name="TextBox 4">
            <a:extLst>
              <a:ext uri="{FF2B5EF4-FFF2-40B4-BE49-F238E27FC236}">
                <a16:creationId xmlns:a16="http://schemas.microsoft.com/office/drawing/2014/main" id="{2AC3072D-71A3-DA8C-39ED-1A22325DE230}"/>
              </a:ext>
            </a:extLst>
          </p:cNvPr>
          <p:cNvSpPr txBox="1"/>
          <p:nvPr/>
        </p:nvSpPr>
        <p:spPr>
          <a:xfrm>
            <a:off x="7242772" y="962698"/>
            <a:ext cx="7315200" cy="6821996"/>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PCA Enhancement: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After applying Principal Component Analysis, we saw significant improvements: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silhouette score increased from 0.71 to 0.93</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first two principal components captured approximately 85% of the variance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Cluster boundaries became more distinct and easier to interpret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Reduced noise in the clustering process</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dramatic improvement in silhouette score after PCA suggests that some of the original features may have contained redundant information or noise that was obscuring the natural clusters in the data.</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Hyperparameter Tuning Results: Through optimization of K-Means parameters: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Increased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n_init</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from default to 20</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Adjusted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max_iter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to 500</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Random state maintained at 42 for reproducibility</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tuned model maintained the high silhouette score of 0.71, indicating that the initial implementation was already well-optimized. The increased number of initializations and iterations provided more confidence in the stability of our clusters but didn't significantly improve the clustering quality.</a:t>
            </a: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Comparative Performance: When compared to other clustering methods: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K-Means (0.71) outperformed DBSCAN (0.63)</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Significantly better than Hierarchical clustering (0.12)</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PCA-enhanced K-Means showed the best performance (0.93)</a:t>
            </a:r>
          </a:p>
        </p:txBody>
      </p:sp>
    </p:spTree>
    <p:extLst>
      <p:ext uri="{BB962C8B-B14F-4D97-AF65-F5344CB8AC3E}">
        <p14:creationId xmlns:p14="http://schemas.microsoft.com/office/powerpoint/2010/main" val="1312830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A89DEB81-528D-61C4-04DD-22241137A468}"/>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484553B2-AC06-C71D-5FD1-AF67C46A7D2F}"/>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dirty="0">
                <a:solidFill>
                  <a:schemeClr val="lt1"/>
                </a:solidFill>
                <a:latin typeface="Calibri"/>
                <a:ea typeface="Calibri"/>
                <a:cs typeface="Calibri"/>
                <a:sym typeface="Calibri"/>
              </a:rPr>
              <a:t>Deep Learning with Python</a:t>
            </a:r>
            <a:endParaRPr sz="1400" b="0" i="0" u="none" strike="noStrike" cap="none" dirty="0">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17F62A39-B010-09AB-AAB8-D8ED69078FDE}"/>
              </a:ext>
            </a:extLst>
          </p:cNvPr>
          <p:cNvSpPr txBox="1"/>
          <p:nvPr/>
        </p:nvSpPr>
        <p:spPr>
          <a:xfrm>
            <a:off x="407406" y="124472"/>
            <a:ext cx="10241280" cy="683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6</a:t>
            </a:r>
            <a:endParaRPr sz="192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67CC8BE6-F6C2-6288-E6B1-FF30D5968FC9}"/>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4098" name="Picture 2">
            <a:extLst>
              <a:ext uri="{FF2B5EF4-FFF2-40B4-BE49-F238E27FC236}">
                <a16:creationId xmlns:a16="http://schemas.microsoft.com/office/drawing/2014/main" id="{7FADECF1-EA65-6175-AC2D-4D5BF8141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07737"/>
            <a:ext cx="2767476" cy="189334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D9F8222-598C-24EC-91E3-7C4F0D1831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19" y="2854923"/>
            <a:ext cx="2767476" cy="177053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5CAE238-CCD2-E856-642B-531427A4CF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298" y="884658"/>
            <a:ext cx="2942126" cy="189334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91AC6A3-28F0-B1BF-CC30-B5396E887B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595" y="2812001"/>
            <a:ext cx="2782774" cy="17824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BD32B2-13E2-C301-788A-68EFFE751289}"/>
              </a:ext>
            </a:extLst>
          </p:cNvPr>
          <p:cNvSpPr txBox="1"/>
          <p:nvPr/>
        </p:nvSpPr>
        <p:spPr>
          <a:xfrm>
            <a:off x="0" y="4641488"/>
            <a:ext cx="6154327" cy="3711401"/>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Key DBSCAN Parameters and Performance: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Epsilon (eps) = 0.5</a:t>
            </a:r>
          </a:p>
          <a:p>
            <a:pPr marL="342900" marR="0" lvl="0" indent="-342900">
              <a:lnSpc>
                <a:spcPct val="115000"/>
              </a:lnSpc>
              <a:buSzPts val="1000"/>
              <a:buFont typeface="Symbol" panose="05050102010706020507" pitchFamily="18" charset="2"/>
              <a:buChar char=""/>
              <a:tabLst>
                <a:tab pos="457200" algn="l"/>
              </a:tabLs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Min_samples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 5</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Achieved silhouette score: 0.63</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Identified 7 distinct clusters (labeled -1 to 6, where -1 represents noise points)</a:t>
            </a:r>
          </a:p>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Cluster Characteristics: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Cluster -1 (Noise Points):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Consisted of outlier student profiles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Very high GPA (0.83) combined with unique performance patterns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Represents approximately 5% of the dataset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Generally showed exceptional performance in one dimension but unusual combinations overall</a:t>
            </a:r>
          </a:p>
        </p:txBody>
      </p:sp>
      <p:sp>
        <p:nvSpPr>
          <p:cNvPr id="9" name="TextBox 8">
            <a:extLst>
              <a:ext uri="{FF2B5EF4-FFF2-40B4-BE49-F238E27FC236}">
                <a16:creationId xmlns:a16="http://schemas.microsoft.com/office/drawing/2014/main" id="{FDDB7917-C241-A3B3-BB67-13017AF737FF}"/>
              </a:ext>
            </a:extLst>
          </p:cNvPr>
          <p:cNvSpPr txBox="1"/>
          <p:nvPr/>
        </p:nvSpPr>
        <p:spPr>
          <a:xfrm>
            <a:off x="5807414" y="925684"/>
            <a:ext cx="2248731" cy="7137467"/>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Main Clusters Identified: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Cluster 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Moderate GPA (0.32)</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Strong swimming times (0.60 for 100m)</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High years of experience (0.67)</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Most balanced overall profile</a:t>
            </a:r>
          </a:p>
          <a:p>
            <a:pPr marL="342900" marR="0" lvl="0" indent="-342900">
              <a:lnSpc>
                <a:spcPct val="115000"/>
              </a:lnSpc>
              <a:spcAft>
                <a:spcPts val="800"/>
              </a:spcAft>
              <a:buFont typeface="+mj-lt"/>
              <a:buAutoNum type="arabicPeriod" startAt="2"/>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Cluster 1:</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High academic performance (0.78)</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Average swimming times</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Lower competitive experience (0.19)</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Academically focused group</a:t>
            </a:r>
          </a:p>
          <a:p>
            <a:pPr marL="342900" marR="0" lvl="0" indent="-342900">
              <a:lnSpc>
                <a:spcPct val="115000"/>
              </a:lnSpc>
              <a:spcAft>
                <a:spcPts val="800"/>
              </a:spcAft>
              <a:buFont typeface="+mj-lt"/>
              <a:buAutoNum type="arabicPeriod" startAt="3"/>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Cluster 2:</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Lower GPA (0.31)</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Strong swimming performance (0.75)</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Moderate experience (0.41)</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Athletics-focused group</a:t>
            </a:r>
          </a:p>
        </p:txBody>
      </p:sp>
      <p:sp>
        <p:nvSpPr>
          <p:cNvPr id="11" name="TextBox 10">
            <a:extLst>
              <a:ext uri="{FF2B5EF4-FFF2-40B4-BE49-F238E27FC236}">
                <a16:creationId xmlns:a16="http://schemas.microsoft.com/office/drawing/2014/main" id="{74497508-9289-4E43-82B9-B8F6B1B3D5C4}"/>
              </a:ext>
            </a:extLst>
          </p:cNvPr>
          <p:cNvSpPr txBox="1"/>
          <p:nvPr/>
        </p:nvSpPr>
        <p:spPr>
          <a:xfrm>
            <a:off x="8081947" y="848321"/>
            <a:ext cx="2093203" cy="7282635"/>
          </a:xfrm>
          <a:prstGeom prst="rect">
            <a:avLst/>
          </a:prstGeom>
          <a:noFill/>
        </p:spPr>
        <p:txBody>
          <a:bodyPr wrap="square">
            <a:spAutoFit/>
          </a:bodyPr>
          <a:lstStyle/>
          <a:p>
            <a:pPr marL="342900" marR="0" lvl="0" indent="-342900">
              <a:lnSpc>
                <a:spcPct val="115000"/>
              </a:lnSpc>
              <a:spcAft>
                <a:spcPts val="800"/>
              </a:spcAft>
              <a:buFont typeface="+mj-lt"/>
              <a:buAutoNum type="arabicPeriod" startAt="4"/>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Cluster 3:</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Above-average GPA (0.36)</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Mixed swimming performance</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High experience level (0.61)</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Well-rounded performers</a:t>
            </a:r>
          </a:p>
          <a:p>
            <a:pPr marL="342900" marR="0" lvl="0" indent="-342900">
              <a:lnSpc>
                <a:spcPct val="115000"/>
              </a:lnSpc>
              <a:spcAft>
                <a:spcPts val="800"/>
              </a:spcAft>
              <a:buFont typeface="+mj-lt"/>
              <a:buAutoNum type="arabicPeriod" startAt="5"/>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Cluster 4:</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Moderate GPA (0.48)</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Strong swimming times (0.73)</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High experience (0.73)</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Elite athlete group</a:t>
            </a:r>
          </a:p>
          <a:p>
            <a:pPr marL="342900" marR="0" lvl="0" indent="-342900">
              <a:lnSpc>
                <a:spcPct val="115000"/>
              </a:lnSpc>
              <a:spcAft>
                <a:spcPts val="800"/>
              </a:spcAft>
              <a:buFont typeface="+mj-lt"/>
              <a:buAutoNum type="arabicPeriod" startAt="6"/>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Cluster 5:</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Highest GPA among main clusters (0.56)</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Average swimming performance</a:t>
            </a:r>
          </a:p>
          <a:p>
            <a:pPr marL="342900" marR="0" lvl="0" indent="-342900">
              <a:lnSpc>
                <a:spcPct val="115000"/>
              </a:lnSpc>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High experience (0.74)</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Academic achievers with solid athletic background</a:t>
            </a:r>
          </a:p>
        </p:txBody>
      </p:sp>
      <p:sp>
        <p:nvSpPr>
          <p:cNvPr id="13" name="TextBox 12">
            <a:extLst>
              <a:ext uri="{FF2B5EF4-FFF2-40B4-BE49-F238E27FC236}">
                <a16:creationId xmlns:a16="http://schemas.microsoft.com/office/drawing/2014/main" id="{249FA1B9-6A2C-7C38-50AA-D348E31CDB17}"/>
              </a:ext>
            </a:extLst>
          </p:cNvPr>
          <p:cNvSpPr txBox="1"/>
          <p:nvPr/>
        </p:nvSpPr>
        <p:spPr>
          <a:xfrm>
            <a:off x="9966165" y="835986"/>
            <a:ext cx="5104909" cy="7163756"/>
          </a:xfrm>
          <a:prstGeom prst="rect">
            <a:avLst/>
          </a:prstGeom>
          <a:noFill/>
        </p:spPr>
        <p:txBody>
          <a:bodyPr wrap="square">
            <a:spAutoFit/>
          </a:bodyPr>
          <a:lstStyle/>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Noise Point Analysis: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Most noise points appeared in areas of: </a:t>
            </a:r>
          </a:p>
          <a:p>
            <a:pPr marL="742950" marR="0" lvl="1" indent="-285750">
              <a:lnSpc>
                <a:spcPct val="115000"/>
              </a:lnSpc>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Extreme combinations of GPA and swimming times</a:t>
            </a:r>
          </a:p>
          <a:p>
            <a:pPr marL="742950" marR="0" lvl="1" indent="-285750">
              <a:lnSpc>
                <a:spcPct val="115000"/>
              </a:lnSpc>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Unusual experience levels relative to performance</a:t>
            </a:r>
          </a:p>
          <a:p>
            <a:pPr marL="742950" marR="0" lvl="1" indent="-285750">
              <a:lnSpc>
                <a:spcPct val="115000"/>
              </a:lnSpc>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Non-typical performance patterns across different distances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These points often represented unique talent combinations that didn't fit standard patterns</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Density Distribution Insights: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Core clusters showed high density in the middle ranges of both academic and athletic performance</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Lower density regions appeared at the extremes of performance metrics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Experience levels showed varying density patterns across clusters</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Comparative Strengths: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Better handling of non-spherical clusters compared to K-Means</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Effective identification of outliers</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Natural handling of noise in the data</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More flexible cluster shapes</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Limitations Observed:</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More sensitive to parameter selection than K-Means</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Less effective at handling varying density clusters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Some potentially meaningful outliers classified as noise</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Practical Implications: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mj-lt"/>
              <a:buAutoNum type="arabi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Identified unique talent combinations that traditional methods might miss</a:t>
            </a:r>
          </a:p>
          <a:p>
            <a:pPr marL="342900" marR="0" lvl="0" indent="-342900">
              <a:lnSpc>
                <a:spcPct val="115000"/>
              </a:lnSpc>
              <a:buFont typeface="+mj-lt"/>
              <a:buAutoNum type="arabi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Helped isolate exceptional cases requiring individual consideration</a:t>
            </a:r>
          </a:p>
          <a:p>
            <a:pPr marL="342900" marR="0" lvl="0" indent="-342900">
              <a:lnSpc>
                <a:spcPct val="115000"/>
              </a:lnSpc>
              <a:buFont typeface="+mj-lt"/>
              <a:buAutoNum type="arabi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Provided natural groupings based on performance density</a:t>
            </a:r>
          </a:p>
          <a:p>
            <a:pPr marL="342900" marR="0" lvl="0" indent="-342900">
              <a:lnSpc>
                <a:spcPct val="115000"/>
              </a:lnSpc>
              <a:spcAft>
                <a:spcPts val="800"/>
              </a:spcAft>
              <a:buFont typeface="+mj-lt"/>
              <a:buAutoNum type="arabicPeriod"/>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Highlighted unusual combinations of academic and athletic achievement</a:t>
            </a:r>
          </a:p>
        </p:txBody>
      </p:sp>
    </p:spTree>
    <p:extLst>
      <p:ext uri="{BB962C8B-B14F-4D97-AF65-F5344CB8AC3E}">
        <p14:creationId xmlns:p14="http://schemas.microsoft.com/office/powerpoint/2010/main" val="353532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
          <a:extLst>
            <a:ext uri="{FF2B5EF4-FFF2-40B4-BE49-F238E27FC236}">
              <a16:creationId xmlns:a16="http://schemas.microsoft.com/office/drawing/2014/main" id="{94BC70AA-4D3D-19E8-B5D9-B6F71CE4DF70}"/>
            </a:ext>
          </a:extLst>
        </p:cNvPr>
        <p:cNvGrpSpPr/>
        <p:nvPr/>
      </p:nvGrpSpPr>
      <p:grpSpPr>
        <a:xfrm>
          <a:off x="0" y="0"/>
          <a:ext cx="0" cy="0"/>
          <a:chOff x="0" y="0"/>
          <a:chExt cx="0" cy="0"/>
        </a:xfrm>
      </p:grpSpPr>
      <p:sp>
        <p:nvSpPr>
          <p:cNvPr id="51" name="Google Shape;51;p11">
            <a:extLst>
              <a:ext uri="{FF2B5EF4-FFF2-40B4-BE49-F238E27FC236}">
                <a16:creationId xmlns:a16="http://schemas.microsoft.com/office/drawing/2014/main" id="{BDB14024-176F-B99A-0C48-859CBE40E0B2}"/>
              </a:ext>
            </a:extLst>
          </p:cNvPr>
          <p:cNvSpPr/>
          <p:nvPr/>
        </p:nvSpPr>
        <p:spPr>
          <a:xfrm>
            <a:off x="2301240" y="1828800"/>
            <a:ext cx="548640" cy="45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lt1"/>
                </a:solidFill>
                <a:latin typeface="Calibri"/>
                <a:ea typeface="Calibri"/>
                <a:cs typeface="Calibri"/>
                <a:sym typeface="Calibri"/>
              </a:rPr>
              <a:t>Deep Learning with Python</a:t>
            </a:r>
            <a:endParaRPr sz="1400" b="0" i="0" u="none" strike="noStrike" cap="none">
              <a:solidFill>
                <a:srgbClr val="000000"/>
              </a:solidFill>
              <a:latin typeface="Arial"/>
              <a:ea typeface="Arial"/>
              <a:cs typeface="Arial"/>
              <a:sym typeface="Arial"/>
            </a:endParaRPr>
          </a:p>
        </p:txBody>
      </p:sp>
      <p:sp>
        <p:nvSpPr>
          <p:cNvPr id="52" name="Google Shape;52;p11">
            <a:extLst>
              <a:ext uri="{FF2B5EF4-FFF2-40B4-BE49-F238E27FC236}">
                <a16:creationId xmlns:a16="http://schemas.microsoft.com/office/drawing/2014/main" id="{49FF345C-1D25-2C03-604C-514162639404}"/>
              </a:ext>
            </a:extLst>
          </p:cNvPr>
          <p:cNvSpPr txBox="1"/>
          <p:nvPr/>
        </p:nvSpPr>
        <p:spPr>
          <a:xfrm>
            <a:off x="407406" y="124472"/>
            <a:ext cx="14322146" cy="6832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40"/>
              <a:buFont typeface="Arial"/>
              <a:buNone/>
            </a:pPr>
            <a:r>
              <a:rPr lang="en-US" sz="3840" b="1" i="0" u="none" strike="noStrike" cap="none" dirty="0">
                <a:solidFill>
                  <a:srgbClr val="002060"/>
                </a:solidFill>
                <a:latin typeface="Calibri"/>
                <a:ea typeface="Calibri"/>
                <a:cs typeface="Calibri"/>
                <a:sym typeface="Calibri"/>
              </a:rPr>
              <a:t>Question </a:t>
            </a:r>
            <a:r>
              <a:rPr lang="en-US" sz="3840" b="1" dirty="0">
                <a:solidFill>
                  <a:srgbClr val="002060"/>
                </a:solidFill>
                <a:latin typeface="Calibri"/>
                <a:ea typeface="Calibri"/>
                <a:cs typeface="Calibri"/>
                <a:sym typeface="Calibri"/>
              </a:rPr>
              <a:t>7</a:t>
            </a:r>
            <a:r>
              <a:rPr lang="en-US" sz="2800" dirty="0"/>
              <a:t> </a:t>
            </a:r>
            <a:r>
              <a:rPr lang="en-US" sz="2400" dirty="0"/>
              <a:t>DBSCAN Performance: Show silhouette graphs and discuss clustering quality. </a:t>
            </a:r>
            <a:endParaRPr sz="2400" b="0" i="0" u="none" strike="noStrike" cap="none" dirty="0">
              <a:solidFill>
                <a:srgbClr val="002060"/>
              </a:solidFill>
              <a:latin typeface="Calibri"/>
              <a:ea typeface="Calibri"/>
              <a:cs typeface="Calibri"/>
              <a:sym typeface="Calibri"/>
            </a:endParaRPr>
          </a:p>
        </p:txBody>
      </p:sp>
      <p:cxnSp>
        <p:nvCxnSpPr>
          <p:cNvPr id="53" name="Google Shape;53;p11">
            <a:extLst>
              <a:ext uri="{FF2B5EF4-FFF2-40B4-BE49-F238E27FC236}">
                <a16:creationId xmlns:a16="http://schemas.microsoft.com/office/drawing/2014/main" id="{2DFB0A1B-C162-B44A-7A54-B3B511B62D08}"/>
              </a:ext>
            </a:extLst>
          </p:cNvPr>
          <p:cNvCxnSpPr/>
          <p:nvPr/>
        </p:nvCxnSpPr>
        <p:spPr>
          <a:xfrm>
            <a:off x="407406" y="807736"/>
            <a:ext cx="13960444" cy="0"/>
          </a:xfrm>
          <a:prstGeom prst="straightConnector1">
            <a:avLst/>
          </a:prstGeom>
          <a:noFill/>
          <a:ln w="12700" cap="flat" cmpd="sng">
            <a:solidFill>
              <a:srgbClr val="002060"/>
            </a:solidFill>
            <a:prstDash val="solid"/>
            <a:miter lim="800000"/>
            <a:headEnd type="none" w="sm" len="sm"/>
            <a:tailEnd type="none" w="sm" len="sm"/>
          </a:ln>
        </p:spPr>
      </p:cxnSp>
      <p:pic>
        <p:nvPicPr>
          <p:cNvPr id="5122" name="Picture 2">
            <a:extLst>
              <a:ext uri="{FF2B5EF4-FFF2-40B4-BE49-F238E27FC236}">
                <a16:creationId xmlns:a16="http://schemas.microsoft.com/office/drawing/2014/main" id="{BCB1D714-F473-26F3-0FA9-DBFAE7787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07696"/>
            <a:ext cx="5165274" cy="35337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12BA20-420C-5F87-4E78-CC816B489567}"/>
              </a:ext>
            </a:extLst>
          </p:cNvPr>
          <p:cNvSpPr txBox="1"/>
          <p:nvPr/>
        </p:nvSpPr>
        <p:spPr>
          <a:xfrm>
            <a:off x="168374" y="4341474"/>
            <a:ext cx="5042605" cy="4172168"/>
          </a:xfrm>
          <a:prstGeom prst="rect">
            <a:avLst/>
          </a:prstGeom>
          <a:noFill/>
        </p:spPr>
        <p:txBody>
          <a:bodyPr wrap="square" rtlCol="0">
            <a:spAutoFit/>
          </a:bodyPr>
          <a:lstStyle/>
          <a:p>
            <a:pPr marL="0" marR="0">
              <a:lnSpc>
                <a:spcPct val="115000"/>
              </a:lnSpc>
              <a:spcAft>
                <a:spcPts val="800"/>
              </a:spcAf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Silhouette Score Analysis: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Overall silhouette score: 0.63</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Individual cluster silhouette values ranged from 0.34 to 0.66</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Core clusters showed higher cohesion than boundary regions</a:t>
            </a:r>
          </a:p>
          <a:p>
            <a:pPr marL="0" marR="0">
              <a:lnSpc>
                <a:spcPct val="115000"/>
              </a:lnSpc>
              <a:spcAft>
                <a:spcPts val="800"/>
              </a:spcAf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Cluster Quality Metrics: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Cluster Distribution Quality: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Core Clusters (0-6): </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Well-defined internal structure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Clear separation between most clusters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Average silhouette width &gt; 0.5 indicating good clustering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Noise Points (-1): </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Appropriately identified outliers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Represented approximately 5% of data points</a:t>
            </a:r>
          </a:p>
          <a:p>
            <a:endParaRPr lang="en-US" dirty="0"/>
          </a:p>
        </p:txBody>
      </p:sp>
      <p:sp>
        <p:nvSpPr>
          <p:cNvPr id="6" name="TextBox 5">
            <a:extLst>
              <a:ext uri="{FF2B5EF4-FFF2-40B4-BE49-F238E27FC236}">
                <a16:creationId xmlns:a16="http://schemas.microsoft.com/office/drawing/2014/main" id="{4E53A1A5-1BC4-68F5-FAF6-BD673DA88842}"/>
              </a:ext>
            </a:extLst>
          </p:cNvPr>
          <p:cNvSpPr txBox="1"/>
          <p:nvPr/>
        </p:nvSpPr>
        <p:spPr>
          <a:xfrm>
            <a:off x="5309510" y="909568"/>
            <a:ext cx="4314007" cy="6512296"/>
          </a:xfrm>
          <a:prstGeom prst="rect">
            <a:avLst/>
          </a:prstGeom>
          <a:noFill/>
        </p:spPr>
        <p:txBody>
          <a:bodyPr wrap="square">
            <a:spAutoFit/>
          </a:bodyPr>
          <a:lstStyle/>
          <a:p>
            <a:pPr marL="342900" marR="0" lvl="0" indent="-342900">
              <a:lnSpc>
                <a:spcPct val="115000"/>
              </a:lnSpc>
              <a:spcAft>
                <a:spcPts val="800"/>
              </a:spcAft>
              <a:buFont typeface="+mj-lt"/>
              <a:buAutoNum type="arabicPeriod" startAt="2"/>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Silhouette Graph Analysis:</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Cluster 0: 0.66 (Highest quality)</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Cluster 1: 0.58</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Cluster 2: 0.55</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Cluster 3: 0.52</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Cluster 4: 0.49</a:t>
            </a:r>
          </a:p>
          <a:p>
            <a:pPr marL="342900" marR="0" lvl="0" indent="-342900">
              <a:lnSpc>
                <a:spcPct val="115000"/>
              </a:lnSpc>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Cluster 5: 0.46</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Cluster 6: 0.34 (Lowest quality)</a:t>
            </a:r>
          </a:p>
          <a:p>
            <a:pPr marL="342900" marR="0" lvl="0" indent="-342900">
              <a:lnSpc>
                <a:spcPct val="115000"/>
              </a:lnSpc>
              <a:spcAft>
                <a:spcPts val="800"/>
              </a:spcAft>
              <a:buFont typeface="+mj-lt"/>
              <a:buAutoNum type="arabicPeriod" startAt="3"/>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Density-Based Quality Indicators: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High-density regions showed better clustering quality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Core points exhibited strong cluster membership</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Border regions showed expected lower silhouette values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Clear separation between major density centers</a:t>
            </a:r>
          </a:p>
          <a:p>
            <a:pPr marL="0" marR="0">
              <a:lnSpc>
                <a:spcPct val="115000"/>
              </a:lnSpc>
              <a:spcAft>
                <a:spcPts val="800"/>
              </a:spcAf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Clustering Stability: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Parameter Sensitivity: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Eps (0.5): Showed optimal balance between cluster separation and noise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Min_samples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(5): Provided stable cluster formation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Changes in parameters showed expected impact on clustering quality: </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Smaller eps → More noise points, higher silhouette scores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Larger eps → Fewer clusters, lower silhouette scores</a:t>
            </a:r>
          </a:p>
        </p:txBody>
      </p:sp>
      <p:sp>
        <p:nvSpPr>
          <p:cNvPr id="8" name="TextBox 7">
            <a:extLst>
              <a:ext uri="{FF2B5EF4-FFF2-40B4-BE49-F238E27FC236}">
                <a16:creationId xmlns:a16="http://schemas.microsoft.com/office/drawing/2014/main" id="{BFC827A6-A0FB-809B-C0B3-4E5E0C409EA5}"/>
              </a:ext>
            </a:extLst>
          </p:cNvPr>
          <p:cNvSpPr txBox="1"/>
          <p:nvPr/>
        </p:nvSpPr>
        <p:spPr>
          <a:xfrm>
            <a:off x="9998726" y="924508"/>
            <a:ext cx="4463300" cy="6634252"/>
          </a:xfrm>
          <a:prstGeom prst="rect">
            <a:avLst/>
          </a:prstGeom>
          <a:noFill/>
        </p:spPr>
        <p:txBody>
          <a:bodyPr wrap="square">
            <a:spAutoFit/>
          </a:bodyPr>
          <a:lstStyle/>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Visualization Quality: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Cluster Separation: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Clear boundaries between major clusters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Expected overlap in transition regions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Well-defined core regions</a:t>
            </a:r>
          </a:p>
          <a:p>
            <a:pPr marL="342900" marR="0" lvl="0" indent="-342900">
              <a:lnSpc>
                <a:spcPct val="115000"/>
              </a:lnSpc>
              <a:spcAft>
                <a:spcPts val="800"/>
              </a:spcAft>
              <a:buFont typeface="+mj-lt"/>
              <a:buAutoNum type="arabicPeriod" startAt="2"/>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Density Visualization: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Effective identification of high-density regions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Clear separation of noise points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Natural cluster formations visible</a:t>
            </a:r>
          </a:p>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Areas of Strength:</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Natural cluster identification</a:t>
            </a:r>
          </a:p>
          <a:p>
            <a:pPr marL="342900" marR="0" lvl="0" indent="-342900">
              <a:lnSpc>
                <a:spcPct val="115000"/>
              </a:lnSpc>
              <a:spcAft>
                <a:spcPts val="800"/>
              </a:spcAft>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Effective noise point detection</a:t>
            </a:r>
          </a:p>
          <a:p>
            <a:pPr marL="342900" marR="0" lvl="0" indent="-342900">
              <a:lnSpc>
                <a:spcPct val="115000"/>
              </a:lnSpc>
              <a:spcAft>
                <a:spcPts val="800"/>
              </a:spcAft>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Robust handling of non-spherical clusters</a:t>
            </a:r>
          </a:p>
          <a:p>
            <a:pPr marL="342900" marR="0" lvl="0" indent="-342900">
              <a:lnSpc>
                <a:spcPct val="115000"/>
              </a:lnSpc>
              <a:spcAft>
                <a:spcPts val="800"/>
              </a:spcAft>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Good separation of core clusters</a:t>
            </a:r>
          </a:p>
          <a:p>
            <a:pPr marL="0" marR="0">
              <a:lnSpc>
                <a:spcPct val="115000"/>
              </a:lnSpc>
              <a:spcAft>
                <a:spcPts val="800"/>
              </a:spcAf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Areas for Improvement: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Lower silhouette scores in boundary regions</a:t>
            </a:r>
          </a:p>
          <a:p>
            <a:pPr marL="342900" marR="0" lvl="0" indent="-342900">
              <a:lnSpc>
                <a:spcPct val="115000"/>
              </a:lnSpc>
              <a:spcAft>
                <a:spcPts val="800"/>
              </a:spcAft>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Sensitivity to parameter selection</a:t>
            </a:r>
          </a:p>
          <a:p>
            <a:pPr marL="342900" marR="0" lvl="0" indent="-342900">
              <a:lnSpc>
                <a:spcPct val="115000"/>
              </a:lnSpc>
              <a:spcAft>
                <a:spcPts val="800"/>
              </a:spcAft>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Varying cluster densities affecting quality</a:t>
            </a:r>
          </a:p>
          <a:p>
            <a:pPr marL="342900" marR="0" lvl="0" indent="-342900">
              <a:lnSpc>
                <a:spcPct val="115000"/>
              </a:lnSpc>
              <a:spcAft>
                <a:spcPts val="800"/>
              </a:spcAft>
              <a:buFont typeface="+mj-lt"/>
              <a:buAutoNum type="arabicPeriod"/>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Some overlap in transition zones</a:t>
            </a:r>
          </a:p>
        </p:txBody>
      </p:sp>
    </p:spTree>
    <p:extLst>
      <p:ext uri="{BB962C8B-B14F-4D97-AF65-F5344CB8AC3E}">
        <p14:creationId xmlns:p14="http://schemas.microsoft.com/office/powerpoint/2010/main" val="227528612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3800</Words>
  <Application>Microsoft Office PowerPoint</Application>
  <PresentationFormat>Custom</PresentationFormat>
  <Paragraphs>489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Symbol</vt:lpstr>
      <vt:lpstr>Courier New</vt:lpstr>
      <vt:lpstr>Calibri</vt:lpstr>
      <vt:lpstr>Aptos ExtraBold</vt:lpstr>
      <vt:lpstr>Arial</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Arup Das</dc:creator>
  <cp:lastModifiedBy>ezinne ndumnwere</cp:lastModifiedBy>
  <cp:revision>4</cp:revision>
  <dcterms:created xsi:type="dcterms:W3CDTF">2023-10-13T17:00:43Z</dcterms:created>
  <dcterms:modified xsi:type="dcterms:W3CDTF">2024-12-09T01:24:12Z</dcterms:modified>
</cp:coreProperties>
</file>