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4"/>
  </p:notesMasterIdLst>
  <p:sldIdLst>
    <p:sldId id="313" r:id="rId3"/>
    <p:sldId id="264" r:id="rId4"/>
    <p:sldId id="314" r:id="rId5"/>
    <p:sldId id="315" r:id="rId6"/>
    <p:sldId id="316" r:id="rId7"/>
    <p:sldId id="257" r:id="rId8"/>
    <p:sldId id="318" r:id="rId9"/>
    <p:sldId id="320" r:id="rId10"/>
    <p:sldId id="319" r:id="rId11"/>
    <p:sldId id="296" r:id="rId12"/>
    <p:sldId id="317" r:id="rId13"/>
  </p:sldIdLst>
  <p:sldSz cx="9144000" cy="5143500" type="screen16x9"/>
  <p:notesSz cx="6858000" cy="9144000"/>
  <p:embeddedFontLst>
    <p:embeddedFont>
      <p:font typeface="Raleway"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Proxima Nova" panose="020B0604020202020204" charset="0"/>
      <p:regular r:id="rId23"/>
      <p:bold r:id="rId24"/>
      <p:italic r:id="rId25"/>
      <p:boldItalic r:id="rId26"/>
    </p:embeddedFont>
    <p:embeddedFont>
      <p:font typeface="Proxima Nova Semibold" panose="020B0604020202020204" charset="0"/>
      <p:regular r:id="rId27"/>
      <p:bold r:id="rId28"/>
      <p:boldItalic r:id="rId29"/>
    </p:embeddedFont>
    <p:embeddedFont>
      <p:font typeface="Roboto" panose="020B0604020202020204" charset="0"/>
      <p:regular r:id="rId30"/>
      <p:bold r:id="rId31"/>
      <p:italic r:id="rId32"/>
      <p:boldItalic r:id="rId33"/>
    </p:embeddedFont>
    <p:embeddedFont>
      <p:font typeface="Oswald"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DA6ACD-0AB0-43F8-B3FE-398582EA0185}">
  <a:tblStyle styleId="{C5DA6ACD-0AB0-43F8-B3FE-398582EA01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p:scale>
          <a:sx n="75" d="100"/>
          <a:sy n="75" d="100"/>
        </p:scale>
        <p:origin x="120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ableStyles" Target="tableStyle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38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SLIDES_API183797404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SLIDES_API183797404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963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32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22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1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27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680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92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8" r:id="rId3"/>
    <p:sldLayoutId id="2147483669" r:id="rId4"/>
    <p:sldLayoutId id="214748367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04"/>
        <p:cNvGrpSpPr/>
        <p:nvPr/>
      </p:nvGrpSpPr>
      <p:grpSpPr>
        <a:xfrm>
          <a:off x="0" y="0"/>
          <a:ext cx="0" cy="0"/>
          <a:chOff x="0" y="0"/>
          <a:chExt cx="0" cy="0"/>
        </a:xfrm>
      </p:grpSpPr>
      <p:sp>
        <p:nvSpPr>
          <p:cNvPr id="505" name="Google Shape;505;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06" name="Google Shape;506;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jiji.co.k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www.airbnb.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190500" y="540000"/>
            <a:ext cx="823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Times New Roman" panose="02020603050405020304" pitchFamily="18" charset="0"/>
                <a:cs typeface="Times New Roman" panose="02020603050405020304" pitchFamily="18" charset="0"/>
              </a:rPr>
              <a:t>NYUMBA HOUSE RENTAL </a:t>
            </a:r>
            <a:r>
              <a:rPr lang="en" dirty="0" smtClean="0">
                <a:latin typeface="Times New Roman" panose="02020603050405020304" pitchFamily="18" charset="0"/>
                <a:cs typeface="Times New Roman" panose="02020603050405020304" pitchFamily="18" charset="0"/>
              </a:rPr>
              <a:t>APPLICATION</a:t>
            </a:r>
            <a:endParaRPr dirty="0">
              <a:latin typeface="Times New Roman" panose="02020603050405020304" pitchFamily="18" charset="0"/>
              <a:cs typeface="Times New Roman" panose="02020603050405020304" pitchFamily="18" charset="0"/>
            </a:endParaRPr>
          </a:p>
        </p:txBody>
      </p:sp>
      <p:sp>
        <p:nvSpPr>
          <p:cNvPr id="702" name="Google Shape;702;p28"/>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r>
              <a:rPr lang="en-US" sz="2400" b="1" dirty="0">
                <a:latin typeface="Times New Roman" panose="02020603050405020304" pitchFamily="18" charset="0"/>
                <a:cs typeface="Times New Roman" panose="02020603050405020304" pitchFamily="18" charset="0"/>
              </a:rPr>
              <a:t>NAME: NDUNG’U </a:t>
            </a:r>
            <a:r>
              <a:rPr lang="en-US" sz="2400" b="1" dirty="0" smtClean="0">
                <a:latin typeface="Times New Roman" panose="02020603050405020304" pitchFamily="18" charset="0"/>
                <a:cs typeface="Times New Roman" panose="02020603050405020304" pitchFamily="18" charset="0"/>
              </a:rPr>
              <a:t>MAINA</a:t>
            </a:r>
          </a:p>
          <a:p>
            <a:endParaRPr lang="en-US" sz="24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REG_NUMBER: </a:t>
            </a:r>
            <a:r>
              <a:rPr lang="en-US" sz="2400" b="1" dirty="0" smtClean="0">
                <a:latin typeface="Times New Roman" panose="02020603050405020304" pitchFamily="18" charset="0"/>
                <a:cs typeface="Times New Roman" panose="02020603050405020304" pitchFamily="18" charset="0"/>
              </a:rPr>
              <a:t>20/02924</a:t>
            </a:r>
          </a:p>
          <a:p>
            <a:endParaRPr lang="en-US" sz="24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SUPERVISOR: JULIET </a:t>
            </a:r>
            <a:r>
              <a:rPr lang="en-US" sz="2400" b="1" dirty="0" smtClean="0">
                <a:latin typeface="Times New Roman" panose="02020603050405020304" pitchFamily="18" charset="0"/>
                <a:cs typeface="Times New Roman" panose="02020603050405020304" pitchFamily="18" charset="0"/>
              </a:rPr>
              <a:t>WAWIRA</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COURSE: BACHELOR OF SCIENCE IN </a:t>
            </a:r>
            <a:r>
              <a:rPr lang="en-US" sz="2400" b="1" dirty="0" smtClean="0">
                <a:latin typeface="Times New Roman" panose="02020603050405020304" pitchFamily="18" charset="0"/>
                <a:cs typeface="Times New Roman" panose="02020603050405020304" pitchFamily="18" charset="0"/>
              </a:rPr>
              <a:t>SOFTWARE  			          DEVELOPMENT</a:t>
            </a:r>
            <a:endParaRPr lang="en-US" sz="24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58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02"/>
        <p:cNvGrpSpPr/>
        <p:nvPr/>
      </p:nvGrpSpPr>
      <p:grpSpPr>
        <a:xfrm>
          <a:off x="0" y="0"/>
          <a:ext cx="0" cy="0"/>
          <a:chOff x="0" y="0"/>
          <a:chExt cx="0" cy="0"/>
        </a:xfrm>
      </p:grpSpPr>
      <p:sp>
        <p:nvSpPr>
          <p:cNvPr id="1603" name="Google Shape;1603;p67"/>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smtClean="0">
                <a:solidFill>
                  <a:schemeClr val="tx2">
                    <a:lumMod val="10000"/>
                    <a:lumOff val="90000"/>
                  </a:schemeClr>
                </a:solidFill>
                <a:latin typeface="Times New Roman" panose="02020603050405020304" pitchFamily="18" charset="0"/>
                <a:ea typeface="Arial"/>
                <a:cs typeface="Times New Roman" panose="02020603050405020304" pitchFamily="18" charset="0"/>
                <a:sym typeface="Arial"/>
              </a:rPr>
              <a:t>PROJECT SCHEDULE</a:t>
            </a:r>
            <a:endParaRPr dirty="0">
              <a:solidFill>
                <a:schemeClr val="tx2">
                  <a:lumMod val="10000"/>
                  <a:lumOff val="90000"/>
                </a:schemeClr>
              </a:solidFill>
              <a:latin typeface="Times New Roman" panose="02020603050405020304" pitchFamily="18" charset="0"/>
              <a:ea typeface="Arial"/>
              <a:cs typeface="Times New Roman" panose="02020603050405020304" pitchFamily="18" charset="0"/>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295286538"/>
              </p:ext>
            </p:extLst>
          </p:nvPr>
        </p:nvGraphicFramePr>
        <p:xfrm>
          <a:off x="2" y="806249"/>
          <a:ext cx="8764619" cy="4424517"/>
        </p:xfrm>
        <a:graphic>
          <a:graphicData uri="http://schemas.openxmlformats.org/drawingml/2006/table">
            <a:tbl>
              <a:tblPr firstRow="1" firstCol="1" bandRow="1">
                <a:tableStyleId>{C5DA6ACD-0AB0-43F8-B3FE-398582EA0185}</a:tableStyleId>
              </a:tblPr>
              <a:tblGrid>
                <a:gridCol w="1219007">
                  <a:extLst>
                    <a:ext uri="{9D8B030D-6E8A-4147-A177-3AD203B41FA5}">
                      <a16:colId xmlns:a16="http://schemas.microsoft.com/office/drawing/2014/main" val="1400900182"/>
                    </a:ext>
                  </a:extLst>
                </a:gridCol>
                <a:gridCol w="1770877">
                  <a:extLst>
                    <a:ext uri="{9D8B030D-6E8A-4147-A177-3AD203B41FA5}">
                      <a16:colId xmlns:a16="http://schemas.microsoft.com/office/drawing/2014/main" val="358384637"/>
                    </a:ext>
                  </a:extLst>
                </a:gridCol>
                <a:gridCol w="1552578">
                  <a:extLst>
                    <a:ext uri="{9D8B030D-6E8A-4147-A177-3AD203B41FA5}">
                      <a16:colId xmlns:a16="http://schemas.microsoft.com/office/drawing/2014/main" val="1888048398"/>
                    </a:ext>
                  </a:extLst>
                </a:gridCol>
                <a:gridCol w="1553599">
                  <a:extLst>
                    <a:ext uri="{9D8B030D-6E8A-4147-A177-3AD203B41FA5}">
                      <a16:colId xmlns:a16="http://schemas.microsoft.com/office/drawing/2014/main" val="309935919"/>
                    </a:ext>
                  </a:extLst>
                </a:gridCol>
                <a:gridCol w="1334279">
                  <a:extLst>
                    <a:ext uri="{9D8B030D-6E8A-4147-A177-3AD203B41FA5}">
                      <a16:colId xmlns:a16="http://schemas.microsoft.com/office/drawing/2014/main" val="1519235439"/>
                    </a:ext>
                  </a:extLst>
                </a:gridCol>
                <a:gridCol w="1334279">
                  <a:extLst>
                    <a:ext uri="{9D8B030D-6E8A-4147-A177-3AD203B41FA5}">
                      <a16:colId xmlns:a16="http://schemas.microsoft.com/office/drawing/2014/main" val="202089206"/>
                    </a:ext>
                  </a:extLst>
                </a:gridCol>
              </a:tblGrid>
              <a:tr h="595829">
                <a:tc>
                  <a:txBody>
                    <a:bodyPr/>
                    <a:lstStyle/>
                    <a:p>
                      <a:pPr>
                        <a:lnSpc>
                          <a:spcPct val="107000"/>
                        </a:lnSpc>
                        <a:spcAft>
                          <a:spcPts val="0"/>
                        </a:spcAft>
                      </a:pPr>
                      <a:r>
                        <a:rPr lang="en-US" sz="1400">
                          <a:solidFill>
                            <a:schemeClr val="tx2">
                              <a:lumMod val="10000"/>
                              <a:lumOff val="90000"/>
                            </a:schemeClr>
                          </a:solidFill>
                          <a:effectLst/>
                        </a:rPr>
                        <a:t> </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 </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gridSpan="2">
                  <a:txBody>
                    <a:bodyPr/>
                    <a:lstStyle/>
                    <a:p>
                      <a:pPr>
                        <a:lnSpc>
                          <a:spcPct val="107000"/>
                        </a:lnSpc>
                        <a:spcAft>
                          <a:spcPts val="0"/>
                        </a:spcAft>
                      </a:pPr>
                      <a:r>
                        <a:rPr lang="en-US" sz="1400" dirty="0">
                          <a:solidFill>
                            <a:schemeClr val="tx2">
                              <a:lumMod val="10000"/>
                              <a:lumOff val="90000"/>
                            </a:schemeClr>
                          </a:solidFill>
                          <a:effectLst/>
                        </a:rPr>
                        <a:t>Budget time</a:t>
                      </a:r>
                      <a:endParaRPr lang="en-US" sz="14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hMerge="1">
                  <a:txBody>
                    <a:bodyPr/>
                    <a:lstStyle/>
                    <a:p>
                      <a:endParaRPr lang="en-US"/>
                    </a:p>
                  </a:txBody>
                  <a:tcPr/>
                </a:tc>
                <a:tc gridSpan="2">
                  <a:txBody>
                    <a:bodyPr/>
                    <a:lstStyle/>
                    <a:p>
                      <a:pPr>
                        <a:lnSpc>
                          <a:spcPct val="107000"/>
                        </a:lnSpc>
                        <a:spcAft>
                          <a:spcPts val="0"/>
                        </a:spcAft>
                      </a:pPr>
                      <a:r>
                        <a:rPr lang="en-US" sz="1400" dirty="0">
                          <a:solidFill>
                            <a:schemeClr val="tx2">
                              <a:lumMod val="10000"/>
                              <a:lumOff val="90000"/>
                            </a:schemeClr>
                          </a:solidFill>
                          <a:effectLst/>
                        </a:rPr>
                        <a:t>Actual time</a:t>
                      </a:r>
                      <a:endParaRPr lang="en-US" sz="14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hMerge="1">
                  <a:txBody>
                    <a:bodyPr/>
                    <a:lstStyle/>
                    <a:p>
                      <a:endParaRPr lang="en-US"/>
                    </a:p>
                  </a:txBody>
                  <a:tcPr/>
                </a:tc>
                <a:extLst>
                  <a:ext uri="{0D108BD9-81ED-4DB2-BD59-A6C34878D82A}">
                    <a16:rowId xmlns:a16="http://schemas.microsoft.com/office/drawing/2014/main" val="1695772580"/>
                  </a:ext>
                </a:extLst>
              </a:tr>
              <a:tr h="595829">
                <a:tc>
                  <a:txBody>
                    <a:bodyPr/>
                    <a:lstStyle/>
                    <a:p>
                      <a:pPr>
                        <a:lnSpc>
                          <a:spcPct val="107000"/>
                        </a:lnSpc>
                        <a:spcAft>
                          <a:spcPts val="0"/>
                        </a:spcAft>
                      </a:pPr>
                      <a:r>
                        <a:rPr lang="en-US" sz="1400">
                          <a:solidFill>
                            <a:schemeClr val="tx2">
                              <a:lumMod val="10000"/>
                              <a:lumOff val="90000"/>
                            </a:schemeClr>
                          </a:solidFill>
                          <a:effectLst/>
                        </a:rPr>
                        <a:t> </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Task</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Start Date</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End Date</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Start Date </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End Date</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extLst>
                  <a:ext uri="{0D108BD9-81ED-4DB2-BD59-A6C34878D82A}">
                    <a16:rowId xmlns:a16="http://schemas.microsoft.com/office/drawing/2014/main" val="2043193686"/>
                  </a:ext>
                </a:extLst>
              </a:tr>
              <a:tr h="425979">
                <a:tc>
                  <a:txBody>
                    <a:bodyPr/>
                    <a:lstStyle/>
                    <a:p>
                      <a:pPr>
                        <a:lnSpc>
                          <a:spcPct val="107000"/>
                        </a:lnSpc>
                        <a:spcAft>
                          <a:spcPts val="0"/>
                        </a:spcAft>
                      </a:pPr>
                      <a:r>
                        <a:rPr lang="en-US" sz="1400">
                          <a:solidFill>
                            <a:schemeClr val="tx2">
                              <a:lumMod val="10000"/>
                              <a:lumOff val="90000"/>
                            </a:schemeClr>
                          </a:solidFill>
                          <a:effectLst/>
                        </a:rPr>
                        <a:t>1</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Proposal Presentation</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5/10/2022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dirty="0">
                          <a:solidFill>
                            <a:schemeClr val="tx2">
                              <a:lumMod val="10000"/>
                              <a:lumOff val="90000"/>
                            </a:schemeClr>
                          </a:solidFill>
                          <a:effectLst/>
                        </a:rPr>
                        <a:t>5/10/2022</a:t>
                      </a:r>
                      <a:endParaRPr lang="en-US" sz="14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5/10/2022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5/10/2022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extLst>
                  <a:ext uri="{0D108BD9-81ED-4DB2-BD59-A6C34878D82A}">
                    <a16:rowId xmlns:a16="http://schemas.microsoft.com/office/drawing/2014/main" val="1216883061"/>
                  </a:ext>
                </a:extLst>
              </a:tr>
              <a:tr h="628166">
                <a:tc>
                  <a:txBody>
                    <a:bodyPr/>
                    <a:lstStyle/>
                    <a:p>
                      <a:pPr>
                        <a:lnSpc>
                          <a:spcPct val="107000"/>
                        </a:lnSpc>
                        <a:spcAft>
                          <a:spcPts val="0"/>
                        </a:spcAft>
                      </a:pPr>
                      <a:r>
                        <a:rPr lang="en-US" sz="1400">
                          <a:solidFill>
                            <a:schemeClr val="tx2">
                              <a:lumMod val="10000"/>
                              <a:lumOff val="90000"/>
                            </a:schemeClr>
                          </a:solidFill>
                          <a:effectLst/>
                        </a:rPr>
                        <a:t>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System Requirements specifications</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15/9/2022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7/10/2022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15/9/2022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extLst>
                  <a:ext uri="{0D108BD9-81ED-4DB2-BD59-A6C34878D82A}">
                    <a16:rowId xmlns:a16="http://schemas.microsoft.com/office/drawing/2014/main" val="3213697035"/>
                  </a:ext>
                </a:extLst>
              </a:tr>
              <a:tr h="425979">
                <a:tc>
                  <a:txBody>
                    <a:bodyPr/>
                    <a:lstStyle/>
                    <a:p>
                      <a:pPr>
                        <a:lnSpc>
                          <a:spcPct val="107000"/>
                        </a:lnSpc>
                        <a:spcAft>
                          <a:spcPts val="0"/>
                        </a:spcAft>
                      </a:pPr>
                      <a:r>
                        <a:rPr lang="en-US" sz="1400">
                          <a:solidFill>
                            <a:schemeClr val="tx2">
                              <a:lumMod val="10000"/>
                              <a:lumOff val="90000"/>
                            </a:schemeClr>
                          </a:solidFill>
                          <a:effectLst/>
                        </a:rPr>
                        <a:t>3</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System design</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21/9/2022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23/9/2022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30/9/2022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extLst>
                  <a:ext uri="{0D108BD9-81ED-4DB2-BD59-A6C34878D82A}">
                    <a16:rowId xmlns:a16="http://schemas.microsoft.com/office/drawing/2014/main" val="1849498126"/>
                  </a:ext>
                </a:extLst>
              </a:tr>
              <a:tr h="410355">
                <a:tc>
                  <a:txBody>
                    <a:bodyPr/>
                    <a:lstStyle/>
                    <a:p>
                      <a:pPr>
                        <a:lnSpc>
                          <a:spcPct val="107000"/>
                        </a:lnSpc>
                        <a:spcAft>
                          <a:spcPts val="0"/>
                        </a:spcAft>
                      </a:pPr>
                      <a:r>
                        <a:rPr lang="en-US" sz="1400">
                          <a:solidFill>
                            <a:schemeClr val="tx2">
                              <a:lumMod val="10000"/>
                              <a:lumOff val="90000"/>
                            </a:schemeClr>
                          </a:solidFill>
                          <a:effectLst/>
                        </a:rPr>
                        <a:t>4</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coding</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1/10/2022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1/11/2022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extLst>
                  <a:ext uri="{0D108BD9-81ED-4DB2-BD59-A6C34878D82A}">
                    <a16:rowId xmlns:a16="http://schemas.microsoft.com/office/drawing/2014/main" val="2821735268"/>
                  </a:ext>
                </a:extLst>
              </a:tr>
              <a:tr h="410355">
                <a:tc>
                  <a:txBody>
                    <a:bodyPr/>
                    <a:lstStyle/>
                    <a:p>
                      <a:pPr>
                        <a:lnSpc>
                          <a:spcPct val="107000"/>
                        </a:lnSpc>
                        <a:spcAft>
                          <a:spcPts val="0"/>
                        </a:spcAft>
                      </a:pPr>
                      <a:r>
                        <a:rPr lang="en-US" sz="1400">
                          <a:solidFill>
                            <a:schemeClr val="tx2">
                              <a:lumMod val="10000"/>
                              <a:lumOff val="90000"/>
                            </a:schemeClr>
                          </a:solidFill>
                          <a:effectLst/>
                        </a:rPr>
                        <a:t>5</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Testing</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2/11/2022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3/11/2022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extLst>
                  <a:ext uri="{0D108BD9-81ED-4DB2-BD59-A6C34878D82A}">
                    <a16:rowId xmlns:a16="http://schemas.microsoft.com/office/drawing/2014/main" val="2325177850"/>
                  </a:ext>
                </a:extLst>
              </a:tr>
              <a:tr h="425979">
                <a:tc>
                  <a:txBody>
                    <a:bodyPr/>
                    <a:lstStyle/>
                    <a:p>
                      <a:pPr>
                        <a:lnSpc>
                          <a:spcPct val="107000"/>
                        </a:lnSpc>
                        <a:spcAft>
                          <a:spcPts val="0"/>
                        </a:spcAft>
                      </a:pPr>
                      <a:r>
                        <a:rPr lang="en-US" sz="1400">
                          <a:solidFill>
                            <a:schemeClr val="tx2">
                              <a:lumMod val="10000"/>
                              <a:lumOff val="90000"/>
                            </a:schemeClr>
                          </a:solidFill>
                          <a:effectLst/>
                        </a:rPr>
                        <a:t>6</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Final Presentation</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5/11/2022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10/11/2022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extLst>
                  <a:ext uri="{0D108BD9-81ED-4DB2-BD59-A6C34878D82A}">
                    <a16:rowId xmlns:a16="http://schemas.microsoft.com/office/drawing/2014/main" val="3451773800"/>
                  </a:ext>
                </a:extLst>
              </a:tr>
              <a:tr h="418778">
                <a:tc>
                  <a:txBody>
                    <a:bodyPr/>
                    <a:lstStyle/>
                    <a:p>
                      <a:pPr>
                        <a:lnSpc>
                          <a:spcPct val="107000"/>
                        </a:lnSpc>
                        <a:spcAft>
                          <a:spcPts val="0"/>
                        </a:spcAft>
                      </a:pPr>
                      <a:r>
                        <a:rPr lang="en-US" sz="1400">
                          <a:solidFill>
                            <a:schemeClr val="tx2">
                              <a:lumMod val="10000"/>
                              <a:lumOff val="90000"/>
                            </a:schemeClr>
                          </a:solidFill>
                          <a:effectLst/>
                        </a:rPr>
                        <a:t>7</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Implementation</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17/11/2022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19/11/2022</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a:solidFill>
                            <a:schemeClr val="tx2">
                              <a:lumMod val="10000"/>
                              <a:lumOff val="90000"/>
                            </a:schemeClr>
                          </a:solidFill>
                          <a:effectLst/>
                        </a:rPr>
                        <a:t>-</a:t>
                      </a:r>
                      <a:endParaRPr lang="en-US" sz="14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tc>
                  <a:txBody>
                    <a:bodyPr/>
                    <a:lstStyle/>
                    <a:p>
                      <a:pPr>
                        <a:lnSpc>
                          <a:spcPct val="107000"/>
                        </a:lnSpc>
                        <a:spcAft>
                          <a:spcPts val="0"/>
                        </a:spcAft>
                      </a:pPr>
                      <a:r>
                        <a:rPr lang="en-US" sz="1400" dirty="0">
                          <a:solidFill>
                            <a:schemeClr val="tx2">
                              <a:lumMod val="10000"/>
                              <a:lumOff val="90000"/>
                            </a:schemeClr>
                          </a:solidFill>
                          <a:effectLst/>
                        </a:rPr>
                        <a:t>-</a:t>
                      </a:r>
                      <a:endParaRPr lang="en-US" sz="14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25" marR="42325" marT="0" marB="0"/>
                </a:tc>
                <a:extLst>
                  <a:ext uri="{0D108BD9-81ED-4DB2-BD59-A6C34878D82A}">
                    <a16:rowId xmlns:a16="http://schemas.microsoft.com/office/drawing/2014/main" val="2414748018"/>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2" name="TextBox 1"/>
          <p:cNvSpPr txBox="1"/>
          <p:nvPr/>
        </p:nvSpPr>
        <p:spPr>
          <a:xfrm>
            <a:off x="1" y="948906"/>
            <a:ext cx="2587924" cy="523220"/>
          </a:xfrm>
          <a:prstGeom prst="rect">
            <a:avLst/>
          </a:prstGeom>
          <a:noFill/>
        </p:spPr>
        <p:txBody>
          <a:bodyPr wrap="square" rtlCol="0">
            <a:spAutoFit/>
          </a:bodyPr>
          <a:lstStyle/>
          <a:p>
            <a:r>
              <a:rPr lang="en-US" sz="2800" b="1" dirty="0" smtClean="0"/>
              <a:t>References</a:t>
            </a:r>
            <a:endParaRPr lang="en-US" sz="2800" b="1" dirty="0"/>
          </a:p>
        </p:txBody>
      </p:sp>
      <p:sp>
        <p:nvSpPr>
          <p:cNvPr id="6" name="TextBox 5"/>
          <p:cNvSpPr txBox="1"/>
          <p:nvPr/>
        </p:nvSpPr>
        <p:spPr>
          <a:xfrm>
            <a:off x="2587925" y="948906"/>
            <a:ext cx="6556075" cy="2462213"/>
          </a:xfrm>
          <a:prstGeom prst="rect">
            <a:avLst/>
          </a:prstGeom>
          <a:noFill/>
        </p:spPr>
        <p:txBody>
          <a:bodyPr wrap="square" rtlCol="0">
            <a:spAutoFit/>
          </a:bodyPr>
          <a:lstStyle/>
          <a:p>
            <a:pPr marL="342900" indent="-342900">
              <a:buFont typeface="+mj-lt"/>
              <a:buAutoNum type="arabicPeriod"/>
            </a:pPr>
            <a:r>
              <a:rPr lang="en-US" dirty="0" smtClean="0"/>
              <a:t>Jiji.co.ke</a:t>
            </a:r>
            <a:r>
              <a:rPr lang="en-US" dirty="0"/>
              <a:t>. Published 2022. Accessed September 30, 2022. </a:t>
            </a:r>
            <a:r>
              <a:rPr lang="en-US" u="sng" dirty="0">
                <a:hlinkClick r:id="rId3"/>
              </a:rPr>
              <a:t>https://jiji.co.ke/</a:t>
            </a:r>
            <a:endParaRPr lang="en-US" dirty="0"/>
          </a:p>
          <a:p>
            <a:pPr marL="342900" lvl="0" indent="-342900">
              <a:buFont typeface="+mj-lt"/>
              <a:buAutoNum type="arabicPeriod"/>
            </a:pPr>
            <a:r>
              <a:rPr lang="en-US" u="sng" dirty="0">
                <a:hlinkClick r:id="rId4"/>
              </a:rPr>
              <a:t>https://www.airbnb.com/</a:t>
            </a:r>
            <a:endParaRPr lang="en-US" dirty="0"/>
          </a:p>
          <a:p>
            <a:pPr marL="342900" lvl="0" indent="-342900">
              <a:buFont typeface="+mj-lt"/>
              <a:buAutoNum type="arabicPeriod"/>
            </a:pPr>
            <a:r>
              <a:rPr lang="en-US" dirty="0"/>
              <a:t>Airbnb. (2022). </a:t>
            </a:r>
            <a:r>
              <a:rPr lang="en-US" i="1" dirty="0"/>
              <a:t>Airbnb: Vacation Rentals, Cabins, Beach Houses, Unique Homes &amp; Experiences</a:t>
            </a:r>
            <a:r>
              <a:rPr lang="en-US" dirty="0"/>
              <a:t>. [online] Available at: https://www.airbnb.com/?from_belo_click [Accessed 2 Oct. 2022].</a:t>
            </a:r>
          </a:p>
          <a:p>
            <a:pPr marL="342900" lvl="0" indent="-342900">
              <a:buFont typeface="+mj-lt"/>
              <a:buAutoNum type="arabicPeriod"/>
            </a:pPr>
            <a:r>
              <a:rPr lang="en-US" dirty="0"/>
              <a:t>‌</a:t>
            </a:r>
            <a:r>
              <a:rPr lang="en-US" dirty="0" err="1"/>
              <a:t>BuyRentKenya</a:t>
            </a:r>
            <a:r>
              <a:rPr lang="en-US" dirty="0"/>
              <a:t>. (2022). </a:t>
            </a:r>
            <a:r>
              <a:rPr lang="en-US" i="1" dirty="0"/>
              <a:t>Find Top Real Estate in Kenya</a:t>
            </a:r>
            <a:r>
              <a:rPr lang="en-US" dirty="0"/>
              <a:t>. [online] Available at: https://www.buyrentkenya.com/ [Accessed 2 Oct. 2022].</a:t>
            </a:r>
          </a:p>
          <a:p>
            <a:pPr marL="342900" lvl="0" indent="-342900">
              <a:buFont typeface="+mj-lt"/>
              <a:buAutoNum type="arabicPeriod"/>
            </a:pPr>
            <a:r>
              <a:rPr lang="en-US" dirty="0"/>
              <a:t>Tutorialspoint.com. (2022). </a:t>
            </a:r>
            <a:r>
              <a:rPr lang="en-US" i="1" dirty="0"/>
              <a:t>System Development Life Cycle</a:t>
            </a:r>
            <a:r>
              <a:rPr lang="en-US" dirty="0"/>
              <a:t>. [online] Available at: https://www.tutorialspoint.com/system_analysis_and_design/system_analysis_and_design_development_life_cycle.htm [Accessed 2 Oct. 2022].</a:t>
            </a:r>
          </a:p>
        </p:txBody>
      </p:sp>
    </p:spTree>
    <p:extLst>
      <p:ext uri="{BB962C8B-B14F-4D97-AF65-F5344CB8AC3E}">
        <p14:creationId xmlns:p14="http://schemas.microsoft.com/office/powerpoint/2010/main" val="3991523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2" name="TextBox 1"/>
          <p:cNvSpPr txBox="1"/>
          <p:nvPr/>
        </p:nvSpPr>
        <p:spPr>
          <a:xfrm>
            <a:off x="172528" y="948906"/>
            <a:ext cx="2329132"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Background</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881223" y="948906"/>
            <a:ext cx="6262777"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House hunting has been one of the most tedious and hectic things to do. </a:t>
            </a:r>
            <a:endPar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Each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and every semester, </a:t>
            </a:r>
            <a:r>
              <a:rPr lang="en-KE" sz="2000" dirty="0">
                <a:solidFill>
                  <a:schemeClr val="tx2">
                    <a:lumMod val="10000"/>
                    <a:lumOff val="90000"/>
                  </a:schemeClr>
                </a:solidFill>
                <a:latin typeface="Times New Roman" panose="02020603050405020304" pitchFamily="18" charset="0"/>
                <a:cs typeface="Times New Roman" panose="02020603050405020304" pitchFamily="18" charset="0"/>
              </a:rPr>
              <a:t>University</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 students travelling from distant part of the country are stranded when they find most of the flats they occupy fully rented out. </a:t>
            </a:r>
            <a:endPar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This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is a common and recurring issue among the first year and second year students among various universities in the country. </a:t>
            </a:r>
            <a:endPar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This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also sets to be a problem to people relocating to new places. The process then turn to be very tedious and expensive when they have to book a hotel for several days before they get a house to rent and move 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2" name="TextBox 1"/>
          <p:cNvSpPr txBox="1"/>
          <p:nvPr/>
        </p:nvSpPr>
        <p:spPr>
          <a:xfrm>
            <a:off x="172528" y="948906"/>
            <a:ext cx="2329132" cy="1015663"/>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PROBLEM </a:t>
            </a:r>
            <a:r>
              <a:rPr lang="en-US" sz="2800" dirty="0" smtClean="0">
                <a:latin typeface="Times New Roman" panose="02020603050405020304" pitchFamily="18" charset="0"/>
                <a:cs typeface="Times New Roman" panose="02020603050405020304" pitchFamily="18" charset="0"/>
              </a:rPr>
              <a:t>STATEMENT</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881223" y="948906"/>
            <a:ext cx="6262777" cy="3170099"/>
          </a:xfrm>
          <a:prstGeom prst="rect">
            <a:avLst/>
          </a:prstGeom>
          <a:noFill/>
        </p:spPr>
        <p:txBody>
          <a:bodyPr wrap="square" rtlCol="0">
            <a:spAutoFit/>
          </a:bodyPr>
          <a:lstStyle/>
          <a:p>
            <a:endPar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endParaRPr>
          </a:p>
          <a:p>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The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current and major problem is the lack of a booking system for rental properties. This also accompanied with the fact that landlords have no place to advertise and manage their houses has brought about major inconveniences among the tenants looking for these houses</a:t>
            </a:r>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a:t>
            </a:r>
          </a:p>
          <a:p>
            <a:endPar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endParaRPr>
          </a:p>
          <a:p>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Also</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 assumption that the houses at a certain flat are fully occupied have been haunting landlords as some rooms go unoccupied because of this. </a:t>
            </a:r>
          </a:p>
        </p:txBody>
      </p:sp>
    </p:spTree>
    <p:extLst>
      <p:ext uri="{BB962C8B-B14F-4D97-AF65-F5344CB8AC3E}">
        <p14:creationId xmlns:p14="http://schemas.microsoft.com/office/powerpoint/2010/main" val="2169666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2" name="TextBox 1"/>
          <p:cNvSpPr txBox="1"/>
          <p:nvPr/>
        </p:nvSpPr>
        <p:spPr>
          <a:xfrm>
            <a:off x="172528" y="948906"/>
            <a:ext cx="2329132" cy="1077218"/>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PROPOSED SOLUTION</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881223" y="948906"/>
            <a:ext cx="6262777" cy="3170099"/>
          </a:xfrm>
          <a:prstGeom prst="rect">
            <a:avLst/>
          </a:prstGeom>
          <a:noFill/>
        </p:spPr>
        <p:txBody>
          <a:bodyPr wrap="square" rtlCol="0">
            <a:spAutoFit/>
          </a:bodyPr>
          <a:lstStyle/>
          <a:p>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The proposed solution to this problem is to create a Mobile app that will be responsible to make the house hunting problem easy. It is set to reduce the time and work needed to find a house around the place one wishes to stay at the comfort of their home. </a:t>
            </a:r>
            <a:endParaRPr lang="en-US" sz="2000" dirty="0">
              <a:solidFill>
                <a:schemeClr val="tx2">
                  <a:lumMod val="10000"/>
                  <a:lumOff val="90000"/>
                </a:schemeClr>
              </a:solidFill>
              <a:latin typeface="Times New Roman" panose="02020603050405020304" pitchFamily="18" charset="0"/>
              <a:cs typeface="Times New Roman" panose="02020603050405020304" pitchFamily="18" charset="0"/>
            </a:endParaRPr>
          </a:p>
          <a:p>
            <a:endPar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endParaRPr>
          </a:p>
          <a:p>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Also, provide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a platform to which landlords can post their rental houses while being able to manage them in the same </a:t>
            </a:r>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platform will solve part of this problem. </a:t>
            </a:r>
            <a:endParaRPr lang="en-US" sz="2000" dirty="0">
              <a:solidFill>
                <a:schemeClr val="tx2">
                  <a:lumMod val="10000"/>
                  <a:lumOff val="90000"/>
                </a:schemeClr>
              </a:solidFill>
              <a:latin typeface="Times New Roman" panose="02020603050405020304" pitchFamily="18" charset="0"/>
              <a:cs typeface="Times New Roman" panose="02020603050405020304" pitchFamily="18" charset="0"/>
            </a:endParaRPr>
          </a:p>
          <a:p>
            <a:endParaRPr lang="en-US" sz="2000" dirty="0">
              <a:solidFill>
                <a:schemeClr val="tx2">
                  <a:lumMod val="10000"/>
                  <a:lumOff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328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2" name="TextBox 1"/>
          <p:cNvSpPr txBox="1"/>
          <p:nvPr/>
        </p:nvSpPr>
        <p:spPr>
          <a:xfrm>
            <a:off x="1" y="948906"/>
            <a:ext cx="2587924" cy="1077218"/>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PROJECT OBJECTIVES</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87925" y="948906"/>
            <a:ext cx="6556075" cy="3785652"/>
          </a:xfrm>
          <a:prstGeom prst="rect">
            <a:avLst/>
          </a:prstGeom>
          <a:noFill/>
        </p:spPr>
        <p:txBody>
          <a:bodyPr wrap="square" rtlCol="0">
            <a:spAutoFit/>
          </a:bodyPr>
          <a:lstStyle/>
          <a:p>
            <a:r>
              <a:rPr lang="en-US" sz="2000" u="sng" dirty="0" smtClean="0">
                <a:solidFill>
                  <a:schemeClr val="tx2">
                    <a:lumMod val="10000"/>
                    <a:lumOff val="90000"/>
                  </a:schemeClr>
                </a:solidFill>
                <a:latin typeface="Times New Roman" panose="02020603050405020304" pitchFamily="18" charset="0"/>
                <a:cs typeface="Times New Roman" panose="02020603050405020304" pitchFamily="18" charset="0"/>
              </a:rPr>
              <a:t>Main Objective</a:t>
            </a:r>
          </a:p>
          <a:p>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The main objective of the Nyumba mobile application will be to solve the house hunting problem.</a:t>
            </a:r>
            <a:endPar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endParaRPr>
          </a:p>
          <a:p>
            <a:endParaRPr lang="en-US" sz="2000" dirty="0">
              <a:solidFill>
                <a:schemeClr val="tx2">
                  <a:lumMod val="10000"/>
                  <a:lumOff val="90000"/>
                </a:schemeClr>
              </a:solidFill>
              <a:latin typeface="Times New Roman" panose="02020603050405020304" pitchFamily="18" charset="0"/>
              <a:cs typeface="Times New Roman" panose="02020603050405020304" pitchFamily="18" charset="0"/>
            </a:endParaRPr>
          </a:p>
          <a:p>
            <a:r>
              <a:rPr lang="en-US" sz="2000" u="sng" dirty="0" smtClean="0">
                <a:solidFill>
                  <a:schemeClr val="tx2">
                    <a:lumMod val="10000"/>
                    <a:lumOff val="90000"/>
                  </a:schemeClr>
                </a:solidFill>
                <a:latin typeface="Times New Roman" panose="02020603050405020304" pitchFamily="18" charset="0"/>
                <a:cs typeface="Times New Roman" panose="02020603050405020304" pitchFamily="18" charset="0"/>
              </a:rPr>
              <a:t>Specific Objectives</a:t>
            </a:r>
          </a:p>
          <a:p>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The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Nyumba rental application is intended to achieve the following </a:t>
            </a:r>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objectives</a:t>
            </a:r>
          </a:p>
          <a:p>
            <a:pPr marL="288000" lvl="8"/>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•Create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a platform that landlords can advertise their </a:t>
            </a:r>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houses</a:t>
            </a:r>
          </a:p>
          <a:p>
            <a:pPr marL="288000" lvl="8"/>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•Create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a platform that people looking for houses can see available houses and their </a:t>
            </a:r>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amenities</a:t>
            </a:r>
          </a:p>
          <a:p>
            <a:pPr marL="288000" lvl="8"/>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•Create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a platform that landlords and tenants </a:t>
            </a:r>
            <a:r>
              <a:rPr lang="en-US" sz="2000" dirty="0" smtClean="0">
                <a:solidFill>
                  <a:schemeClr val="tx2">
                    <a:lumMod val="10000"/>
                    <a:lumOff val="90000"/>
                  </a:schemeClr>
                </a:solidFill>
                <a:latin typeface="Times New Roman" panose="02020603050405020304" pitchFamily="18" charset="0"/>
                <a:cs typeface="Times New Roman" panose="02020603050405020304" pitchFamily="18" charset="0"/>
              </a:rPr>
              <a:t>can communicate</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61766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LITERATURE REVIEW</a:t>
            </a:r>
            <a:endParaRPr dirty="0"/>
          </a:p>
          <a:p>
            <a:pPr marL="0" lvl="0" indent="0" algn="l" rtl="0">
              <a:spcBef>
                <a:spcPts val="0"/>
              </a:spcBef>
              <a:spcAft>
                <a:spcPts val="0"/>
              </a:spcAft>
              <a:buNone/>
            </a:pPr>
            <a:endParaRPr dirty="0"/>
          </a:p>
        </p:txBody>
      </p:sp>
      <p:sp>
        <p:nvSpPr>
          <p:cNvPr id="702" name="Google Shape;702;p28"/>
          <p:cNvSpPr txBox="1">
            <a:spLocks noGrp="1"/>
          </p:cNvSpPr>
          <p:nvPr>
            <p:ph type="body" idx="1"/>
          </p:nvPr>
        </p:nvSpPr>
        <p:spPr>
          <a:xfrm>
            <a:off x="720000" y="1104849"/>
            <a:ext cx="7890600" cy="3963262"/>
          </a:xfrm>
          <a:prstGeom prst="rect">
            <a:avLst/>
          </a:prstGeom>
        </p:spPr>
        <p:txBody>
          <a:bodyPr spcFirstLastPara="1" wrap="square" lIns="91425" tIns="91425" rIns="91425" bIns="91425" anchor="t" anchorCtr="0">
            <a:noAutofit/>
          </a:bodyPr>
          <a:lstStyle/>
          <a:p>
            <a:pPr marL="152400" indent="0">
              <a:buNone/>
            </a:pPr>
            <a:r>
              <a:rPr lang="en-US" dirty="0" smtClean="0">
                <a:latin typeface="Times New Roman" panose="02020603050405020304" pitchFamily="18" charset="0"/>
                <a:cs typeface="Times New Roman" panose="02020603050405020304" pitchFamily="18" charset="0"/>
              </a:rPr>
              <a:t>Rental </a:t>
            </a:r>
            <a:r>
              <a:rPr lang="en-US" dirty="0">
                <a:latin typeface="Times New Roman" panose="02020603050405020304" pitchFamily="18" charset="0"/>
                <a:cs typeface="Times New Roman" panose="02020603050405020304" pitchFamily="18" charset="0"/>
              </a:rPr>
              <a:t>systems are not really new but the current one hold many shortcoming that it reduces the effectiveness. </a:t>
            </a:r>
          </a:p>
          <a:p>
            <a:pPr marL="152400" indent="0">
              <a:buNone/>
            </a:pPr>
            <a:r>
              <a:rPr lang="en-US" sz="1400" dirty="0">
                <a:latin typeface="Times New Roman" panose="02020603050405020304" pitchFamily="18" charset="0"/>
                <a:cs typeface="Times New Roman" panose="02020603050405020304" pitchFamily="18" charset="0"/>
              </a:rPr>
              <a:t>The following are some of the systems and applications in place: </a:t>
            </a:r>
            <a:endParaRPr lang="en-US" sz="1400" dirty="0" smtClean="0">
              <a:latin typeface="Times New Roman" panose="02020603050405020304" pitchFamily="18" charset="0"/>
              <a:cs typeface="Times New Roman" panose="02020603050405020304" pitchFamily="18" charset="0"/>
            </a:endParaRPr>
          </a:p>
          <a:p>
            <a:pPr marL="152400" indent="0">
              <a:buNone/>
            </a:pPr>
            <a:endParaRPr lang="en-US" sz="1400" dirty="0">
              <a:latin typeface="Times New Roman" panose="02020603050405020304" pitchFamily="18" charset="0"/>
              <a:cs typeface="Times New Roman" panose="02020603050405020304" pitchFamily="18" charset="0"/>
            </a:endParaRPr>
          </a:p>
          <a:p>
            <a:pPr marL="152400" indent="0">
              <a:buNone/>
            </a:pPr>
            <a:r>
              <a:rPr lang="en-US" sz="1400" b="1" u="sng" dirty="0">
                <a:latin typeface="Times New Roman" panose="02020603050405020304" pitchFamily="18" charset="0"/>
                <a:cs typeface="Times New Roman" panose="02020603050405020304" pitchFamily="18" charset="0"/>
              </a:rPr>
              <a:t>5.1. </a:t>
            </a:r>
            <a:r>
              <a:rPr lang="en-US" sz="1400" b="1" u="sng" dirty="0" smtClean="0">
                <a:latin typeface="Times New Roman" panose="02020603050405020304" pitchFamily="18" charset="0"/>
                <a:cs typeface="Times New Roman" panose="02020603050405020304" pitchFamily="18" charset="0"/>
              </a:rPr>
              <a:t>Jiji</a:t>
            </a:r>
          </a:p>
          <a:p>
            <a:pPr marL="152400" indent="0">
              <a:buNone/>
            </a:pPr>
            <a:r>
              <a:rPr lang="en-US" sz="1400" dirty="0" smtClean="0">
                <a:latin typeface="Times New Roman" panose="02020603050405020304" pitchFamily="18" charset="0"/>
                <a:cs typeface="Times New Roman" panose="02020603050405020304" pitchFamily="18" charset="0"/>
              </a:rPr>
              <a:t>Jiji </a:t>
            </a:r>
            <a:r>
              <a:rPr lang="en-US" sz="1400" dirty="0">
                <a:latin typeface="Times New Roman" panose="02020603050405020304" pitchFamily="18" charset="0"/>
                <a:cs typeface="Times New Roman" panose="02020603050405020304" pitchFamily="18" charset="0"/>
              </a:rPr>
              <a:t>is an African marketplace that provides buyers and sellers with a platform where they can </a:t>
            </a:r>
            <a:r>
              <a:rPr lang="en-US" sz="1400" dirty="0" smtClean="0">
                <a:latin typeface="Times New Roman" panose="02020603050405020304" pitchFamily="18" charset="0"/>
                <a:cs typeface="Times New Roman" panose="02020603050405020304" pitchFamily="18" charset="0"/>
              </a:rPr>
              <a:t>trade this includes landlords marketing their houses. </a:t>
            </a:r>
          </a:p>
          <a:p>
            <a:pPr marL="152400" indent="0">
              <a:buNone/>
            </a:pPr>
            <a:r>
              <a:rPr lang="en-US" sz="1400" dirty="0" smtClean="0">
                <a:latin typeface="Times New Roman" panose="02020603050405020304" pitchFamily="18" charset="0"/>
                <a:cs typeface="Times New Roman" panose="02020603050405020304" pitchFamily="18" charset="0"/>
              </a:rPr>
              <a:t>With Jiji being a marketplace, the </a:t>
            </a:r>
            <a:r>
              <a:rPr lang="en-US" sz="1400" dirty="0">
                <a:latin typeface="Times New Roman" panose="02020603050405020304" pitchFamily="18" charset="0"/>
                <a:cs typeface="Times New Roman" panose="02020603050405020304" pitchFamily="18" charset="0"/>
              </a:rPr>
              <a:t>properties are mixed with other products. Refining a program to deal with just rental spaces will be a solution to this. And that is what Nyumba rental app will deal with. Jiji also fails to pinpoint the exact location a rental space is adding a google map integration to this is what will solve this. </a:t>
            </a:r>
          </a:p>
          <a:p>
            <a:pPr marL="152400" indent="0">
              <a:buNone/>
            </a:pPr>
            <a:r>
              <a:rPr lang="en-US" sz="1400" b="1" u="sng" dirty="0">
                <a:latin typeface="Times New Roman" panose="02020603050405020304" pitchFamily="18" charset="0"/>
                <a:cs typeface="Times New Roman" panose="02020603050405020304" pitchFamily="18" charset="0"/>
              </a:rPr>
              <a:t>5.2. Buy rent Kenya</a:t>
            </a:r>
          </a:p>
          <a:p>
            <a:pPr marL="152400" indent="0">
              <a:buNone/>
            </a:pPr>
            <a:r>
              <a:rPr lang="en-US" sz="1400" dirty="0">
                <a:latin typeface="Times New Roman" panose="02020603050405020304" pitchFamily="18" charset="0"/>
                <a:cs typeface="Times New Roman" panose="02020603050405020304" pitchFamily="18" charset="0"/>
              </a:rPr>
              <a:t>Buy rent Kenya has been a rental service that has offered it services to mostly office rental spaces and suburban rental and houses that are for sale. However, it fails to attract the tenants looking for singles, bedsitters, and houses for the mid income families</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p>
          <a:p>
            <a:pPr marL="152400" indent="0">
              <a:buNone/>
            </a:pPr>
            <a:r>
              <a:rPr lang="en-US" sz="1400" b="1" dirty="0">
                <a:latin typeface="Times New Roman" panose="02020603050405020304" pitchFamily="18" charset="0"/>
                <a:cs typeface="Times New Roman" panose="02020603050405020304" pitchFamily="18" charset="0"/>
              </a:rPr>
              <a:t>5</a:t>
            </a:r>
            <a:r>
              <a:rPr lang="en-US" sz="1400" b="1" u="sng" dirty="0">
                <a:latin typeface="Times New Roman" panose="02020603050405020304" pitchFamily="18" charset="0"/>
                <a:cs typeface="Times New Roman" panose="02020603050405020304" pitchFamily="18" charset="0"/>
              </a:rPr>
              <a:t>.3. Airbnb </a:t>
            </a:r>
          </a:p>
          <a:p>
            <a:pPr marL="152400" indent="0">
              <a:buNone/>
            </a:pPr>
            <a:r>
              <a:rPr lang="en-US" sz="1400" dirty="0">
                <a:latin typeface="Times New Roman" panose="02020603050405020304" pitchFamily="18" charset="0"/>
                <a:cs typeface="Times New Roman" panose="02020603050405020304" pitchFamily="18" charset="0"/>
              </a:rPr>
              <a:t>Airbnb is a worldwide accommodation application. It solves shortcoming of the previous two systems but a just goes ahead to have a shortcoming of its own. Airbnb fails to offer long term rental services. Renting from Airbnb’s proves to be expensive.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METHODOLOGY</a:t>
            </a:r>
            <a:endParaRPr dirty="0"/>
          </a:p>
        </p:txBody>
      </p:sp>
      <p:sp>
        <p:nvSpPr>
          <p:cNvPr id="702" name="Google Shape;702;p28"/>
          <p:cNvSpPr txBox="1">
            <a:spLocks noGrp="1"/>
          </p:cNvSpPr>
          <p:nvPr>
            <p:ph type="body" idx="1"/>
          </p:nvPr>
        </p:nvSpPr>
        <p:spPr>
          <a:xfrm>
            <a:off x="720000" y="1104849"/>
            <a:ext cx="7890600" cy="3733851"/>
          </a:xfrm>
          <a:prstGeom prst="rect">
            <a:avLst/>
          </a:prstGeom>
        </p:spPr>
        <p:txBody>
          <a:bodyPr spcFirstLastPara="1" wrap="square" lIns="91425" tIns="91425" rIns="91425" bIns="91425" anchor="t" anchorCtr="0">
            <a:noAutofit/>
          </a:bodyPr>
          <a:lstStyle/>
          <a:p>
            <a:pPr marL="152400" indent="0">
              <a:buNone/>
            </a:pPr>
            <a:r>
              <a:rPr lang="en-US" sz="1400" b="1" u="sng" dirty="0" smtClean="0"/>
              <a:t>Research Methodology</a:t>
            </a:r>
          </a:p>
          <a:p>
            <a:pPr marL="152400" indent="0">
              <a:buNone/>
            </a:pPr>
            <a:r>
              <a:rPr lang="en-US" sz="1400" dirty="0" smtClean="0"/>
              <a:t>Research of the Nyumba mobile application was done around Alsoaps. It was </a:t>
            </a:r>
            <a:r>
              <a:rPr lang="en-US" sz="1400" dirty="0"/>
              <a:t>done to determine the </a:t>
            </a:r>
            <a:r>
              <a:rPr lang="en-US" sz="1400" dirty="0" smtClean="0"/>
              <a:t>viability </a:t>
            </a:r>
            <a:r>
              <a:rPr lang="en-US" sz="1400" dirty="0"/>
              <a:t>and merits of the Nyumba application. </a:t>
            </a:r>
            <a:r>
              <a:rPr lang="en-US" sz="1400" dirty="0" smtClean="0"/>
              <a:t> Most of the data collected by use of interviews. The main participants were the landlords, students renting houses and current apartment tenants around the place.</a:t>
            </a:r>
          </a:p>
          <a:p>
            <a:pPr marL="152400" indent="0">
              <a:buNone/>
            </a:pPr>
            <a:endParaRPr lang="en-US" sz="1400" b="1" u="sng" dirty="0" smtClean="0"/>
          </a:p>
          <a:p>
            <a:pPr marL="152400" indent="0">
              <a:buNone/>
            </a:pPr>
            <a:r>
              <a:rPr lang="en-US" sz="1400" b="1" u="sng" dirty="0" smtClean="0"/>
              <a:t>Development Methodology</a:t>
            </a:r>
          </a:p>
          <a:p>
            <a:pPr marL="152400" indent="0">
              <a:buNone/>
            </a:pPr>
            <a:r>
              <a:rPr lang="en-US" sz="1400" dirty="0" smtClean="0"/>
              <a:t>Development of the Nyumba mobile application will be done using the agile model. It will encompass the development of a simple prototype which will be followed by incremental improvements.it will follow the following steps.</a:t>
            </a:r>
            <a:endParaRPr lang="en-US" dirty="0" smtClean="0"/>
          </a:p>
          <a:p>
            <a:pPr marL="152400" indent="0">
              <a:buNone/>
            </a:pPr>
            <a:r>
              <a:rPr lang="en-US" b="1" dirty="0" smtClean="0"/>
              <a:t>6.1</a:t>
            </a:r>
            <a:r>
              <a:rPr lang="en-US" b="1" dirty="0"/>
              <a:t>. </a:t>
            </a:r>
            <a:r>
              <a:rPr lang="en-US" b="1" dirty="0" smtClean="0"/>
              <a:t>Plan</a:t>
            </a:r>
          </a:p>
          <a:p>
            <a:pPr marL="152400" indent="0">
              <a:buNone/>
            </a:pPr>
            <a:r>
              <a:rPr lang="en-US" dirty="0" smtClean="0"/>
              <a:t>At this stage collection of information of a certain feature will be done. The information will be analyzed to verify if it is viable and its merits to the Nyumba application. The source of the information will mostly be from user feedback and interviews. </a:t>
            </a:r>
            <a:endParaRPr lang="en-US" dirty="0"/>
          </a:p>
          <a:p>
            <a:pPr marL="152400" indent="0">
              <a:buNone/>
            </a:pPr>
            <a:r>
              <a:rPr lang="en-US" b="1" dirty="0"/>
              <a:t>6.2</a:t>
            </a:r>
            <a:r>
              <a:rPr lang="en-US" b="1" dirty="0" smtClean="0"/>
              <a:t>. Design</a:t>
            </a:r>
            <a:endParaRPr lang="en-US" b="1" dirty="0"/>
          </a:p>
          <a:p>
            <a:pPr marL="152400" indent="0">
              <a:buNone/>
            </a:pPr>
            <a:r>
              <a:rPr lang="en-US" b="1" dirty="0"/>
              <a:t> </a:t>
            </a:r>
            <a:r>
              <a:rPr lang="en-US" dirty="0" smtClean="0"/>
              <a:t>After a certain feature is deemed viable and of merit to the application. Its will be designed with the current application in place so as to ensure that it integration goes hand in hand with the existing application</a:t>
            </a:r>
            <a:endParaRPr lang="en-US" dirty="0"/>
          </a:p>
        </p:txBody>
      </p:sp>
    </p:spTree>
    <p:extLst>
      <p:ext uri="{BB962C8B-B14F-4D97-AF65-F5344CB8AC3E}">
        <p14:creationId xmlns:p14="http://schemas.microsoft.com/office/powerpoint/2010/main" val="2911555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METHODOLOGY….. cont.</a:t>
            </a:r>
            <a:endParaRPr dirty="0"/>
          </a:p>
        </p:txBody>
      </p:sp>
      <p:sp>
        <p:nvSpPr>
          <p:cNvPr id="702" name="Google Shape;702;p28"/>
          <p:cNvSpPr txBox="1">
            <a:spLocks noGrp="1"/>
          </p:cNvSpPr>
          <p:nvPr>
            <p:ph type="body" idx="1"/>
          </p:nvPr>
        </p:nvSpPr>
        <p:spPr>
          <a:xfrm>
            <a:off x="720000" y="1112700"/>
            <a:ext cx="7890600" cy="3484403"/>
          </a:xfrm>
          <a:prstGeom prst="rect">
            <a:avLst/>
          </a:prstGeom>
        </p:spPr>
        <p:txBody>
          <a:bodyPr spcFirstLastPara="1" wrap="square" lIns="91425" tIns="91425" rIns="91425" bIns="91425" anchor="t" anchorCtr="0">
            <a:noAutofit/>
          </a:bodyPr>
          <a:lstStyle/>
          <a:p>
            <a:pPr marL="152400" indent="0">
              <a:buNone/>
            </a:pPr>
            <a:r>
              <a:rPr lang="en-US" b="1" dirty="0"/>
              <a:t>6.3. </a:t>
            </a:r>
            <a:r>
              <a:rPr lang="en-US" b="1" dirty="0" smtClean="0"/>
              <a:t>Develop</a:t>
            </a:r>
            <a:endParaRPr lang="en-US" b="1" dirty="0"/>
          </a:p>
          <a:p>
            <a:pPr marL="152400" indent="0">
              <a:buNone/>
            </a:pPr>
            <a:r>
              <a:rPr lang="en-US" dirty="0" smtClean="0"/>
              <a:t>After the design the development of the said feature or part of the application will commence. The coding will be done in the Java language. During the development process each of the part of the features will be integrated to the application</a:t>
            </a:r>
          </a:p>
          <a:p>
            <a:pPr marL="152400" indent="0">
              <a:buNone/>
            </a:pPr>
            <a:endParaRPr lang="en-US" b="1" dirty="0" smtClean="0"/>
          </a:p>
          <a:p>
            <a:pPr marL="152400" indent="0">
              <a:buNone/>
            </a:pPr>
            <a:r>
              <a:rPr lang="en-US" b="1" dirty="0" smtClean="0"/>
              <a:t>6.4</a:t>
            </a:r>
            <a:r>
              <a:rPr lang="en-US" b="1" dirty="0"/>
              <a:t>. Testing</a:t>
            </a:r>
          </a:p>
          <a:p>
            <a:pPr marL="152400" indent="0">
              <a:buNone/>
            </a:pPr>
            <a:r>
              <a:rPr lang="en-US" dirty="0" smtClean="0"/>
              <a:t>The testing of the application will be done first by the developers to ensure its security and efficiency before deployment. Also it will go through a beta test by a number of users so as to get their feedback before there is full scale deployment.</a:t>
            </a:r>
            <a:endParaRPr lang="en-US" dirty="0"/>
          </a:p>
          <a:p>
            <a:pPr marL="152400" indent="0">
              <a:buNone/>
            </a:pPr>
            <a:r>
              <a:rPr lang="en-US" dirty="0"/>
              <a:t> </a:t>
            </a:r>
          </a:p>
          <a:p>
            <a:pPr marL="152400" indent="0">
              <a:buNone/>
            </a:pPr>
            <a:r>
              <a:rPr lang="en-US" b="1" u="sng" dirty="0" smtClean="0"/>
              <a:t>6.5.Deployment</a:t>
            </a:r>
          </a:p>
          <a:p>
            <a:pPr marL="152400" indent="0">
              <a:buNone/>
            </a:pPr>
            <a:r>
              <a:rPr lang="en-US" dirty="0" smtClean="0"/>
              <a:t>One it goes through testing successfully, it will be deployed fully to all the users </a:t>
            </a:r>
          </a:p>
          <a:p>
            <a:pPr marL="152400" indent="0">
              <a:buNone/>
            </a:pPr>
            <a:endParaRPr lang="en-US" dirty="0"/>
          </a:p>
          <a:p>
            <a:pPr marL="152400" indent="0">
              <a:buNone/>
            </a:pPr>
            <a:r>
              <a:rPr lang="en-US" b="1" u="sng" dirty="0" smtClean="0"/>
              <a:t>6.6. Review</a:t>
            </a:r>
          </a:p>
          <a:p>
            <a:pPr marL="152400" indent="0">
              <a:buNone/>
            </a:pPr>
            <a:r>
              <a:rPr lang="en-US" dirty="0" smtClean="0"/>
              <a:t>The  application will go though reviews time and again in an effort to refine the features and make them more user friendly.</a:t>
            </a:r>
            <a:endParaRPr lang="en-US" dirty="0"/>
          </a:p>
          <a:p>
            <a:endParaRPr lang="en-US" dirty="0"/>
          </a:p>
          <a:p>
            <a:r>
              <a:rPr lang="en-US" dirty="0" smtClean="0"/>
              <a:t> </a:t>
            </a:r>
            <a:endParaRPr lang="en-US" dirty="0"/>
          </a:p>
        </p:txBody>
      </p:sp>
    </p:spTree>
    <p:extLst>
      <p:ext uri="{BB962C8B-B14F-4D97-AF65-F5344CB8AC3E}">
        <p14:creationId xmlns:p14="http://schemas.microsoft.com/office/powerpoint/2010/main" val="2773403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BUDGET</a:t>
            </a:r>
            <a:endParaRPr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9954616"/>
              </p:ext>
            </p:extLst>
          </p:nvPr>
        </p:nvGraphicFramePr>
        <p:xfrm>
          <a:off x="720001" y="1102971"/>
          <a:ext cx="7890598" cy="3525104"/>
        </p:xfrm>
        <a:graphic>
          <a:graphicData uri="http://schemas.openxmlformats.org/drawingml/2006/table">
            <a:tbl>
              <a:tblPr firstRow="1" firstCol="1" bandRow="1">
                <a:tableStyleId>{C5DA6ACD-0AB0-43F8-B3FE-398582EA0185}</a:tableStyleId>
              </a:tblPr>
              <a:tblGrid>
                <a:gridCol w="1361807">
                  <a:extLst>
                    <a:ext uri="{9D8B030D-6E8A-4147-A177-3AD203B41FA5}">
                      <a16:colId xmlns:a16="http://schemas.microsoft.com/office/drawing/2014/main" val="2315437728"/>
                    </a:ext>
                  </a:extLst>
                </a:gridCol>
                <a:gridCol w="1116595">
                  <a:extLst>
                    <a:ext uri="{9D8B030D-6E8A-4147-A177-3AD203B41FA5}">
                      <a16:colId xmlns:a16="http://schemas.microsoft.com/office/drawing/2014/main" val="3784442542"/>
                    </a:ext>
                  </a:extLst>
                </a:gridCol>
                <a:gridCol w="1484413">
                  <a:extLst>
                    <a:ext uri="{9D8B030D-6E8A-4147-A177-3AD203B41FA5}">
                      <a16:colId xmlns:a16="http://schemas.microsoft.com/office/drawing/2014/main" val="217689297"/>
                    </a:ext>
                  </a:extLst>
                </a:gridCol>
                <a:gridCol w="2113208">
                  <a:extLst>
                    <a:ext uri="{9D8B030D-6E8A-4147-A177-3AD203B41FA5}">
                      <a16:colId xmlns:a16="http://schemas.microsoft.com/office/drawing/2014/main" val="2833066902"/>
                    </a:ext>
                  </a:extLst>
                </a:gridCol>
                <a:gridCol w="1814575">
                  <a:extLst>
                    <a:ext uri="{9D8B030D-6E8A-4147-A177-3AD203B41FA5}">
                      <a16:colId xmlns:a16="http://schemas.microsoft.com/office/drawing/2014/main" val="797848286"/>
                    </a:ext>
                  </a:extLst>
                </a:gridCol>
              </a:tblGrid>
              <a:tr h="774409">
                <a:tc>
                  <a:txBody>
                    <a:bodyPr/>
                    <a:lstStyle/>
                    <a:p>
                      <a:pPr>
                        <a:lnSpc>
                          <a:spcPct val="150000"/>
                        </a:lnSpc>
                        <a:spcAft>
                          <a:spcPts val="0"/>
                        </a:spcAft>
                      </a:pPr>
                      <a:r>
                        <a:rPr lang="en-US" sz="1800" b="1" u="sng" dirty="0" smtClean="0">
                          <a:solidFill>
                            <a:schemeClr val="tx2">
                              <a:lumMod val="10000"/>
                              <a:lumOff val="90000"/>
                            </a:schemeClr>
                          </a:solidFill>
                          <a:effectLst/>
                        </a:rPr>
                        <a:t>Item</a:t>
                      </a:r>
                      <a:endParaRPr lang="en-US" sz="1600" b="1"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800" b="1" u="sng">
                          <a:solidFill>
                            <a:schemeClr val="tx2">
                              <a:lumMod val="10000"/>
                              <a:lumOff val="90000"/>
                            </a:schemeClr>
                          </a:solidFill>
                          <a:effectLst/>
                        </a:rPr>
                        <a:t>Quality</a:t>
                      </a:r>
                      <a:endParaRPr lang="en-US" sz="1600" b="1">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800" b="1" u="sng">
                          <a:solidFill>
                            <a:schemeClr val="tx2">
                              <a:lumMod val="10000"/>
                              <a:lumOff val="90000"/>
                            </a:schemeClr>
                          </a:solidFill>
                          <a:effectLst/>
                        </a:rPr>
                        <a:t>Availability</a:t>
                      </a:r>
                      <a:endParaRPr lang="en-US" sz="1600" b="1">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800" b="1" u="sng">
                          <a:solidFill>
                            <a:schemeClr val="tx2">
                              <a:lumMod val="10000"/>
                              <a:lumOff val="90000"/>
                            </a:schemeClr>
                          </a:solidFill>
                          <a:effectLst/>
                        </a:rPr>
                        <a:t>Estimate cost(kshs)</a:t>
                      </a:r>
                      <a:endParaRPr lang="en-US" sz="1600" b="1">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800" b="1" u="sng" dirty="0">
                          <a:solidFill>
                            <a:schemeClr val="tx2">
                              <a:lumMod val="10000"/>
                              <a:lumOff val="90000"/>
                            </a:schemeClr>
                          </a:solidFill>
                          <a:effectLst/>
                        </a:rPr>
                        <a:t>Actual cost(</a:t>
                      </a:r>
                      <a:r>
                        <a:rPr lang="en-US" sz="1800" b="1" u="sng" dirty="0" err="1">
                          <a:solidFill>
                            <a:schemeClr val="tx2">
                              <a:lumMod val="10000"/>
                              <a:lumOff val="90000"/>
                            </a:schemeClr>
                          </a:solidFill>
                          <a:effectLst/>
                        </a:rPr>
                        <a:t>Kshs</a:t>
                      </a:r>
                      <a:r>
                        <a:rPr lang="en-US" sz="1800" b="1" u="sng" dirty="0">
                          <a:solidFill>
                            <a:schemeClr val="tx2">
                              <a:lumMod val="10000"/>
                              <a:lumOff val="90000"/>
                            </a:schemeClr>
                          </a:solidFill>
                          <a:effectLst/>
                        </a:rPr>
                        <a:t>)</a:t>
                      </a:r>
                      <a:endParaRPr lang="en-US" sz="1600" b="1"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078108"/>
                  </a:ext>
                </a:extLst>
              </a:tr>
              <a:tr h="365180">
                <a:tc>
                  <a:txBody>
                    <a:bodyPr/>
                    <a:lstStyle/>
                    <a:p>
                      <a:pPr>
                        <a:lnSpc>
                          <a:spcPct val="150000"/>
                        </a:lnSpc>
                        <a:spcAft>
                          <a:spcPts val="0"/>
                        </a:spcAft>
                      </a:pPr>
                      <a:r>
                        <a:rPr lang="en-US" sz="1400" b="1">
                          <a:solidFill>
                            <a:schemeClr val="tx2">
                              <a:lumMod val="10000"/>
                              <a:lumOff val="90000"/>
                            </a:schemeClr>
                          </a:solidFill>
                          <a:effectLst/>
                        </a:rPr>
                        <a:t>Laptop</a:t>
                      </a:r>
                      <a:endParaRPr lang="en-US" sz="1200" b="1">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good</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Available</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75000</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55000</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9396766"/>
                  </a:ext>
                </a:extLst>
              </a:tr>
              <a:tr h="788145">
                <a:tc>
                  <a:txBody>
                    <a:bodyPr/>
                    <a:lstStyle/>
                    <a:p>
                      <a:pPr>
                        <a:lnSpc>
                          <a:spcPct val="150000"/>
                        </a:lnSpc>
                        <a:spcAft>
                          <a:spcPts val="0"/>
                        </a:spcAft>
                      </a:pPr>
                      <a:r>
                        <a:rPr lang="en-US" sz="1400" b="1">
                          <a:solidFill>
                            <a:schemeClr val="tx2">
                              <a:lumMod val="10000"/>
                              <a:lumOff val="90000"/>
                            </a:schemeClr>
                          </a:solidFill>
                          <a:effectLst/>
                        </a:rPr>
                        <a:t>Visual studio code</a:t>
                      </a:r>
                      <a:endParaRPr lang="en-US" sz="1200" b="1">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Good  </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Available</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N/A</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N/A</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4935372"/>
                  </a:ext>
                </a:extLst>
              </a:tr>
              <a:tr h="365180">
                <a:tc>
                  <a:txBody>
                    <a:bodyPr/>
                    <a:lstStyle/>
                    <a:p>
                      <a:pPr>
                        <a:lnSpc>
                          <a:spcPct val="150000"/>
                        </a:lnSpc>
                        <a:spcAft>
                          <a:spcPts val="0"/>
                        </a:spcAft>
                      </a:pPr>
                      <a:r>
                        <a:rPr lang="en-US" sz="1400" b="1">
                          <a:solidFill>
                            <a:schemeClr val="tx2">
                              <a:lumMod val="10000"/>
                              <a:lumOff val="90000"/>
                            </a:schemeClr>
                          </a:solidFill>
                          <a:effectLst/>
                        </a:rPr>
                        <a:t>Network</a:t>
                      </a:r>
                      <a:endParaRPr lang="en-US" sz="1200" b="1">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Fair </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Available</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1000</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1000</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6845877"/>
                  </a:ext>
                </a:extLst>
              </a:tr>
              <a:tr h="1183639">
                <a:tc>
                  <a:txBody>
                    <a:bodyPr/>
                    <a:lstStyle/>
                    <a:p>
                      <a:pPr>
                        <a:lnSpc>
                          <a:spcPct val="150000"/>
                        </a:lnSpc>
                        <a:spcAft>
                          <a:spcPts val="0"/>
                        </a:spcAft>
                      </a:pPr>
                      <a:r>
                        <a:rPr lang="en-US" sz="1400" b="1" dirty="0">
                          <a:solidFill>
                            <a:schemeClr val="tx2">
                              <a:lumMod val="10000"/>
                              <a:lumOff val="90000"/>
                            </a:schemeClr>
                          </a:solidFill>
                          <a:effectLst/>
                        </a:rPr>
                        <a:t>Firebase cloud storage</a:t>
                      </a:r>
                      <a:endParaRPr lang="en-US" sz="1200" b="1"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a:solidFill>
                            <a:schemeClr val="tx2">
                              <a:lumMod val="10000"/>
                              <a:lumOff val="90000"/>
                            </a:schemeClr>
                          </a:solidFill>
                          <a:effectLst/>
                        </a:rPr>
                        <a:t>Excellent</a:t>
                      </a:r>
                      <a:endParaRPr lang="en-US" sz="110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dirty="0">
                          <a:solidFill>
                            <a:schemeClr val="tx2">
                              <a:lumMod val="10000"/>
                              <a:lumOff val="90000"/>
                            </a:schemeClr>
                          </a:solidFill>
                          <a:effectLst/>
                        </a:rPr>
                        <a:t>Available</a:t>
                      </a:r>
                      <a:endParaRPr lang="en-US" sz="1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dirty="0">
                          <a:solidFill>
                            <a:schemeClr val="tx2">
                              <a:lumMod val="10000"/>
                              <a:lumOff val="90000"/>
                            </a:schemeClr>
                          </a:solidFill>
                          <a:effectLst/>
                        </a:rPr>
                        <a:t>500</a:t>
                      </a:r>
                      <a:endParaRPr lang="en-US" sz="1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1200" dirty="0">
                          <a:solidFill>
                            <a:schemeClr val="tx2">
                              <a:lumMod val="10000"/>
                              <a:lumOff val="90000"/>
                            </a:schemeClr>
                          </a:solidFill>
                          <a:effectLst/>
                        </a:rPr>
                        <a:t>500</a:t>
                      </a:r>
                      <a:endParaRPr lang="en-US" sz="1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9369983"/>
                  </a:ext>
                </a:extLst>
              </a:tr>
            </a:tbl>
          </a:graphicData>
        </a:graphic>
      </p:graphicFrame>
    </p:spTree>
    <p:extLst>
      <p:ext uri="{BB962C8B-B14F-4D97-AF65-F5344CB8AC3E}">
        <p14:creationId xmlns:p14="http://schemas.microsoft.com/office/powerpoint/2010/main" val="2883352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TotalTime>
  <Words>1146</Words>
  <Application>Microsoft Office PowerPoint</Application>
  <PresentationFormat>On-screen Show (16:9)</PresentationFormat>
  <Paragraphs>151</Paragraphs>
  <Slides>11</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11</vt:i4>
      </vt:variant>
    </vt:vector>
  </HeadingPairs>
  <TitlesOfParts>
    <vt:vector size="23" baseType="lpstr">
      <vt:lpstr>Raleway</vt:lpstr>
      <vt:lpstr>Calibri</vt:lpstr>
      <vt:lpstr>Roboto Condensed Light</vt:lpstr>
      <vt:lpstr>Arial</vt:lpstr>
      <vt:lpstr>Proxima Nova</vt:lpstr>
      <vt:lpstr>Proxima Nova Semibold</vt:lpstr>
      <vt:lpstr>Times New Roman</vt:lpstr>
      <vt:lpstr>Roboto</vt:lpstr>
      <vt:lpstr>Oswald</vt:lpstr>
      <vt:lpstr>Livvic</vt:lpstr>
      <vt:lpstr>Software Development Bussines Plan by Slidesgo</vt:lpstr>
      <vt:lpstr>Slidesgo Final Pages</vt:lpstr>
      <vt:lpstr>NYUMBA HOUSE RENTAL APPLICATION</vt:lpstr>
      <vt:lpstr>PowerPoint Presentation</vt:lpstr>
      <vt:lpstr>PowerPoint Presentation</vt:lpstr>
      <vt:lpstr>PowerPoint Presentation</vt:lpstr>
      <vt:lpstr>PowerPoint Presentation</vt:lpstr>
      <vt:lpstr>LITERATURE REVIEW </vt:lpstr>
      <vt:lpstr>METHODOLOGY</vt:lpstr>
      <vt:lpstr>METHODOLOGY….. cont.</vt:lpstr>
      <vt:lpstr>BUDGET</vt:lpstr>
      <vt:lpstr>PROJECT SCHEDULE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NYUMBA RENTAL APPLICATION</dc:title>
  <cp:lastModifiedBy>MUFASA</cp:lastModifiedBy>
  <cp:revision>24</cp:revision>
  <dcterms:modified xsi:type="dcterms:W3CDTF">2022-10-05T14:38:31Z</dcterms:modified>
</cp:coreProperties>
</file>