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138920" y="260352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7122600" y="260352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1154880" y="438804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4138920" y="438804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7122600" y="438804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1154880" y="973800"/>
            <a:ext cx="8760960" cy="327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138920" y="260352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7122600" y="260352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1154880" y="438804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 type="body"/>
          </p:nvPr>
        </p:nvSpPr>
        <p:spPr>
          <a:xfrm>
            <a:off x="4138920" y="438804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7" name="PlaceHolder 7"/>
          <p:cNvSpPr>
            <a:spLocks noGrp="1"/>
          </p:cNvSpPr>
          <p:nvPr>
            <p:ph type="body"/>
          </p:nvPr>
        </p:nvSpPr>
        <p:spPr>
          <a:xfrm>
            <a:off x="7122600" y="438804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1154880" y="973800"/>
            <a:ext cx="8760960" cy="327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21" name="CustomShape 2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/>
              <a:ahLst/>
              <a:cxnLst/>
              <a:rect l="l" t="t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" name="CustomShape 11" hidden="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11" name="Group 12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2" name="CustomShape 13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dt"/>
          </p:nvPr>
        </p:nvSpPr>
        <p:spPr>
          <a:xfrm rot="5400000">
            <a:off x="10159200" y="179208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C4E75DF5-C062-444A-947C-D45914F47AB1}" type="datetime">
              <a:rPr lang="en-IN" sz="1000" b="0" strike="noStrike" spc="-1">
                <a:solidFill>
                  <a:srgbClr val="FFFFFF"/>
                </a:solidFill>
                <a:latin typeface="Century Gothic"/>
              </a:rPr>
              <a:t>08-06-2020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ftr"/>
          </p:nvPr>
        </p:nvSpPr>
        <p:spPr>
          <a:xfrm rot="5400000">
            <a:off x="8952120" y="322776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7" name="CustomShape 18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PlaceHolder 19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762E1EF3-3FF8-4BEC-A96B-C5B7D28A39CA}" type="slidenum">
              <a:rPr lang="en-IN" sz="28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n-IN" sz="2800" b="0" strike="noStrike" spc="-1">
              <a:latin typeface="Times New Roman"/>
            </a:endParaRPr>
          </a:p>
        </p:txBody>
      </p:sp>
      <p:sp>
        <p:nvSpPr>
          <p:cNvPr id="19" name="PlaceHolder 2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57" name="CustomShape 2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CustomShape 3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" name="CustomShape 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" name="CustomShape 5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" name="CustomShape 6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" name="CustomShape 7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3" name="CustomShape 8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9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/>
              <a:ahLst/>
              <a:cxnLst/>
              <a:rect l="l" t="t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10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" name="CustomShape 1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PlaceHolder 12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8" name="PlaceHolder 13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Century Gothic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Fifth level</a:t>
            </a:r>
          </a:p>
        </p:txBody>
      </p:sp>
      <p:sp>
        <p:nvSpPr>
          <p:cNvPr id="69" name="PlaceHolder 14"/>
          <p:cNvSpPr>
            <a:spLocks noGrp="1"/>
          </p:cNvSpPr>
          <p:nvPr>
            <p:ph type="dt"/>
          </p:nvPr>
        </p:nvSpPr>
        <p:spPr>
          <a:xfrm>
            <a:off x="10653120" y="6391800"/>
            <a:ext cx="990360" cy="3045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F7D04EF-C964-4506-BA15-F81FFEFBBD69}" type="datetime">
              <a:rPr lang="en-IN" sz="1000" b="1" strike="noStrike" spc="-1">
                <a:solidFill>
                  <a:srgbClr val="B31166"/>
                </a:solidFill>
                <a:latin typeface="Century Gothic"/>
              </a:rPr>
              <a:t>08-06-2020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70" name="PlaceHolder 15"/>
          <p:cNvSpPr>
            <a:spLocks noGrp="1"/>
          </p:cNvSpPr>
          <p:nvPr>
            <p:ph type="ftr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1" name="PlaceHolder 16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092D74E5-B2FE-44AF-AC7C-8FC24229407E}" type="slidenum">
              <a:rPr lang="en-IN" sz="28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n-IN" sz="2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521000" y="1741320"/>
            <a:ext cx="9149400" cy="3375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5400" b="1" i="1" strike="noStrike" spc="-1">
                <a:solidFill>
                  <a:srgbClr val="EBEBEB"/>
                </a:solidFill>
                <a:latin typeface="Century Gothic"/>
              </a:rPr>
              <a:t>DETERMINATION OF TEMPERATURE OF STARS IN M12 CLUSTER AND HENCE VERIFY WEIN’S CONSTANT</a:t>
            </a:r>
            <a:endParaRPr lang="en-US" sz="54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76000" y="1872000"/>
            <a:ext cx="11232000" cy="475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1" i="1" strike="noStrike" spc="-1">
                <a:solidFill>
                  <a:srgbClr val="404040"/>
                </a:solidFill>
                <a:latin typeface="Century Gothic"/>
              </a:rPr>
              <a:t>    </a:t>
            </a:r>
            <a:r>
              <a:rPr lang="en-US" sz="1800" b="1" i="1" u="sng" strike="noStrike" spc="-1">
                <a:solidFill>
                  <a:srgbClr val="404040"/>
                </a:solidFill>
                <a:uFillTx/>
                <a:latin typeface="Century Gothic"/>
              </a:rPr>
              <a:t>RESULT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69760" y="2712240"/>
            <a:ext cx="1866240" cy="31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500" b="0" strike="noStrike" spc="-1">
                <a:solidFill>
                  <a:srgbClr val="404040"/>
                </a:solidFill>
                <a:latin typeface="Century Gothic"/>
              </a:rPr>
              <a:t>Star classification</a:t>
            </a:r>
            <a:endParaRPr lang="en-IN" sz="1500" b="0" strike="noStrike" spc="-1">
              <a:latin typeface="Arial"/>
            </a:endParaRPr>
          </a:p>
        </p:txBody>
      </p:sp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844200" y="2952000"/>
            <a:ext cx="3619800" cy="3415320"/>
          </a:xfrm>
          <a:prstGeom prst="rect">
            <a:avLst/>
          </a:prstGeom>
          <a:ln>
            <a:noFill/>
          </a:ln>
        </p:spPr>
      </p:pic>
      <p:grpSp>
        <p:nvGrpSpPr>
          <p:cNvPr id="123" name="Group 3"/>
          <p:cNvGrpSpPr/>
          <p:nvPr/>
        </p:nvGrpSpPr>
        <p:grpSpPr>
          <a:xfrm>
            <a:off x="6480000" y="2613960"/>
            <a:ext cx="4460400" cy="3506040"/>
            <a:chOff x="6480000" y="2613960"/>
            <a:chExt cx="4460400" cy="3506040"/>
          </a:xfrm>
        </p:grpSpPr>
        <p:pic>
          <p:nvPicPr>
            <p:cNvPr id="124" name="Picture 20"/>
            <p:cNvPicPr/>
            <p:nvPr/>
          </p:nvPicPr>
          <p:blipFill>
            <a:blip r:embed="rId3"/>
            <a:stretch/>
          </p:blipFill>
          <p:spPr>
            <a:xfrm>
              <a:off x="6480000" y="2613960"/>
              <a:ext cx="4460400" cy="3506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5" name="CustomShape 4"/>
            <p:cNvSpPr/>
            <p:nvPr/>
          </p:nvSpPr>
          <p:spPr>
            <a:xfrm>
              <a:off x="7920000" y="2824560"/>
              <a:ext cx="955800" cy="225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IN" sz="15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Wiens</a:t>
              </a:r>
              <a:r>
                <a:rPr lang="en-IN" sz="1500" b="1" strike="noStrike" spc="194">
                  <a:solidFill>
                    <a:srgbClr val="000000"/>
                  </a:solidFill>
                  <a:latin typeface="Times New Roman"/>
                  <a:ea typeface="DejaVu Sans"/>
                </a:rPr>
                <a:t> </a:t>
              </a:r>
              <a:r>
                <a:rPr lang="en-IN" sz="1500" b="1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graph</a:t>
              </a:r>
              <a:endParaRPr lang="en-IN" sz="1500" b="0" strike="noStrike" spc="-1">
                <a:latin typeface="Arial"/>
              </a:endParaRPr>
            </a:p>
          </p:txBody>
        </p:sp>
      </p:grpSp>
      <p:sp>
        <p:nvSpPr>
          <p:cNvPr id="126" name="TextShape 5"/>
          <p:cNvSpPr txBox="1"/>
          <p:nvPr/>
        </p:nvSpPr>
        <p:spPr>
          <a:xfrm>
            <a:off x="7411320" y="6192000"/>
            <a:ext cx="2812680" cy="31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500" b="0" strike="noStrike" spc="-1">
                <a:solidFill>
                  <a:srgbClr val="303030"/>
                </a:solidFill>
                <a:latin typeface="Segoe UI"/>
                <a:ea typeface="Segoe UI"/>
              </a:rPr>
              <a:t>λpeakT = 2.95*10^-3</a:t>
            </a:r>
            <a:r>
              <a:rPr lang="en-IN" sz="1500" b="0" strike="noStrike" spc="-1">
                <a:solidFill>
                  <a:srgbClr val="303030"/>
                </a:solidFill>
                <a:latin typeface="Century Gothic"/>
                <a:ea typeface="Segoe UI"/>
              </a:rPr>
              <a:t>   </a:t>
            </a:r>
            <a:r>
              <a:rPr lang="en-IN" sz="1500" b="0" strike="noStrike" spc="-1">
                <a:solidFill>
                  <a:srgbClr val="303030"/>
                </a:solidFill>
                <a:latin typeface="Segoe UI"/>
                <a:ea typeface="Segoe UI"/>
              </a:rPr>
              <a:t>mk.</a:t>
            </a:r>
            <a:endParaRPr lang="en-IN" sz="1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1800" b="1" i="1" strike="noStrike" spc="-1">
                <a:solidFill>
                  <a:srgbClr val="404040"/>
                </a:solidFill>
                <a:latin typeface="Century Gothic"/>
              </a:rPr>
              <a:t>   </a:t>
            </a:r>
            <a:r>
              <a:rPr lang="en-US" sz="1800" b="1" i="1" u="sng" strike="noStrike" spc="-1">
                <a:solidFill>
                  <a:srgbClr val="404040"/>
                </a:solidFill>
                <a:uFillTx/>
                <a:latin typeface="Century Gothic"/>
              </a:rPr>
              <a:t>Referrence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r>
              <a:rPr lang="en-US" sz="1800" b="1" i="1" u="sng" strike="noStrike" spc="-1">
                <a:solidFill>
                  <a:srgbClr val="404040"/>
                </a:solidFill>
                <a:uFillTx/>
                <a:latin typeface="Century Gothic"/>
              </a:rPr>
              <a:t>   1)skynakas observatory.        https://skinakas.physics.uoc.gr/en/index.php/research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1" i="1" u="sng" strike="noStrike" spc="-1">
                <a:solidFill>
                  <a:srgbClr val="404040"/>
                </a:solidFill>
                <a:uFillTx/>
                <a:latin typeface="Century Gothic"/>
              </a:rPr>
              <a:t>  2)Wikipedia.com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755960" y="2525400"/>
            <a:ext cx="5412600" cy="3982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en-US" sz="1200" b="1" strike="noStrike" spc="-1">
                <a:solidFill>
                  <a:srgbClr val="404040"/>
                </a:solidFill>
                <a:latin typeface="Century Gothic"/>
              </a:rPr>
              <a:t>          </a:t>
            </a:r>
            <a:r>
              <a:rPr lang="en-US" sz="1800" b="1" i="1" u="sng" strike="noStrike" spc="-1">
                <a:solidFill>
                  <a:srgbClr val="404040"/>
                </a:solidFill>
                <a:uFillTx/>
                <a:latin typeface="Century Gothic"/>
              </a:rPr>
              <a:t>GROUP</a:t>
            </a:r>
            <a:r>
              <a:rPr lang="en-US" sz="1800" b="1" strike="noStrike" spc="-1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1800" b="1" i="1" u="sng" strike="noStrike" spc="-1">
                <a:solidFill>
                  <a:srgbClr val="404040"/>
                </a:solidFill>
                <a:uFillTx/>
                <a:latin typeface="Century Gothic"/>
              </a:rPr>
              <a:t>MEMBERS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1.AMAL MOHANDAS</a:t>
            </a: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2.SELVA</a:t>
            </a: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3.SUMAYYA C.P</a:t>
            </a: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4.VASEEM SHUHAIB K</a:t>
            </a: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5.ZAINA SHAHLA</a:t>
            </a: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en-US" sz="1200" b="1" strike="noStrike" spc="-1">
                <a:solidFill>
                  <a:srgbClr val="404040"/>
                </a:solidFill>
                <a:latin typeface="Century Gothic"/>
              </a:rPr>
              <a:t>                                                          </a:t>
            </a: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UNDER THE GUIDANCE OF</a:t>
            </a: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en-US" sz="1200" b="1" strike="noStrike" spc="-1">
                <a:solidFill>
                  <a:srgbClr val="404040"/>
                </a:solidFill>
                <a:latin typeface="Century Gothic"/>
              </a:rPr>
              <a:t>                                                          NASEEF MOHAMMED PN </a:t>
            </a:r>
            <a:endParaRPr lang="en-US" sz="1200" b="0" strike="noStrike" spc="-1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en-US" sz="1200" b="1" strike="noStrike" spc="-1">
                <a:solidFill>
                  <a:srgbClr val="404040"/>
                </a:solidFill>
                <a:latin typeface="Century Gothic"/>
              </a:rPr>
              <a:t>                                                          </a:t>
            </a: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ASSISTANT PROFESSOR  </a:t>
            </a: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                                                               DEPARTMENT OF PHYSICS </a:t>
            </a: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                                                               FAROOK COLLEGE,CALICUT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155480" y="2746440"/>
            <a:ext cx="3345120" cy="3416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      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      </a:t>
            </a:r>
            <a:r>
              <a:rPr lang="en-US" sz="2800" b="1" i="1" u="sng" strike="noStrike" spc="-1">
                <a:solidFill>
                  <a:srgbClr val="404040"/>
                </a:solidFill>
                <a:uFillTx/>
                <a:latin typeface="Century Gothic"/>
              </a:rPr>
              <a:t>CONTENT</a:t>
            </a:r>
            <a:endParaRPr lang="en-US" sz="2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1.INTRODUCTION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2.EXPERIMENTAL SOFTWARE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3.ANALYSING M12 CLUSTER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4.CALCULATING TEMPERATURE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5.OBTAINING WAVELENGTH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6.OBTAINING WEIN’S CONSTANT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7.RESULT AND CONCLUSION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8.REFERENCE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b="1" u="sng" strike="noStrike" spc="-1" dirty="0">
                <a:solidFill>
                  <a:srgbClr val="404040"/>
                </a:solidFill>
                <a:uFillTx/>
                <a:latin typeface="Century Gothic"/>
              </a:rPr>
              <a:t>INTRODUCTION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endParaRPr lang="en-US" sz="2000" b="1" u="sng" spc="-1" dirty="0">
              <a:solidFill>
                <a:srgbClr val="404040"/>
              </a:solidFill>
              <a:latin typeface="Century Gothic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</a:pPr>
            <a:r>
              <a:rPr lang="en-US" sz="2000" spc="-1" dirty="0">
                <a:solidFill>
                  <a:srgbClr val="404040"/>
                </a:solidFill>
                <a:latin typeface="Century Gothic"/>
              </a:rPr>
              <a:t>1)</a:t>
            </a:r>
            <a:r>
              <a:rPr lang="en-US" sz="2000" spc="-1" dirty="0" err="1">
                <a:solidFill>
                  <a:srgbClr val="404040"/>
                </a:solidFill>
                <a:latin typeface="Century Gothic"/>
              </a:rPr>
              <a:t>Astronamy,Astrophysics</a:t>
            </a:r>
            <a:endParaRPr lang="en-US" sz="2000" spc="-1" dirty="0">
              <a:solidFill>
                <a:srgbClr val="404040"/>
              </a:solidFill>
              <a:latin typeface="Century Gothic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</a:pPr>
            <a:r>
              <a:rPr lang="en-US" sz="2000" strike="noStrike" spc="-1" dirty="0">
                <a:solidFill>
                  <a:srgbClr val="404040"/>
                </a:solidFill>
                <a:uFillTx/>
                <a:latin typeface="Century Gothic"/>
              </a:rPr>
              <a:t>2)M12 clust</a:t>
            </a:r>
            <a:r>
              <a:rPr lang="en-US" sz="2000" spc="-1" dirty="0">
                <a:solidFill>
                  <a:srgbClr val="404040"/>
                </a:solidFill>
                <a:latin typeface="Century Gothic"/>
              </a:rPr>
              <a:t>er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</a:pPr>
            <a:r>
              <a:rPr lang="en-US" sz="2000" strike="noStrike" spc="-1" dirty="0">
                <a:solidFill>
                  <a:srgbClr val="404040"/>
                </a:solidFill>
                <a:uFillTx/>
                <a:latin typeface="Century Gothic"/>
              </a:rPr>
              <a:t>3)</a:t>
            </a:r>
            <a:r>
              <a:rPr lang="en-US" sz="2000" spc="-1" dirty="0">
                <a:solidFill>
                  <a:srgbClr val="404040"/>
                </a:solidFill>
                <a:latin typeface="Century Gothic"/>
              </a:rPr>
              <a:t>For collection of data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</a:pPr>
            <a:r>
              <a:rPr lang="en-US" sz="2000" strike="noStrike" spc="-1" dirty="0">
                <a:solidFill>
                  <a:srgbClr val="404040"/>
                </a:solidFill>
                <a:uFillTx/>
                <a:latin typeface="Century Gothic"/>
              </a:rPr>
              <a:t>     (Ira</a:t>
            </a:r>
            <a:r>
              <a:rPr lang="en-US" sz="2000" spc="-1" dirty="0">
                <a:solidFill>
                  <a:srgbClr val="404040"/>
                </a:solidFill>
                <a:latin typeface="Century Gothic"/>
              </a:rPr>
              <a:t>f,ds9,libereoffice </a:t>
            </a:r>
            <a:r>
              <a:rPr lang="en-US" sz="2000" spc="-1" dirty="0" err="1">
                <a:solidFill>
                  <a:srgbClr val="404040"/>
                </a:solidFill>
                <a:latin typeface="Century Gothic"/>
              </a:rPr>
              <a:t>calc,Qti</a:t>
            </a:r>
            <a:r>
              <a:rPr lang="en-US" sz="2000" spc="-1" dirty="0">
                <a:solidFill>
                  <a:srgbClr val="404040"/>
                </a:solidFill>
                <a:latin typeface="Century Gothic"/>
              </a:rPr>
              <a:t> plot)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</a:pPr>
            <a:r>
              <a:rPr lang="en-US" sz="2000" strike="noStrike" spc="-1" dirty="0">
                <a:solidFill>
                  <a:srgbClr val="404040"/>
                </a:solidFill>
                <a:uFillTx/>
                <a:latin typeface="Century Gothic"/>
              </a:rPr>
              <a:t>4)</a:t>
            </a:r>
            <a:r>
              <a:rPr lang="en-US" sz="2000" strike="noStrike" spc="-1" dirty="0" err="1">
                <a:solidFill>
                  <a:srgbClr val="404040"/>
                </a:solidFill>
                <a:uFillTx/>
                <a:latin typeface="Century Gothic"/>
              </a:rPr>
              <a:t>wein’s</a:t>
            </a:r>
            <a:r>
              <a:rPr lang="en-US" sz="2000" strike="noStrike" spc="-1" dirty="0">
                <a:solidFill>
                  <a:srgbClr val="404040"/>
                </a:solidFill>
                <a:uFillTx/>
                <a:latin typeface="Century Gothic"/>
              </a:rPr>
              <a:t> displaceme</a:t>
            </a:r>
            <a:r>
              <a:rPr lang="en-US" sz="2000" spc="-1" dirty="0">
                <a:solidFill>
                  <a:srgbClr val="404040"/>
                </a:solidFill>
                <a:latin typeface="Century Gothic"/>
              </a:rPr>
              <a:t>nt law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</a:pPr>
            <a:r>
              <a:rPr lang="en-US" sz="2000" strike="noStrike" spc="-1" dirty="0">
                <a:solidFill>
                  <a:srgbClr val="404040"/>
                </a:solidFill>
                <a:uFillTx/>
                <a:latin typeface="Century Gothic"/>
              </a:rPr>
              <a:t>                 </a:t>
            </a:r>
            <a:r>
              <a:rPr lang="el-GR" sz="2000" spc="-1" dirty="0">
                <a:solidFill>
                  <a:srgbClr val="404040"/>
                </a:solidFill>
                <a:latin typeface="Century Gothic"/>
              </a:rPr>
              <a:t> λ</a:t>
            </a:r>
            <a:r>
              <a:rPr lang="en-US" sz="2000" spc="-1" dirty="0">
                <a:solidFill>
                  <a:srgbClr val="404040"/>
                </a:solidFill>
                <a:latin typeface="Century Gothic"/>
              </a:rPr>
              <a:t>max = b / T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</a:pPr>
            <a:r>
              <a:rPr lang="en-US" sz="2000" spc="-1" dirty="0">
                <a:solidFill>
                  <a:srgbClr val="404040"/>
                </a:solidFill>
                <a:latin typeface="Century Gothic"/>
              </a:rPr>
              <a:t>        </a:t>
            </a:r>
            <a:r>
              <a:rPr lang="el-GR" sz="2000" spc="-1" dirty="0">
                <a:solidFill>
                  <a:srgbClr val="404040"/>
                </a:solidFill>
                <a:latin typeface="Century Gothic"/>
              </a:rPr>
              <a:t>λ</a:t>
            </a:r>
            <a:r>
              <a:rPr lang="en-US" sz="2000" spc="-1" dirty="0">
                <a:solidFill>
                  <a:srgbClr val="404040"/>
                </a:solidFill>
                <a:latin typeface="Century Gothic"/>
              </a:rPr>
              <a:t>peak T =2.87 × 10-3 m k</a:t>
            </a:r>
            <a:endParaRPr lang="en-US" sz="2000" strike="noStrike" spc="-1" dirty="0">
              <a:solidFill>
                <a:srgbClr val="404040"/>
              </a:solidFill>
              <a:uFillTx/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2431800" y="23893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1" i="1" u="sng" strike="noStrike" spc="-1" dirty="0">
                <a:solidFill>
                  <a:srgbClr val="404040"/>
                </a:solidFill>
                <a:uFillTx/>
                <a:latin typeface="Century Gothic"/>
              </a:rPr>
              <a:t>EXPERIMENTAL SOFTWARE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</a:pP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*Fits image file of M12 cluster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*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</a:rPr>
              <a:t>Iraf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*Ds9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b="1" u="sng" strike="noStrike" spc="-1" dirty="0">
                <a:solidFill>
                  <a:srgbClr val="404040"/>
                </a:solidFill>
                <a:uFillTx/>
                <a:latin typeface="Century Gothic"/>
              </a:rPr>
              <a:t>ANALYSING M12 CLUSTER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endParaRPr lang="en-US" sz="2000" b="1" u="sng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strike="noStrike" spc="-1" dirty="0">
                <a:solidFill>
                  <a:srgbClr val="404040"/>
                </a:solidFill>
                <a:uFillTx/>
                <a:latin typeface="Century Gothic"/>
              </a:rPr>
              <a:t>1)location and characteristics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404040"/>
                </a:solidFill>
                <a:latin typeface="Century Gothic"/>
              </a:rPr>
              <a:t>2)Analysis using IRAF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strike="noStrike" spc="-1" dirty="0">
                <a:solidFill>
                  <a:srgbClr val="404040"/>
                </a:solidFill>
                <a:uFillTx/>
                <a:latin typeface="Century Gothic"/>
              </a:rPr>
              <a:t>3)FWHM value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404040"/>
                </a:solidFill>
                <a:latin typeface="Century Gothic"/>
              </a:rPr>
              <a:t>4)obtain v and b values</a:t>
            </a:r>
            <a:endParaRPr lang="en-US" sz="2000" strike="noStrike" spc="-1" dirty="0">
              <a:solidFill>
                <a:srgbClr val="404040"/>
              </a:solidFill>
              <a:uFillTx/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b="1" u="sng" strike="noStrike" spc="-1" dirty="0">
                <a:solidFill>
                  <a:srgbClr val="404040"/>
                </a:solidFill>
                <a:uFillTx/>
                <a:latin typeface="Century Gothic"/>
              </a:rPr>
              <a:t>CALCULATING TEMPERATURE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b="1" spc="-1" dirty="0">
                <a:solidFill>
                  <a:srgbClr val="404040"/>
                </a:solidFill>
                <a:latin typeface="Century Gothic"/>
              </a:rPr>
              <a:t>Obtain v and b values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b="1" strike="noStrike" spc="-1" dirty="0">
                <a:solidFill>
                  <a:srgbClr val="404040"/>
                </a:solidFill>
                <a:uFillTx/>
                <a:latin typeface="Century Gothic"/>
              </a:rPr>
              <a:t>Color index (B-V)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</a:pPr>
            <a:r>
              <a:rPr lang="en-US" sz="2000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IN" sz="2000" spc="-1" dirty="0">
                <a:solidFill>
                  <a:srgbClr val="404040"/>
                </a:solidFill>
                <a:latin typeface="Century Gothic"/>
              </a:rPr>
              <a:t>Equation to calculate temperature, </a:t>
            </a:r>
            <a:endParaRPr lang="en-US" sz="2000" b="1" u="sng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endParaRPr lang="en-US" sz="2000" strike="noStrike" spc="-1" dirty="0">
              <a:solidFill>
                <a:srgbClr val="404040"/>
              </a:solidFill>
              <a:uFillTx/>
              <a:latin typeface="Century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F8FBA-F0D7-4F65-8FEB-239C44AB90D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922576" y="4449518"/>
            <a:ext cx="5009760" cy="54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154880" y="2304000"/>
            <a:ext cx="10869120" cy="4464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b="1" u="sng" strike="noStrike" spc="-1">
                <a:solidFill>
                  <a:srgbClr val="404040"/>
                </a:solidFill>
                <a:uFillTx/>
                <a:latin typeface="Century Gothic"/>
              </a:rPr>
              <a:t>DETERMINATION OF WAVELENGTH</a:t>
            </a:r>
            <a:endParaRPr lang="en-US" sz="2000" b="0" u="sng" strike="noStrike" spc="-1">
              <a:solidFill>
                <a:srgbClr val="404040"/>
              </a:solidFill>
              <a:uFillTx/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Equation of flux,</a:t>
            </a:r>
            <a:endParaRPr lang="en-US" sz="1800" b="0" u="sng" strike="noStrike" spc="-1">
              <a:solidFill>
                <a:srgbClr val="404040"/>
              </a:solidFill>
              <a:uFillTx/>
              <a:latin typeface="Century Gothic"/>
            </a:endParaRPr>
          </a:p>
        </p:txBody>
      </p:sp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3384000" y="2837520"/>
            <a:ext cx="1726200" cy="618480"/>
          </a:xfrm>
          <a:prstGeom prst="rect">
            <a:avLst/>
          </a:prstGeom>
          <a:ln>
            <a:noFill/>
          </a:ln>
        </p:spPr>
      </p:pic>
      <p:pic>
        <p:nvPicPr>
          <p:cNvPr id="117" name="Picture 116"/>
          <p:cNvPicPr/>
          <p:nvPr/>
        </p:nvPicPr>
        <p:blipFill>
          <a:blip r:embed="rId3"/>
          <a:stretch/>
        </p:blipFill>
        <p:spPr>
          <a:xfrm>
            <a:off x="936000" y="3806640"/>
            <a:ext cx="4712400" cy="2817360"/>
          </a:xfrm>
          <a:prstGeom prst="rect">
            <a:avLst/>
          </a:prstGeom>
          <a:ln>
            <a:noFill/>
          </a:ln>
        </p:spPr>
      </p:pic>
      <p:sp>
        <p:nvSpPr>
          <p:cNvPr id="118" name="TextShape 2"/>
          <p:cNvSpPr txBox="1"/>
          <p:nvPr/>
        </p:nvSpPr>
        <p:spPr>
          <a:xfrm>
            <a:off x="1309320" y="3600000"/>
            <a:ext cx="3298680" cy="35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400" b="0" strike="noStrike" spc="-1">
                <a:solidFill>
                  <a:srgbClr val="404040"/>
                </a:solidFill>
                <a:latin typeface="Century Gothic"/>
              </a:rPr>
              <a:t>wavelenth-temperature graph</a:t>
            </a:r>
            <a:r>
              <a:rPr lang="en-IN" sz="1800" b="0" strike="noStrike" spc="-1">
                <a:solidFill>
                  <a:srgbClr val="404040"/>
                </a:solidFill>
                <a:latin typeface="Century Gothic"/>
              </a:rPr>
              <a:t>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1800" b="1" u="sng" strike="noStrike" spc="-1" dirty="0">
                <a:solidFill>
                  <a:srgbClr val="404040"/>
                </a:solidFill>
                <a:uFillTx/>
                <a:latin typeface="Century Gothic"/>
              </a:rPr>
              <a:t>OBTAIN WEIN’S  CONSTANT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1Weins law</a:t>
            </a:r>
          </a:p>
          <a:p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2Weins constant (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2.87 × 10-3 m k)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3Graph of log p and log lambda peak</a:t>
            </a:r>
          </a:p>
          <a:p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4 Y =mx +c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5 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</a:rPr>
              <a:t>weins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 constant =lambda peak *T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289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Century Gothic</vt:lpstr>
      <vt:lpstr>Segoe UI</vt:lpstr>
      <vt:lpstr>Symbol</vt:lpstr>
      <vt:lpstr>Times New Roman</vt:lpstr>
      <vt:lpstr>Wingdings</vt:lpstr>
      <vt:lpstr>Wingdings 3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DETERMINATION OF TEMPERATURE OF STARS IN M12 CLUSTER AND HENCE VERIFY WEIN’S CONSTANT</dc:title>
  <dc:subject/>
  <dc:creator>Unknown User</dc:creator>
  <dc:description/>
  <cp:lastModifiedBy>vaisakhan p s</cp:lastModifiedBy>
  <cp:revision>8</cp:revision>
  <dcterms:created xsi:type="dcterms:W3CDTF">2020-06-07T08:08:44Z</dcterms:created>
  <dcterms:modified xsi:type="dcterms:W3CDTF">2020-06-08T03:17:07Z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11</vt:i4>
  </property>
</Properties>
</file>