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Primer Examen Parcial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 rot="21420000">
            <a:off x="985320" y="3495619"/>
            <a:ext cx="10119173" cy="646163"/>
          </a:xfrm>
        </p:spPr>
        <p:txBody>
          <a:bodyPr/>
          <a:lstStyle/>
          <a:p>
            <a:r>
              <a:rPr lang="es-ES" dirty="0" smtClean="0"/>
              <a:t>Computo Móvil                 Grupo:01                          Trejo Linares alfonso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795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Sistemas operativos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0" y="0"/>
            <a:ext cx="11690252" cy="5598942"/>
          </a:xfrm>
          <a:blipFill dpi="0" rotWithShape="1">
            <a:blip r:embed="rId2">
              <a:alphaModFix amt="35000"/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/>
          <a:p>
            <a:pPr algn="just"/>
            <a:endParaRPr lang="es-ES" dirty="0" smtClean="0"/>
          </a:p>
          <a:p>
            <a:pPr algn="just"/>
            <a:endParaRPr lang="es-ES" dirty="0"/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Los </a:t>
            </a:r>
            <a:r>
              <a:rPr lang="es-ES" dirty="0"/>
              <a:t>Sistemas Operativos son los encargados de administrar el hardware de los diferentes equipos o dispositivos de computación ya sean computadores servidores, escritorio, portátiles, </a:t>
            </a:r>
            <a:r>
              <a:rPr lang="es-ES" dirty="0" err="1"/>
              <a:t>NetBooks</a:t>
            </a:r>
            <a:r>
              <a:rPr lang="es-ES" dirty="0"/>
              <a:t>, etc., en el caso específico de los dispositivos móviles como Tabletas, </a:t>
            </a:r>
            <a:r>
              <a:rPr lang="es-ES" dirty="0" err="1"/>
              <a:t>Fablets</a:t>
            </a:r>
            <a:r>
              <a:rPr lang="es-ES" dirty="0"/>
              <a:t>, Smartphone, Reloj, entre otros, teniendo en cuenta las características que diferencian los dispositivos móviles a los demás sistemas computacionales, los sistemas operativos móviles están enfocados en la movilidad, la conectividad inalámbrica y en la administración de forma óptima del procesamiento, almacenamiento , el consumo de la energía, visualización que generan un consumo de energía bastante alto produciendo como resultado un uso inadecuado de la energía en el dispositivo.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9930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Características de cada so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0" y="0"/>
            <a:ext cx="11732455" cy="5598942"/>
          </a:xfrm>
          <a:blipFill dpi="0" rotWithShape="1">
            <a:blip r:embed="rId2">
              <a:alphaModFix amt="35000"/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/>
          <a:p>
            <a:r>
              <a:rPr lang="es-ES" dirty="0" smtClean="0"/>
              <a:t>Android</a:t>
            </a:r>
          </a:p>
          <a:p>
            <a:r>
              <a:rPr lang="es-ES" dirty="0" err="1" smtClean="0"/>
              <a:t>Ios</a:t>
            </a:r>
            <a:endParaRPr lang="es-ES" dirty="0" smtClean="0"/>
          </a:p>
          <a:p>
            <a:r>
              <a:rPr lang="es-ES" dirty="0" smtClean="0"/>
              <a:t>Windows </a:t>
            </a:r>
            <a:r>
              <a:rPr lang="es-ES" dirty="0" err="1" smtClean="0"/>
              <a:t>phone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7078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Dispositivos móviles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112542" y="0"/>
            <a:ext cx="11577710" cy="5598942"/>
          </a:xfrm>
          <a:blipFill dpi="0" rotWithShape="1">
            <a:blip r:embed="rId2">
              <a:alphaModFix amt="35000"/>
            </a:blip>
            <a:srcRect/>
            <a:stretch>
              <a:fillRect/>
            </a:stretch>
          </a:blipFill>
        </p:spPr>
        <p:txBody>
          <a:bodyPr/>
          <a:lstStyle/>
          <a:p>
            <a:pPr algn="just"/>
            <a:r>
              <a:rPr lang="es-ES" dirty="0"/>
              <a:t>Los dispositivos móviles (también conocidos como computadora de mano, </a:t>
            </a:r>
            <a:r>
              <a:rPr lang="es-ES" dirty="0" err="1"/>
              <a:t>palmtop</a:t>
            </a:r>
            <a:r>
              <a:rPr lang="es-ES" dirty="0"/>
              <a:t> o simplemente </a:t>
            </a:r>
            <a:r>
              <a:rPr lang="es-ES" dirty="0" err="1"/>
              <a:t>handheld</a:t>
            </a:r>
            <a:r>
              <a:rPr lang="es-ES" dirty="0"/>
              <a:t>) son aparatos de pequeño tamaño, con algunas capacidades de procesamiento, con conexión permanente o intermitente a una red, con memoria limitada, diseñados específicamente para una función, pero que pueden llevar a cabo otras funciones más generales.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3080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Iot</a:t>
            </a:r>
            <a:r>
              <a:rPr lang="es-ES" dirty="0" smtClean="0"/>
              <a:t> (internet of </a:t>
            </a:r>
            <a:r>
              <a:rPr lang="es-ES" dirty="0" err="1" smtClean="0"/>
              <a:t>things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0" y="0"/>
            <a:ext cx="11732455" cy="5627077"/>
          </a:xfrm>
          <a:blipFill dpi="0" rotWithShape="1">
            <a:blip r:embed="rId2">
              <a:alphaModFix amt="34000"/>
            </a:blip>
            <a:srcRect/>
            <a:stretch>
              <a:fillRect/>
            </a:stretch>
          </a:blipFill>
        </p:spPr>
        <p:txBody>
          <a:bodyPr/>
          <a:lstStyle/>
          <a:p>
            <a:pPr fontAlgn="base"/>
            <a:endParaRPr lang="es-ES" dirty="0" smtClean="0"/>
          </a:p>
          <a:p>
            <a:pPr fontAlgn="base"/>
            <a:endParaRPr lang="es-ES" dirty="0"/>
          </a:p>
          <a:p>
            <a:pPr fontAlgn="base"/>
            <a:endParaRPr lang="es-ES" dirty="0" smtClean="0"/>
          </a:p>
          <a:p>
            <a:pPr fontAlgn="base"/>
            <a:r>
              <a:rPr lang="es-ES" dirty="0" smtClean="0"/>
              <a:t>Internet </a:t>
            </a:r>
            <a:r>
              <a:rPr lang="es-ES" dirty="0"/>
              <a:t>de las Cosas es una red de objetos físicos (vehículos, máquinas, electrodomésticos y más) que utiliza sensores y API para conectarse e intercambiar datos por internet.</a:t>
            </a:r>
          </a:p>
          <a:p>
            <a:pPr fontAlgn="base"/>
            <a:r>
              <a:rPr lang="es-ES" b="1" dirty="0"/>
              <a:t>-¿Qué lo hace posible?</a:t>
            </a:r>
            <a:endParaRPr lang="es-ES" dirty="0"/>
          </a:p>
          <a:p>
            <a:pPr fontAlgn="base"/>
            <a:r>
              <a:rPr lang="es-ES" dirty="0" err="1"/>
              <a:t>IoT</a:t>
            </a:r>
            <a:r>
              <a:rPr lang="es-ES" dirty="0"/>
              <a:t> depende de una serie integral de tecnologías (como las interfaces de programación de aplicaciones (API) que conectan los dispositivos a internet). Otras tecnologías </a:t>
            </a:r>
            <a:r>
              <a:rPr lang="es-ES" dirty="0" err="1"/>
              <a:t>IoT</a:t>
            </a:r>
            <a:r>
              <a:rPr lang="es-ES" dirty="0"/>
              <a:t> claves son las herramientas de gestión de Big Data, las analíticas predictivas, la IA y machine </a:t>
            </a:r>
            <a:r>
              <a:rPr lang="es-ES" dirty="0" err="1"/>
              <a:t>learning</a:t>
            </a:r>
            <a:r>
              <a:rPr lang="es-ES" dirty="0"/>
              <a:t>, la nube y la identificación por radiofrecuencia  (RFID).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3106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Ventajas, desventajas y vulnerabilidades de </a:t>
            </a:r>
            <a:r>
              <a:rPr lang="es-ES" dirty="0" err="1" smtClean="0"/>
              <a:t>iot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0" y="0"/>
            <a:ext cx="11648049" cy="5556738"/>
          </a:xfrm>
          <a:blipFill dpi="0" rotWithShape="1">
            <a:blip r:embed="rId2">
              <a:alphaModFix amt="33000"/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/>
          <a:p>
            <a:endParaRPr lang="es-ES" sz="1800" dirty="0" smtClean="0"/>
          </a:p>
          <a:p>
            <a:endParaRPr lang="es-ES" sz="1800" dirty="0"/>
          </a:p>
          <a:p>
            <a:endParaRPr lang="es-ES" sz="1800" dirty="0" smtClean="0"/>
          </a:p>
          <a:p>
            <a:endParaRPr lang="es-ES" sz="1800" dirty="0"/>
          </a:p>
          <a:p>
            <a:r>
              <a:rPr lang="es-ES" sz="1800" dirty="0" smtClean="0"/>
              <a:t>Ventajas:</a:t>
            </a:r>
          </a:p>
          <a:p>
            <a:r>
              <a:rPr lang="es-ES" sz="1800" dirty="0" smtClean="0"/>
              <a:t>-Dinero/productividad, datos, rastreo, tiempo</a:t>
            </a:r>
          </a:p>
          <a:p>
            <a:r>
              <a:rPr lang="es-ES" sz="1800" dirty="0" smtClean="0"/>
              <a:t>Desventajas:</a:t>
            </a:r>
          </a:p>
          <a:p>
            <a:r>
              <a:rPr lang="es-ES" sz="1800" dirty="0" smtClean="0"/>
              <a:t>-complejidad, compatibilidad, seguridad</a:t>
            </a:r>
          </a:p>
          <a:p>
            <a:r>
              <a:rPr lang="es-ES" sz="1800" dirty="0" smtClean="0"/>
              <a:t>Vulnerabilidades:</a:t>
            </a:r>
          </a:p>
          <a:p>
            <a:r>
              <a:rPr lang="es-ES" sz="1800" dirty="0" smtClean="0"/>
              <a:t>Falta de cifrado en la capa de transporte de paquetes, interfaz web insegura, autenticación ineficiente, conectividad insegura, software y firmware inseguros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2762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Casos de uso </a:t>
            </a:r>
            <a:r>
              <a:rPr lang="es-ES" dirty="0" err="1" smtClean="0"/>
              <a:t>iot</a:t>
            </a:r>
            <a:r>
              <a:rPr lang="es-ES" dirty="0" smtClean="0"/>
              <a:t> en sectores clave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0" y="-1"/>
            <a:ext cx="11704320" cy="5613009"/>
          </a:xfrm>
          <a:blipFill dpi="0" rotWithShape="1">
            <a:blip r:embed="rId2">
              <a:alphaModFix amt="23000"/>
            </a:blip>
            <a:srcRect/>
            <a:stretch>
              <a:fillRect/>
            </a:stretch>
          </a:blipFill>
        </p:spPr>
        <p:txBody>
          <a:bodyPr>
            <a:normAutofit fontScale="55000" lnSpcReduction="20000"/>
          </a:bodyPr>
          <a:lstStyle/>
          <a:p>
            <a:pPr algn="just" fontAlgn="base"/>
            <a:endParaRPr lang="es-ES" sz="2900" b="1" dirty="0" smtClean="0"/>
          </a:p>
          <a:p>
            <a:pPr algn="just" fontAlgn="base"/>
            <a:endParaRPr lang="es-ES" sz="2900" b="1" dirty="0"/>
          </a:p>
          <a:p>
            <a:pPr algn="just" fontAlgn="base"/>
            <a:endParaRPr lang="es-ES" sz="2900" b="1" dirty="0" smtClean="0"/>
          </a:p>
          <a:p>
            <a:pPr algn="just" fontAlgn="base"/>
            <a:endParaRPr lang="es-ES" sz="2900" b="1" dirty="0"/>
          </a:p>
          <a:p>
            <a:pPr algn="just" fontAlgn="base"/>
            <a:endParaRPr lang="es-ES" sz="2900" b="1" dirty="0" smtClean="0"/>
          </a:p>
          <a:p>
            <a:pPr algn="just" fontAlgn="base"/>
            <a:r>
              <a:rPr lang="es-ES" sz="2900" b="1" dirty="0" smtClean="0"/>
              <a:t>Fabricación</a:t>
            </a:r>
            <a:endParaRPr lang="es-ES" sz="2900" dirty="0"/>
          </a:p>
          <a:p>
            <a:pPr algn="just" fontAlgn="base"/>
            <a:r>
              <a:rPr lang="es-ES" sz="2900" dirty="0"/>
              <a:t>Internet de las cosas industrial (</a:t>
            </a:r>
            <a:r>
              <a:rPr lang="es-ES" sz="2900" dirty="0" err="1"/>
              <a:t>IIoT</a:t>
            </a:r>
            <a:r>
              <a:rPr lang="es-ES" sz="2900" dirty="0"/>
              <a:t>) está cambiando completamente la manera en que se hacen los productos. Los fabricantes usan </a:t>
            </a:r>
            <a:r>
              <a:rPr lang="es-ES" sz="2900" dirty="0" err="1"/>
              <a:t>IIoT</a:t>
            </a:r>
            <a:r>
              <a:rPr lang="es-ES" sz="2900" dirty="0"/>
              <a:t> y la comunicación M2M para impulsar la automatización industrial, prever y prevenir fallas de equipos, mejorar la seguridad laboral y mucho más. </a:t>
            </a:r>
          </a:p>
          <a:p>
            <a:pPr algn="just" fontAlgn="base"/>
            <a:r>
              <a:rPr lang="es-ES" sz="2900" b="1" dirty="0"/>
              <a:t>Transporte</a:t>
            </a:r>
            <a:endParaRPr lang="es-ES" sz="2900" dirty="0"/>
          </a:p>
          <a:p>
            <a:pPr algn="just" fontAlgn="base"/>
            <a:r>
              <a:rPr lang="es-ES" sz="2900" dirty="0"/>
              <a:t>Los sistemas de transporte inteligentes trasladan a las personas y los bienes de A </a:t>
            </a:r>
            <a:r>
              <a:rPr lang="es-ES" sz="2900" dirty="0" err="1"/>
              <a:t>a</a:t>
            </a:r>
            <a:r>
              <a:rPr lang="es-ES" sz="2900" dirty="0"/>
              <a:t> Z en todo el mundo. Se usan miles de sensores </a:t>
            </a:r>
            <a:r>
              <a:rPr lang="es-ES" sz="2900" dirty="0" err="1"/>
              <a:t>IoT</a:t>
            </a:r>
            <a:r>
              <a:rPr lang="es-ES" sz="2900" dirty="0"/>
              <a:t> en aviones, trenes, buques y vehículos para optimizar todo, desde rendimiento de motores y seguridad hasta logística y gestión de la cadena de suministro. </a:t>
            </a:r>
          </a:p>
          <a:p>
            <a:pPr algn="just" fontAlgn="base"/>
            <a:r>
              <a:rPr lang="es-ES" sz="2900" b="1" dirty="0"/>
              <a:t>Industria automotriz</a:t>
            </a:r>
            <a:endParaRPr lang="es-ES" sz="2900" dirty="0"/>
          </a:p>
          <a:p>
            <a:pPr algn="just" fontAlgn="base"/>
            <a:r>
              <a:rPr lang="es-ES" sz="2900" dirty="0"/>
              <a:t>Los fabricantes de automóviles y las empresas tecnológicas están usando </a:t>
            </a:r>
            <a:r>
              <a:rPr lang="es-ES" sz="2900" dirty="0" err="1"/>
              <a:t>IoT</a:t>
            </a:r>
            <a:r>
              <a:rPr lang="es-ES" sz="2900" dirty="0"/>
              <a:t> para ayudar a los conductores de automóviles conectados (o automóviles inteligentes) a evitar accidentes, prever problemas de mantenimiento, encontrar lugares para estacionar y más. </a:t>
            </a:r>
            <a:r>
              <a:rPr lang="es-ES" sz="2900" dirty="0" err="1"/>
              <a:t>IoT</a:t>
            </a:r>
            <a:r>
              <a:rPr lang="es-ES" sz="2900" dirty="0"/>
              <a:t> y machine </a:t>
            </a:r>
            <a:r>
              <a:rPr lang="es-ES" sz="2900" dirty="0" err="1"/>
              <a:t>learning</a:t>
            </a:r>
            <a:r>
              <a:rPr lang="es-ES" sz="2900" dirty="0"/>
              <a:t> también están trayendo los automóviles autónomos al mercado.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8489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sensores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3"/>
          </p:nvPr>
        </p:nvSpPr>
        <p:spPr>
          <a:xfrm>
            <a:off x="0" y="0"/>
            <a:ext cx="11690252" cy="5584874"/>
          </a:xfrm>
          <a:blipFill dpi="0" rotWithShape="1">
            <a:blip r:embed="rId2">
              <a:alphaModFix amt="34000"/>
            </a:blip>
            <a:srcRect/>
            <a:stretch>
              <a:fillRect/>
            </a:stretch>
          </a:blipFill>
        </p:spPr>
        <p:txBody>
          <a:bodyPr/>
          <a:lstStyle/>
          <a:p>
            <a:pPr algn="just" fontAlgn="base"/>
            <a:endParaRPr lang="es-ES" dirty="0" smtClean="0"/>
          </a:p>
          <a:p>
            <a:pPr algn="just" fontAlgn="base"/>
            <a:r>
              <a:rPr lang="es-ES" dirty="0" smtClean="0"/>
              <a:t>Los </a:t>
            </a:r>
            <a:r>
              <a:rPr lang="es-ES" dirty="0"/>
              <a:t>sensores son fundamentales en el “Internet de las cosas”, las piezas de hardware que hacen el trabajo crítico de los procesos de monitoreo, mediciones y recolección de datos. Ellos son, muchas veces, una de las primeras cosas que las personas piensan al imaginar el </a:t>
            </a:r>
            <a:r>
              <a:rPr lang="es-ES" dirty="0" err="1"/>
              <a:t>IoT</a:t>
            </a:r>
            <a:r>
              <a:rPr lang="es-ES" dirty="0"/>
              <a:t>.</a:t>
            </a:r>
          </a:p>
          <a:p>
            <a:pPr algn="just"/>
            <a:r>
              <a:rPr lang="es-ES" dirty="0"/>
              <a:t>Los sensores son dispositivos sofisticados que son frecuentemente usados para detectar y responder las señales eléctricas u ópticas. Un sensor convierte el parámetro físico (por ejemplo: temperatura, presión sanguínea, humedad, velocidad, etc.) en una señal que puede ser medida eléctricamente. 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4847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sensores en </a:t>
            </a:r>
            <a:r>
              <a:rPr lang="es-ES" dirty="0" err="1" smtClean="0"/>
              <a:t>iot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-1" y="0"/>
            <a:ext cx="11676185" cy="5598942"/>
          </a:xfrm>
          <a:blipFill dpi="0" rotWithShape="1">
            <a:blip r:embed="rId2">
              <a:alphaModFix amt="35000"/>
            </a:blip>
            <a:srcRect/>
            <a:stretch>
              <a:fillRect/>
            </a:stretch>
          </a:blipFill>
        </p:spPr>
        <p:txBody>
          <a:bodyPr/>
          <a:lstStyle/>
          <a:p>
            <a:endParaRPr lang="es-ES" b="1" dirty="0" smtClean="0"/>
          </a:p>
          <a:p>
            <a:endParaRPr lang="es-ES" b="1" dirty="0"/>
          </a:p>
          <a:p>
            <a:r>
              <a:rPr lang="es-ES" b="1" dirty="0" smtClean="0"/>
              <a:t>1- </a:t>
            </a:r>
            <a:r>
              <a:rPr lang="es-ES" b="1" dirty="0"/>
              <a:t>Sensores de proximidad </a:t>
            </a:r>
            <a:endParaRPr lang="es-ES" dirty="0"/>
          </a:p>
          <a:p>
            <a:r>
              <a:rPr lang="es-ES" b="1" dirty="0"/>
              <a:t>2- Acelerómetro y </a:t>
            </a:r>
            <a:r>
              <a:rPr lang="es-ES" b="1" dirty="0" smtClean="0"/>
              <a:t>giroscopio</a:t>
            </a:r>
            <a:r>
              <a:rPr lang="es-ES" dirty="0" smtClean="0"/>
              <a:t> </a:t>
            </a:r>
            <a:endParaRPr lang="es-ES" dirty="0"/>
          </a:p>
          <a:p>
            <a:r>
              <a:rPr lang="es-ES" b="1" dirty="0" smtClean="0"/>
              <a:t>3- </a:t>
            </a:r>
            <a:r>
              <a:rPr lang="es-ES" b="1" dirty="0"/>
              <a:t>Sensores de temperatura</a:t>
            </a:r>
            <a:endParaRPr lang="es-ES" dirty="0"/>
          </a:p>
          <a:p>
            <a:r>
              <a:rPr lang="es-ES" b="1" dirty="0"/>
              <a:t>4- Sensor de humedad</a:t>
            </a:r>
            <a:r>
              <a:rPr lang="es-ES" dirty="0"/>
              <a:t> </a:t>
            </a:r>
            <a:endParaRPr lang="es-ES" dirty="0" smtClean="0"/>
          </a:p>
          <a:p>
            <a:r>
              <a:rPr lang="es-ES" b="1" dirty="0"/>
              <a:t>5- Sensor de </a:t>
            </a:r>
            <a:r>
              <a:rPr lang="es-ES" b="1" dirty="0" smtClean="0"/>
              <a:t>presión</a:t>
            </a:r>
          </a:p>
          <a:p>
            <a:r>
              <a:rPr lang="es-ES" b="1" dirty="0"/>
              <a:t>6- Sensores de nivel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2503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Inteligencia artificial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0" y="0"/>
            <a:ext cx="11718388" cy="5598942"/>
          </a:xfrm>
          <a:blipFill dpi="0" rotWithShape="1">
            <a:blip r:embed="rId2">
              <a:alphaModFix amt="35000"/>
            </a:blip>
            <a:srcRect/>
            <a:stretch>
              <a:fillRect/>
            </a:stretch>
          </a:blipFill>
        </p:spPr>
        <p:txBody>
          <a:bodyPr/>
          <a:lstStyle/>
          <a:p>
            <a:pPr algn="just" fontAlgn="base"/>
            <a:endParaRPr lang="es-ES" dirty="0" smtClean="0"/>
          </a:p>
          <a:p>
            <a:pPr algn="just" fontAlgn="base"/>
            <a:endParaRPr lang="es-ES" dirty="0"/>
          </a:p>
          <a:p>
            <a:pPr algn="just" fontAlgn="base"/>
            <a:r>
              <a:rPr lang="es-ES" dirty="0" smtClean="0"/>
              <a:t>La </a:t>
            </a:r>
            <a:r>
              <a:rPr lang="es-ES" dirty="0"/>
              <a:t>Inteligencia artificial es el campo científico de la informática que se centra en la creación de programas y mecanismos que pueden mostrar comportamientos considerados inteligentes. En otras palabras, la IA es el concepto según el cual “las máquinas piensan como seres humanos”.                                                 </a:t>
            </a:r>
          </a:p>
          <a:p>
            <a:pPr algn="just" fontAlgn="base"/>
            <a:r>
              <a:rPr lang="es-ES" dirty="0"/>
              <a:t>Normalmente, un sistema de IA es capaz de analizar datos en grandes cantidades (</a:t>
            </a:r>
            <a:r>
              <a:rPr lang="es-ES" dirty="0" err="1"/>
              <a:t>big</a:t>
            </a:r>
            <a:r>
              <a:rPr lang="es-ES" dirty="0"/>
              <a:t> data), identificar patrones y tendencias y, por lo tanto, formular predicciones de forma automática, con rapidez y precisión. Para nosotros, lo importante es que la IA permite que nuestras experiencias cotidianas sean más inteligentes.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7579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</a:t>
            </a:r>
            <a:r>
              <a:rPr lang="es-ES" dirty="0" err="1" smtClean="0"/>
              <a:t>ia</a:t>
            </a:r>
            <a:r>
              <a:rPr lang="es-ES" dirty="0" smtClean="0"/>
              <a:t> en la actualidad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0" y="0"/>
            <a:ext cx="11690252" cy="5570806"/>
          </a:xfrm>
          <a:blipFill dpi="0" rotWithShape="1">
            <a:blip r:embed="rId2">
              <a:alphaModFix amt="35000"/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/>
          <a:p>
            <a:endParaRPr lang="es-ES" b="1" dirty="0" smtClean="0"/>
          </a:p>
          <a:p>
            <a:endParaRPr lang="es-ES" b="1" dirty="0"/>
          </a:p>
          <a:p>
            <a:endParaRPr lang="es-ES" b="1" dirty="0" smtClean="0"/>
          </a:p>
          <a:p>
            <a:endParaRPr lang="es-ES" b="1" dirty="0"/>
          </a:p>
          <a:p>
            <a:r>
              <a:rPr lang="es-ES" b="1" dirty="0" smtClean="0"/>
              <a:t>1</a:t>
            </a:r>
            <a:r>
              <a:rPr lang="es-ES" b="1" dirty="0"/>
              <a:t>. Generación de lenguaje natural </a:t>
            </a:r>
            <a:endParaRPr lang="es-ES" dirty="0"/>
          </a:p>
          <a:p>
            <a:r>
              <a:rPr lang="es-ES" b="1" dirty="0"/>
              <a:t>2. Reconocimiento de voz </a:t>
            </a:r>
            <a:endParaRPr lang="es-ES" dirty="0"/>
          </a:p>
          <a:p>
            <a:r>
              <a:rPr lang="es-ES" b="1" dirty="0"/>
              <a:t>3. Agentes virtuales</a:t>
            </a:r>
            <a:endParaRPr lang="es-ES" dirty="0"/>
          </a:p>
          <a:p>
            <a:r>
              <a:rPr lang="es-ES" b="1" dirty="0"/>
              <a:t>4. Plataformas </a:t>
            </a:r>
            <a:r>
              <a:rPr lang="es-ES" b="1" i="1" dirty="0"/>
              <a:t>machine </a:t>
            </a:r>
            <a:r>
              <a:rPr lang="es-ES" b="1" i="1" dirty="0" err="1"/>
              <a:t>learning</a:t>
            </a:r>
            <a:r>
              <a:rPr lang="es-ES" b="1" i="1" dirty="0"/>
              <a:t> </a:t>
            </a:r>
            <a:r>
              <a:rPr lang="es-ES" b="1" dirty="0"/>
              <a:t> </a:t>
            </a:r>
            <a:endParaRPr lang="es-ES" dirty="0"/>
          </a:p>
          <a:p>
            <a:r>
              <a:rPr lang="es-ES" b="1" dirty="0"/>
              <a:t>5. Hardware optimizado con IA</a:t>
            </a:r>
            <a:endParaRPr lang="es-ES" dirty="0"/>
          </a:p>
          <a:p>
            <a:r>
              <a:rPr lang="es-ES" b="1" dirty="0"/>
              <a:t>6. Toma de Decisiones</a:t>
            </a:r>
            <a:endParaRPr lang="es-ES" dirty="0"/>
          </a:p>
          <a:p>
            <a:r>
              <a:rPr lang="es-ES" b="1" dirty="0"/>
              <a:t>7. Plataformas de aprendizaje profundo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675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Computo Móvil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3"/>
          </p:nvPr>
        </p:nvSpPr>
        <p:spPr>
          <a:xfrm>
            <a:off x="0" y="0"/>
            <a:ext cx="11704320" cy="5613009"/>
          </a:xfrm>
          <a:blipFill dpi="0" rotWithShape="1">
            <a:blip r:embed="rId2">
              <a:alphaModFix amt="28000"/>
            </a:blip>
            <a:srcRect/>
            <a:stretch>
              <a:fillRect/>
            </a:stretch>
          </a:blipFill>
        </p:spPr>
        <p:txBody>
          <a:bodyPr/>
          <a:lstStyle/>
          <a:p>
            <a:pPr algn="just"/>
            <a:r>
              <a:rPr lang="es-ES" dirty="0"/>
              <a:t>Se le puede definir como computo móvil a la serie de artefactos y dispositivos portátiles, hardware que hacen uso de la computación para lograr su funcionamiento sin necesidad de estar conectadas a una red, ya sea por radio, satélite, etc.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203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</a:t>
            </a:r>
            <a:r>
              <a:rPr lang="es-ES" dirty="0" err="1" smtClean="0"/>
              <a:t>ia</a:t>
            </a:r>
            <a:r>
              <a:rPr lang="es-ES" dirty="0" smtClean="0"/>
              <a:t> en la actualidad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0" y="0"/>
            <a:ext cx="11690252" cy="5584874"/>
          </a:xfrm>
          <a:blipFill dpi="0" rotWithShape="1">
            <a:blip r:embed="rId2">
              <a:alphaModFix amt="35000"/>
            </a:blip>
            <a:srcRect/>
            <a:stretch>
              <a:fillRect/>
            </a:stretch>
          </a:blipFill>
        </p:spPr>
        <p:txBody>
          <a:bodyPr/>
          <a:lstStyle/>
          <a:p>
            <a:endParaRPr lang="es-ES" b="1" dirty="0" smtClean="0"/>
          </a:p>
          <a:p>
            <a:r>
              <a:rPr lang="es-ES" b="1" dirty="0" smtClean="0"/>
              <a:t>8</a:t>
            </a:r>
            <a:r>
              <a:rPr lang="es-ES" b="1" dirty="0"/>
              <a:t>. Biométricas</a:t>
            </a:r>
            <a:endParaRPr lang="es-ES" dirty="0"/>
          </a:p>
          <a:p>
            <a:r>
              <a:rPr lang="es-ES" b="1" dirty="0"/>
              <a:t>9. Automatización de procesos robóticos </a:t>
            </a:r>
            <a:endParaRPr lang="es-ES" dirty="0"/>
          </a:p>
          <a:p>
            <a:r>
              <a:rPr lang="es-ES" b="1" dirty="0"/>
              <a:t>10. Analíticas de texto y NLP (Procesamiento de Lenguaje Natural)</a:t>
            </a:r>
            <a:endParaRPr lang="es-ES" dirty="0"/>
          </a:p>
          <a:p>
            <a:r>
              <a:rPr lang="es-ES" b="1" dirty="0"/>
              <a:t> 11. Gemelos Digitales/Modelos de IA </a:t>
            </a:r>
            <a:endParaRPr lang="es-ES" dirty="0"/>
          </a:p>
          <a:p>
            <a:r>
              <a:rPr lang="es-ES" b="1" dirty="0"/>
              <a:t>12. Defensa Cibernética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503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Realidad virtual y aumentada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0" y="0"/>
            <a:ext cx="11690252" cy="5598942"/>
          </a:xfrm>
          <a:blipFill dpi="0" rotWithShape="1">
            <a:blip r:embed="rId2">
              <a:alphaModFix amt="34000"/>
            </a:blip>
            <a:srcRect/>
            <a:stretch>
              <a:fillRect/>
            </a:stretch>
          </a:blipFill>
        </p:spPr>
        <p:txBody>
          <a:bodyPr>
            <a:normAutofit lnSpcReduction="10000"/>
          </a:bodyPr>
          <a:lstStyle/>
          <a:p>
            <a:pPr fontAlgn="base"/>
            <a:endParaRPr lang="es-ES" dirty="0" smtClean="0"/>
          </a:p>
          <a:p>
            <a:pPr fontAlgn="base"/>
            <a:endParaRPr lang="es-ES" dirty="0"/>
          </a:p>
          <a:p>
            <a:pPr fontAlgn="base"/>
            <a:endParaRPr lang="es-ES" dirty="0" smtClean="0"/>
          </a:p>
          <a:p>
            <a:pPr fontAlgn="base"/>
            <a:endParaRPr lang="es-ES" dirty="0"/>
          </a:p>
          <a:p>
            <a:pPr fontAlgn="base"/>
            <a:r>
              <a:rPr lang="es-ES" dirty="0" smtClean="0"/>
              <a:t>Cuando </a:t>
            </a:r>
            <a:r>
              <a:rPr lang="es-ES" dirty="0"/>
              <a:t>se habla de realidad aumentada lo que se intenta es perfeccionar la realidad, agregar cosas a la misma a través de nuestros sentidos. Superponer otras realidades artificiales que se combinen con la realidad para ofrecer un mejor trato con la misma.</a:t>
            </a:r>
          </a:p>
          <a:p>
            <a:pPr fontAlgn="base"/>
            <a:r>
              <a:rPr lang="es-ES" dirty="0"/>
              <a:t>Por otra parte la realidad virtual intenta sustituir la realidad a través de dispositivos que nos permitan "sentir" que nos encontramos en otro lugar, sumergirnos en una realidad que no existe, transportarnos a una realidad construida, una realidad virtual.</a:t>
            </a:r>
          </a:p>
          <a:p>
            <a:pPr fontAlgn="base"/>
            <a:r>
              <a:rPr lang="es-ES" dirty="0"/>
              <a:t>Es claro que ambas tecnologías comparten muchos puntos en común pero su objetivo es bien diferente. Esto puede verse con algunos de los últimos dispositivos de realidad aumentada y realidad virtual lanzados al mercado.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3164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Gracias por su atención.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2001559" y="1631851"/>
            <a:ext cx="5679401" cy="3868617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4383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Aplicaciones móviles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0" y="0"/>
            <a:ext cx="11704319" cy="5613009"/>
          </a:xfrm>
          <a:blipFill dpi="0" rotWithShape="1">
            <a:blip r:embed="rId2">
              <a:alphaModFix amt="35000"/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s-ES" dirty="0"/>
              <a:t>Una aplicación móvil es un programa que se puede descargar y al que se puede acceder directamente desde un dispositivo móvil (teléfono, Tablet, etc.).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154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Tecnologías de acceso y redes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0" y="0"/>
            <a:ext cx="11690252" cy="5598942"/>
          </a:xfrm>
          <a:blipFill dpi="0" rotWithShape="1">
            <a:blip r:embed="rId2">
              <a:alphaModFix amt="35000"/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s-ES" dirty="0"/>
              <a:t>Son aquellas plataformas que permiten dar conectividad a los usuarios con los ISP (Internet </a:t>
            </a:r>
            <a:r>
              <a:rPr lang="es-ES" dirty="0" err="1"/>
              <a:t>Service</a:t>
            </a:r>
            <a:r>
              <a:rPr lang="es-ES" dirty="0"/>
              <a:t> </a:t>
            </a:r>
            <a:r>
              <a:rPr lang="es-ES" dirty="0" err="1"/>
              <a:t>Provider</a:t>
            </a:r>
            <a:r>
              <a:rPr lang="es-ES" dirty="0"/>
              <a:t>).</a:t>
            </a:r>
          </a:p>
          <a:p>
            <a:r>
              <a:rPr lang="es-ES" dirty="0"/>
              <a:t>Por tecnologías pueden ser alámbricas (eléctricas u ópticas) o inalámbricas.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8990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Redes móviles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0" y="0"/>
            <a:ext cx="11662117" cy="5556738"/>
          </a:xfrm>
          <a:blipFill dpi="0" rotWithShape="1">
            <a:blip r:embed="rId2">
              <a:alphaModFix amt="35000"/>
            </a:blip>
            <a:srcRect/>
            <a:stretch>
              <a:fillRect/>
            </a:stretch>
          </a:blipFill>
        </p:spPr>
        <p:txBody>
          <a:bodyPr/>
          <a:lstStyle/>
          <a:p>
            <a:pPr algn="just"/>
            <a:r>
              <a:rPr lang="es-ES" dirty="0"/>
              <a:t>Una red móvil consta de una red de estaciones base que cubren un área delimitada y encaminan las comunicaciones en forma de ondas de radio desde y hasta las terminales de los usuarios, el teléfono móvil del usuario comunica a través del aire con una antena, que a su vez comunica con la central del operador. Ésta encamina la comunicación hacia la parte correspondiente en la red fija o a través de otras antenas.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469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Computo móvil como un ecosistema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0" y="0"/>
            <a:ext cx="11704320" cy="5556738"/>
          </a:xfrm>
          <a:blipFill dpi="0" rotWithShape="1">
            <a:blip r:embed="rId2">
              <a:alphaModFix amt="35000"/>
            </a:blip>
            <a:srcRect/>
            <a:stretch>
              <a:fillRect/>
            </a:stretch>
          </a:blipFill>
        </p:spPr>
        <p:txBody>
          <a:bodyPr/>
          <a:lstStyle/>
          <a:p>
            <a:pPr algn="just"/>
            <a:r>
              <a:rPr lang="es-ES" dirty="0"/>
              <a:t>Actualmente, en el mercado existe una amplia variedad de dispositivos móviles a través de los cuales se ofrece a los usuarios el acceso a múltiples servicios que facilitan sus labores y actividades diarias para que las realicen en cualquier momento y desde cualquier lugar. Es tanto el crecimiento de la computación móvil que hoy en día muchas personas utilizan dispositivos móviles casi todo el día y hasta más de uno al mismo tiempo; no solo para interactuar con modernos y sofisticados sistemas informáticos, sino también para estar en contacto con otras personas en el mundo.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851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Computo móvil a nivel empresarial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3"/>
          </p:nvPr>
        </p:nvSpPr>
        <p:spPr>
          <a:xfrm>
            <a:off x="0" y="0"/>
            <a:ext cx="11704320" cy="5584874"/>
          </a:xfrm>
          <a:blipFill dpi="0" rotWithShape="1">
            <a:blip r:embed="rId2">
              <a:alphaModFix amt="35000"/>
            </a:blip>
            <a:srcRect/>
            <a:stretch>
              <a:fillRect/>
            </a:stretch>
          </a:blipFill>
        </p:spPr>
        <p:txBody>
          <a:bodyPr/>
          <a:lstStyle/>
          <a:p>
            <a:pPr algn="just"/>
            <a:r>
              <a:rPr lang="es-ES" dirty="0"/>
              <a:t>Cuando se habla de la computación Móvil a nivel empresarial se hace referencia a esa misma capacidad de utilizar herramientas tecnológicas por fuera de una configuración fija, pero ahora dichas herramientas se utilizan para realizar labores propias de la empresa en forma remota, y aun así tener acceso a las redes y la información corporativa como si se estuviera en el lugar habitual de trabajo.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175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Desarrollo de estrategias de negocio móviles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0" y="0"/>
            <a:ext cx="11704320" cy="5584874"/>
          </a:xfrm>
          <a:blipFill dpi="0" rotWithShape="1">
            <a:blip r:embed="rId2">
              <a:alphaModFix amt="35000"/>
            </a:blip>
            <a:srcRect/>
            <a:stretch>
              <a:fillRect/>
            </a:stretch>
          </a:blipFill>
        </p:spPr>
        <p:txBody>
          <a:bodyPr/>
          <a:lstStyle/>
          <a:p>
            <a:pPr algn="just"/>
            <a:r>
              <a:rPr lang="es-ES" dirty="0"/>
              <a:t>Los negocios que no adapten sus estrategias a las nuevas tendencias de IT, tarde o temprano tendrán que ponerse al día si no quieren quedar afuera del mercado. Con respecto a la adopción de las nuevas tecnologías en las empresas, tal vez es un camino que lleva tiempo recorrer, pero muchas de las empresas que apuestan al futuro están teniendo excelentes resultados.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954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Las grandes empresas y el computo móvil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0" y="0"/>
            <a:ext cx="11676185" cy="5598942"/>
          </a:xfr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/>
          <a:p>
            <a:endParaRPr lang="es-ES" b="1" dirty="0" smtClean="0"/>
          </a:p>
          <a:p>
            <a:endParaRPr lang="es-ES" b="1" dirty="0"/>
          </a:p>
          <a:p>
            <a:r>
              <a:rPr lang="es-ES" b="1" dirty="0" smtClean="0"/>
              <a:t>Apple </a:t>
            </a:r>
            <a:r>
              <a:rPr lang="es-ES" b="1" dirty="0"/>
              <a:t>en el cómputo móvil.</a:t>
            </a:r>
            <a:endParaRPr lang="es-ES" dirty="0"/>
          </a:p>
          <a:p>
            <a:r>
              <a:rPr lang="es-ES" b="1" dirty="0"/>
              <a:t>Google impulsa el móvil.</a:t>
            </a:r>
            <a:endParaRPr lang="es-ES" dirty="0"/>
          </a:p>
          <a:p>
            <a:r>
              <a:rPr lang="es-ES" b="1" dirty="0"/>
              <a:t>Facebook: proyectos a futuro.</a:t>
            </a:r>
            <a:endParaRPr lang="es-ES" dirty="0"/>
          </a:p>
          <a:p>
            <a:r>
              <a:rPr lang="es-ES" b="1" dirty="0"/>
              <a:t>Microsoft y el cómputo móvil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8094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131</TotalTime>
  <Words>1034</Words>
  <Application>Microsoft Office PowerPoint</Application>
  <PresentationFormat>Panorámica</PresentationFormat>
  <Paragraphs>111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5" baseType="lpstr">
      <vt:lpstr>Arial</vt:lpstr>
      <vt:lpstr>Impact</vt:lpstr>
      <vt:lpstr>Evento principal</vt:lpstr>
      <vt:lpstr>Primer Examen Parcial</vt:lpstr>
      <vt:lpstr>Computo Móvil</vt:lpstr>
      <vt:lpstr>Aplicaciones móviles</vt:lpstr>
      <vt:lpstr>Tecnologías de acceso y redes</vt:lpstr>
      <vt:lpstr>Redes móviles</vt:lpstr>
      <vt:lpstr>Computo móvil como un ecosistema</vt:lpstr>
      <vt:lpstr>Computo móvil a nivel empresarial</vt:lpstr>
      <vt:lpstr>Desarrollo de estrategias de negocio móviles</vt:lpstr>
      <vt:lpstr>Las grandes empresas y el computo móvil</vt:lpstr>
      <vt:lpstr>Sistemas operativos</vt:lpstr>
      <vt:lpstr>Características de cada so</vt:lpstr>
      <vt:lpstr>Dispositivos móviles</vt:lpstr>
      <vt:lpstr>Iot (internet of things)</vt:lpstr>
      <vt:lpstr>Ventajas, desventajas y vulnerabilidades de iot</vt:lpstr>
      <vt:lpstr>Casos de uso iot en sectores clave</vt:lpstr>
      <vt:lpstr>sensores</vt:lpstr>
      <vt:lpstr>Tipos de sensores en iot</vt:lpstr>
      <vt:lpstr>Inteligencia artificial</vt:lpstr>
      <vt:lpstr>Tipos de ia en la actualidad</vt:lpstr>
      <vt:lpstr>Tipos de ia en la actualidad</vt:lpstr>
      <vt:lpstr>Realidad virtual y aumentada</vt:lpstr>
      <vt:lpstr>Gracias por su atención.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 Examen Parcial</dc:title>
  <dc:creator>Alfonso Trejo Linares</dc:creator>
  <cp:lastModifiedBy>Alfonso Trejo Linares</cp:lastModifiedBy>
  <cp:revision>13</cp:revision>
  <dcterms:created xsi:type="dcterms:W3CDTF">2018-10-02T00:22:39Z</dcterms:created>
  <dcterms:modified xsi:type="dcterms:W3CDTF">2018-10-02T02:35:04Z</dcterms:modified>
</cp:coreProperties>
</file>