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4" r:id="rId6"/>
    <p:sldId id="262" r:id="rId7"/>
  </p:sldIdLst>
  <p:sldSz cx="9144000" cy="5143500" type="screen16x9"/>
  <p:notesSz cx="9144000" cy="5143500"/>
  <p:embeddedFontLst>
    <p:embeddedFont>
      <p:font typeface="KQGMTU+Arial-BoldMT" panose="020B0604020202020204"/>
      <p:regular r:id="rId8"/>
    </p:embeddedFont>
    <p:embeddedFont>
      <p:font typeface="Calibri" panose="020F0502020204030204" pitchFamily="34" charset="0"/>
      <p:regular r:id="rId9"/>
      <p:bold r:id="rId10"/>
      <p:italic r:id="rId11"/>
      <p:boldItalic r:id="rId12"/>
    </p:embeddedFont>
    <p:embeddedFont>
      <p:font typeface="CFJCTS+PublicSans-Bold" panose="020B0604020202020204"/>
      <p:regular r:id="rId13"/>
    </p:embeddedFont>
    <p:embeddedFont>
      <p:font typeface="ILIIOR+EBGaramond-Bold" panose="020B0604020202020204"/>
      <p:regular r:id="rId14"/>
    </p:embeddedFont>
    <p:embeddedFont>
      <p:font typeface="PVLNNE+ArialMT" panose="020B0604020202020204"/>
      <p:regular r:id="rId15"/>
    </p:embeddedFont>
    <p:embeddedFont>
      <p:font typeface="CFRUAJ+EBGaramond-Medium" panose="020B0604020202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516" y="-72"/>
      </p:cViewPr>
      <p:guideLst>
        <p:guide orient="horz" pos="3168"/>
        <p:guide pos="24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t>11/13/2023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11/13/2023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52680" y="2692811"/>
            <a:ext cx="3182416" cy="1116664"/>
          </a:xfrm>
          <a:prstGeom prst="rect">
            <a:avLst/>
          </a:prstGeom>
        </p:spPr>
        <p:txBody>
          <a:bodyPr vert="horz" wrap="square" lIns="0" tIns="0" rIns="0" bIns="0" rtlCol="0">
            <a:spAutoFit/>
          </a:bodyPr>
          <a:lstStyle/>
          <a:p>
            <a:pPr>
              <a:lnSpc>
                <a:spcPts val="2819"/>
              </a:lnSpc>
            </a:pPr>
            <a:r>
              <a:rPr sz="2400" b="1" dirty="0" smtClean="0">
                <a:solidFill>
                  <a:srgbClr val="223669"/>
                </a:solidFill>
                <a:latin typeface="CFJCTS+PublicSans-Bold"/>
                <a:cs typeface="CFJCTS+PublicSans-Bold"/>
              </a:rPr>
              <a:t>“</a:t>
            </a:r>
            <a:r>
              <a:rPr lang="en-IN" sz="2400" b="1" dirty="0" err="1">
                <a:solidFill>
                  <a:schemeClr val="tx2">
                    <a:lumMod val="75000"/>
                  </a:schemeClr>
                </a:solidFill>
                <a:latin typeface="CFJCTS+PublicSans-Bold" panose="020B0604020202020204"/>
              </a:rPr>
              <a:t>FashionForge</a:t>
            </a:r>
            <a:r>
              <a:rPr sz="2400" b="1" dirty="0" smtClean="0">
                <a:solidFill>
                  <a:schemeClr val="tx2">
                    <a:lumMod val="75000"/>
                  </a:schemeClr>
                </a:solidFill>
                <a:latin typeface="CFJCTS+PublicSans-Bold"/>
                <a:cs typeface="CFJCTS+PublicSans-Bold"/>
              </a:rPr>
              <a:t>”</a:t>
            </a:r>
            <a:endParaRPr sz="2400" b="1" dirty="0">
              <a:solidFill>
                <a:schemeClr val="tx2">
                  <a:lumMod val="75000"/>
                </a:schemeClr>
              </a:solidFill>
              <a:latin typeface="CFJCTS+PublicSans-Bold"/>
              <a:cs typeface="CFJCTS+PublicSans-Bold"/>
            </a:endParaRPr>
          </a:p>
          <a:p>
            <a:pPr marL="12" marR="0">
              <a:lnSpc>
                <a:spcPts val="2819"/>
              </a:lnSpc>
              <a:spcBef>
                <a:spcPts val="2852"/>
              </a:spcBef>
              <a:spcAft>
                <a:spcPts val="0"/>
              </a:spcAft>
            </a:pPr>
            <a:r>
              <a:rPr sz="2400" b="1" dirty="0" smtClean="0">
                <a:solidFill>
                  <a:schemeClr val="tx2">
                    <a:lumMod val="75000"/>
                  </a:schemeClr>
                </a:solidFill>
                <a:latin typeface="CFJCTS+PublicSans-Bold"/>
                <a:cs typeface="CFJCTS+PublicSans-Bold"/>
              </a:rPr>
              <a:t>Task</a:t>
            </a:r>
            <a:r>
              <a:rPr sz="2400" b="1" dirty="0" smtClean="0">
                <a:solidFill>
                  <a:srgbClr val="223669"/>
                </a:solidFill>
                <a:latin typeface="CFJCTS+PublicSans-Bold"/>
                <a:cs typeface="CFJCTS+PublicSans-Bold"/>
              </a:rPr>
              <a:t> </a:t>
            </a:r>
            <a:r>
              <a:rPr sz="2400" b="1" dirty="0">
                <a:solidFill>
                  <a:srgbClr val="223669"/>
                </a:solidFill>
                <a:latin typeface="CFJCTS+PublicSans-Bold"/>
                <a:cs typeface="CFJCTS+PublicSans-Bold"/>
              </a:rPr>
              <a:t>- 1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312265"/>
          </a:xfrm>
          <a:prstGeom prst="rect">
            <a:avLst/>
          </a:prstGeom>
        </p:spPr>
        <p:txBody>
          <a:bodyPr vert="horz" wrap="square" lIns="0" tIns="0" rIns="0" bIns="0" rtlCol="0">
            <a:spAutoFit/>
          </a:bodyPr>
          <a:lstStyle/>
          <a:p>
            <a:pPr>
              <a:lnSpc>
                <a:spcPts val="2383"/>
              </a:lnSpc>
            </a:pPr>
            <a:r>
              <a:rPr lang="en-IN" sz="2000" b="1" dirty="0" err="1" smtClean="0">
                <a:solidFill>
                  <a:srgbClr val="FFC000"/>
                </a:solidFill>
                <a:latin typeface="CFJCTS+PublicSans-Bold" panose="020B0604020202020204"/>
              </a:rPr>
              <a:t>FashionForge</a:t>
            </a:r>
            <a:endParaRPr sz="1850" b="1" spc="-10" dirty="0">
              <a:solidFill>
                <a:srgbClr val="FFC000"/>
              </a:solidFill>
              <a:latin typeface="ILIIOR+EBGaramond-Bold"/>
              <a:cs typeface="ILIIOR+EBGaramond-Bold"/>
            </a:endParaRP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236135" y="1143572"/>
            <a:ext cx="4337289" cy="1154162"/>
          </a:xfrm>
          <a:prstGeom prst="rect">
            <a:avLst/>
          </a:prstGeom>
        </p:spPr>
        <p:txBody>
          <a:bodyPr vert="horz" wrap="square" lIns="0" tIns="0" rIns="0" bIns="0" rtlCol="0">
            <a:spAutoFit/>
          </a:bodyPr>
          <a:lstStyle/>
          <a:p>
            <a:pPr>
              <a:lnSpc>
                <a:spcPts val="1800"/>
              </a:lnSpc>
            </a:pPr>
            <a:r>
              <a:rPr lang="en-US" sz="1400" dirty="0">
                <a:solidFill>
                  <a:srgbClr val="FFFFFF"/>
                </a:solidFill>
                <a:latin typeface="CFRUAJ+EBGaramond-Medium"/>
                <a:cs typeface="CFRUAJ+EBGaramond-Medium"/>
              </a:rPr>
              <a:t>	</a:t>
            </a:r>
            <a:r>
              <a:rPr lang="en-US" sz="1400" dirty="0" smtClean="0">
                <a:solidFill>
                  <a:srgbClr val="FFFFFF"/>
                </a:solidFill>
                <a:latin typeface="CFRUAJ+EBGaramond-Medium"/>
                <a:cs typeface="CFRUAJ+EBGaramond-Medium"/>
              </a:rPr>
              <a:t> “Welcome to Fashion Forge, where style meets personalization. Unleash your creativity as you design and customize your dream dress. From fabric to fit, the power is in your hands. Experience the art of self-expression!”</a:t>
            </a:r>
            <a:endParaRPr sz="1400" dirty="0">
              <a:solidFill>
                <a:srgbClr val="FFFFFF"/>
              </a:solidFill>
              <a:latin typeface="CFRUAJ+EBGaramond-Medium"/>
              <a:cs typeface="CFRUAJ+EBGaramond-Medium"/>
            </a:endParaRP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537204" y="264756"/>
            <a:ext cx="920038" cy="335965"/>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a:solidFill>
                  <a:srgbClr val="223669"/>
                </a:solidFill>
                <a:latin typeface="ILIIOR+EBGaramond-Bold"/>
                <a:cs typeface="ILIIOR+EBGaramond-Bold"/>
              </a:rPr>
              <a:t>Taskꢀ-ꢀ1</a:t>
            </a:r>
          </a:p>
        </p:txBody>
      </p:sp>
      <p:sp>
        <p:nvSpPr>
          <p:cNvPr id="4" name="object 4"/>
          <p:cNvSpPr txBox="1"/>
          <p:nvPr/>
        </p:nvSpPr>
        <p:spPr>
          <a:xfrm>
            <a:off x="573299" y="634670"/>
            <a:ext cx="2411171"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CreationꢀofꢀSRSꢀ&amp;ꢀGithub</a:t>
            </a:r>
          </a:p>
        </p:txBody>
      </p:sp>
      <p:sp>
        <p:nvSpPr>
          <p:cNvPr id="5" name="object 5"/>
          <p:cNvSpPr txBox="1"/>
          <p:nvPr/>
        </p:nvSpPr>
        <p:spPr>
          <a:xfrm>
            <a:off x="712999" y="915689"/>
            <a:ext cx="215428" cy="6972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6" name="object 6"/>
          <p:cNvSpPr txBox="1"/>
          <p:nvPr/>
        </p:nvSpPr>
        <p:spPr>
          <a:xfrm>
            <a:off x="1030499" y="900802"/>
            <a:ext cx="4058665" cy="7272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CreateꢀSRSꢀ:ꢀ“YourꢀProject”</a:t>
            </a:r>
          </a:p>
          <a:p>
            <a:pPr marL="0" marR="0">
              <a:lnSpc>
                <a:spcPts val="1800"/>
              </a:lnSpc>
              <a:spcBef>
                <a:spcPts val="12"/>
              </a:spcBef>
              <a:spcAft>
                <a:spcPts val="0"/>
              </a:spcAft>
            </a:pPr>
            <a:r>
              <a:rPr sz="1400" dirty="0">
                <a:solidFill>
                  <a:srgbClr val="000000"/>
                </a:solidFill>
                <a:latin typeface="CFRUAJ+EBGaramond-Medium"/>
                <a:cs typeface="CFRUAJ+EBGaramond-Medium"/>
              </a:rPr>
              <a:t>Creationꢀ&amp;ꢀSet-upꢀofꢀGithubꢀaccount</a:t>
            </a:r>
          </a:p>
          <a:p>
            <a:pPr marL="0" marR="0">
              <a:lnSpc>
                <a:spcPts val="1800"/>
              </a:lnSpc>
              <a:spcBef>
                <a:spcPts val="12"/>
              </a:spcBef>
              <a:spcAft>
                <a:spcPts val="0"/>
              </a:spcAft>
            </a:pPr>
            <a:r>
              <a:rPr sz="1400" dirty="0">
                <a:solidFill>
                  <a:srgbClr val="000000"/>
                </a:solidFill>
                <a:latin typeface="CFRUAJ+EBGaramond-Medium"/>
                <a:cs typeface="CFRUAJ+EBGaramond-Medium"/>
              </a:rPr>
              <a:t>Creationꢀ&amp;ꢀHands-onꢀtoꢀvariousꢀcommandsꢀofꢀGitꢀBash</a:t>
            </a:r>
          </a:p>
        </p:txBody>
      </p:sp>
      <p:sp>
        <p:nvSpPr>
          <p:cNvPr id="7" name="object 7"/>
          <p:cNvSpPr txBox="1"/>
          <p:nvPr/>
        </p:nvSpPr>
        <p:spPr>
          <a:xfrm>
            <a:off x="580887" y="1850737"/>
            <a:ext cx="1748942" cy="302869"/>
          </a:xfrm>
          <a:prstGeom prst="rect">
            <a:avLst/>
          </a:prstGeom>
        </p:spPr>
        <p:txBody>
          <a:bodyPr vert="horz" wrap="square" lIns="0" tIns="0" rIns="0" bIns="0" rtlCol="0">
            <a:spAutoFit/>
          </a:bodyPr>
          <a:lstStyle/>
          <a:p>
            <a:pPr marL="0" marR="0">
              <a:lnSpc>
                <a:spcPts val="2084"/>
              </a:lnSpc>
              <a:spcBef>
                <a:spcPts val="0"/>
              </a:spcBef>
              <a:spcAft>
                <a:spcPts val="0"/>
              </a:spcAft>
            </a:pPr>
            <a:r>
              <a:rPr sz="1600" b="1" dirty="0">
                <a:solidFill>
                  <a:srgbClr val="0B5394"/>
                </a:solidFill>
                <a:latin typeface="ILIIOR+EBGaramond-Bold"/>
                <a:cs typeface="ILIIOR+EBGaramond-Bold"/>
              </a:rPr>
              <a:t>EvaluationꢀMetric:</a:t>
            </a:r>
          </a:p>
        </p:txBody>
      </p:sp>
      <p:sp>
        <p:nvSpPr>
          <p:cNvPr id="8" name="object 8"/>
          <p:cNvSpPr txBox="1"/>
          <p:nvPr/>
        </p:nvSpPr>
        <p:spPr>
          <a:xfrm>
            <a:off x="720600" y="2143749"/>
            <a:ext cx="3020619"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PVLNNE+ArialMT"/>
                <a:cs typeface="PVLNNE+ArialMT"/>
              </a:rPr>
              <a:t>●</a:t>
            </a:r>
            <a:r>
              <a:rPr sz="1400" spc="1303" dirty="0">
                <a:solidFill>
                  <a:srgbClr val="000000"/>
                </a:solidFill>
                <a:latin typeface="Times New Roman"/>
                <a:cs typeface="Times New Roman"/>
              </a:rPr>
              <a:t> </a:t>
            </a:r>
            <a:r>
              <a:rPr sz="1400" dirty="0">
                <a:solidFill>
                  <a:srgbClr val="000000"/>
                </a:solidFill>
                <a:latin typeface="CFRUAJ+EBGaramond-Medium"/>
                <a:cs typeface="CFRUAJ+EBGaramond-Medium"/>
              </a:rPr>
              <a:t>100%ꢀCompletionꢀofꢀtheꢀaboveꢀtasks</a:t>
            </a:r>
          </a:p>
        </p:txBody>
      </p:sp>
      <p:sp>
        <p:nvSpPr>
          <p:cNvPr id="9" name="object 9"/>
          <p:cNvSpPr txBox="1"/>
          <p:nvPr/>
        </p:nvSpPr>
        <p:spPr>
          <a:xfrm>
            <a:off x="537205" y="3026361"/>
            <a:ext cx="1713872"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C88C32"/>
                </a:solidFill>
                <a:latin typeface="CFJCTS+PublicSans-Bold"/>
                <a:cs typeface="CFJCTS+PublicSans-Bold"/>
              </a:rPr>
              <a:t>Learning</a:t>
            </a:r>
            <a:r>
              <a:rPr sz="1400" b="1" spc="-27" dirty="0">
                <a:solidFill>
                  <a:srgbClr val="C88C32"/>
                </a:solidFill>
                <a:latin typeface="CFJCTS+PublicSans-Bold"/>
                <a:cs typeface="CFJCTS+PublicSans-Bold"/>
              </a:rPr>
              <a:t> </a:t>
            </a:r>
            <a:r>
              <a:rPr sz="1400" b="1" dirty="0">
                <a:solidFill>
                  <a:srgbClr val="C88C32"/>
                </a:solidFill>
                <a:latin typeface="CFJCTS+PublicSans-Bold"/>
                <a:cs typeface="CFJCTS+PublicSans-Bold"/>
              </a:rPr>
              <a:t>Outcome</a:t>
            </a:r>
          </a:p>
        </p:txBody>
      </p:sp>
      <p:sp>
        <p:nvSpPr>
          <p:cNvPr id="10" name="object 10"/>
          <p:cNvSpPr txBox="1"/>
          <p:nvPr/>
        </p:nvSpPr>
        <p:spPr>
          <a:xfrm>
            <a:off x="720575" y="3414442"/>
            <a:ext cx="215428" cy="927484"/>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a:p>
            <a:pPr marL="0" marR="0">
              <a:lnSpc>
                <a:spcPts val="1564"/>
              </a:lnSpc>
              <a:spcBef>
                <a:spcPts val="248"/>
              </a:spcBef>
              <a:spcAft>
                <a:spcPts val="0"/>
              </a:spcAft>
            </a:pPr>
            <a:r>
              <a:rPr sz="1400" dirty="0">
                <a:solidFill>
                  <a:srgbClr val="000000"/>
                </a:solidFill>
                <a:latin typeface="PVLNNE+ArialMT"/>
                <a:cs typeface="PVLNNE+ArialMT"/>
              </a:rPr>
              <a:t>▪</a:t>
            </a:r>
          </a:p>
        </p:txBody>
      </p:sp>
      <p:sp>
        <p:nvSpPr>
          <p:cNvPr id="11" name="object 11"/>
          <p:cNvSpPr txBox="1"/>
          <p:nvPr/>
        </p:nvSpPr>
        <p:spPr>
          <a:xfrm>
            <a:off x="1038075" y="3399556"/>
            <a:ext cx="3887089" cy="7272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Getꢀtoꢀknowꢀaboutꢀdifferentꢀlifecycleꢀmodels.</a:t>
            </a:r>
          </a:p>
          <a:p>
            <a:pPr marL="0" marR="0">
              <a:lnSpc>
                <a:spcPts val="1800"/>
              </a:lnSpc>
              <a:spcBef>
                <a:spcPts val="12"/>
              </a:spcBef>
              <a:spcAft>
                <a:spcPts val="0"/>
              </a:spcAft>
            </a:pPr>
            <a:r>
              <a:rPr sz="1400" dirty="0">
                <a:solidFill>
                  <a:srgbClr val="000000"/>
                </a:solidFill>
                <a:latin typeface="CFRUAJ+EBGaramond-Medium"/>
                <a:cs typeface="CFRUAJ+EBGaramond-Medium"/>
              </a:rPr>
              <a:t>UnderstandingꢀimportanceꢀandꢀhowꢀtoꢀcreateꢀanꢀSRS</a:t>
            </a:r>
          </a:p>
          <a:p>
            <a:pPr marL="0" marR="0">
              <a:lnSpc>
                <a:spcPts val="1800"/>
              </a:lnSpc>
              <a:spcBef>
                <a:spcPts val="12"/>
              </a:spcBef>
              <a:spcAft>
                <a:spcPts val="0"/>
              </a:spcAft>
            </a:pPr>
            <a:r>
              <a:rPr sz="1400" dirty="0">
                <a:solidFill>
                  <a:srgbClr val="000000"/>
                </a:solidFill>
                <a:latin typeface="CFRUAJ+EBGaramond-Medium"/>
                <a:cs typeface="CFRUAJ+EBGaramond-Medium"/>
              </a:rPr>
              <a:t>KnowingꢀvariousꢀcommandsꢀofꢀGithub</a:t>
            </a:r>
          </a:p>
        </p:txBody>
      </p:sp>
      <p:sp>
        <p:nvSpPr>
          <p:cNvPr id="12" name="object 12"/>
          <p:cNvSpPr txBox="1"/>
          <p:nvPr/>
        </p:nvSpPr>
        <p:spPr>
          <a:xfrm>
            <a:off x="1038075" y="4090304"/>
            <a:ext cx="6504661"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000000"/>
                </a:solidFill>
                <a:latin typeface="CFRUAJ+EBGaramond-Medium"/>
                <a:cs typeface="CFRUAJ+EBGaramond-Medium"/>
              </a:rPr>
              <a:t>Understandingꢀagileꢀandꢀscrumꢀmanagementꢀtechniquesꢀforꢀefficientꢀproductꢀdevelopment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467544" y="264756"/>
            <a:ext cx="7920880" cy="6488956"/>
          </a:xfrm>
          <a:prstGeom prst="rect">
            <a:avLst/>
          </a:prstGeom>
        </p:spPr>
        <p:txBody>
          <a:bodyPr vert="horz" wrap="square" lIns="0" tIns="0" rIns="0" bIns="0" rtlCol="0">
            <a:spAutoFit/>
          </a:bodyPr>
          <a:lstStyle/>
          <a:p>
            <a:pPr marL="0" marR="0">
              <a:lnSpc>
                <a:spcPts val="2345"/>
              </a:lnSpc>
              <a:spcBef>
                <a:spcPts val="0"/>
              </a:spcBef>
              <a:spcAft>
                <a:spcPts val="0"/>
              </a:spcAft>
            </a:pPr>
            <a:r>
              <a:rPr sz="1800" b="1" dirty="0" smtClean="0">
                <a:solidFill>
                  <a:srgbClr val="223669"/>
                </a:solidFill>
                <a:latin typeface="ILIIOR+EBGaramond-Bold"/>
                <a:cs typeface="ILIIOR+EBGaramond-Bold"/>
              </a:rPr>
              <a:t>Step</a:t>
            </a:r>
            <a:r>
              <a:rPr lang="en-US" sz="1800" b="1" dirty="0" smtClean="0">
                <a:solidFill>
                  <a:srgbClr val="223669"/>
                </a:solidFill>
                <a:latin typeface="ILIIOR+EBGaramond-Bold"/>
                <a:cs typeface="ILIIOR+EBGaramond-Bold"/>
              </a:rPr>
              <a:t> </a:t>
            </a:r>
            <a:r>
              <a:rPr sz="1800" b="1" dirty="0" smtClean="0">
                <a:solidFill>
                  <a:srgbClr val="223669"/>
                </a:solidFill>
                <a:latin typeface="ILIIOR+EBGaramond-Bold"/>
                <a:cs typeface="ILIIOR+EBGaramond-Bold"/>
              </a:rPr>
              <a:t>-</a:t>
            </a:r>
            <a:r>
              <a:rPr sz="1800" b="1" dirty="0">
                <a:solidFill>
                  <a:srgbClr val="223669"/>
                </a:solidFill>
                <a:latin typeface="ILIIOR+EBGaramond-Bold"/>
                <a:cs typeface="ILIIOR+EBGaramond-Bold"/>
              </a:rPr>
              <a:t>Wise</a:t>
            </a:r>
            <a:r>
              <a:rPr sz="1800" b="1" dirty="0" smtClean="0">
                <a:solidFill>
                  <a:srgbClr val="223669"/>
                </a:solidFill>
                <a:latin typeface="ILIIOR+EBGaramond-Bold"/>
                <a:cs typeface="ILIIOR+EBGaramond-Bold"/>
              </a:rPr>
              <a:t>ꢀ</a:t>
            </a:r>
            <a:r>
              <a:rPr lang="en-US" sz="1800" b="1" dirty="0" smtClean="0">
                <a:solidFill>
                  <a:srgbClr val="223669"/>
                </a:solidFill>
                <a:latin typeface="ILIIOR+EBGaramond-Bold"/>
                <a:cs typeface="ILIIOR+EBGaramond-Bold"/>
              </a:rPr>
              <a:t> </a:t>
            </a:r>
            <a:r>
              <a:rPr sz="1800" b="1" dirty="0" smtClean="0">
                <a:solidFill>
                  <a:srgbClr val="223669"/>
                </a:solidFill>
                <a:latin typeface="ILIIOR+EBGaramond-Bold"/>
                <a:cs typeface="ILIIOR+EBGaramond-Bold"/>
              </a:rPr>
              <a:t>Description</a:t>
            </a:r>
            <a:endParaRPr lang="en-US" sz="1800" b="1" dirty="0" smtClean="0">
              <a:solidFill>
                <a:srgbClr val="223669"/>
              </a:solidFill>
              <a:latin typeface="ILIIOR+EBGaramond-Bold"/>
              <a:cs typeface="ILIIOR+EBGaramond-Bold"/>
            </a:endParaRPr>
          </a:p>
          <a:p>
            <a:pPr marL="0" marR="0">
              <a:lnSpc>
                <a:spcPts val="2345"/>
              </a:lnSpc>
              <a:spcBef>
                <a:spcPts val="0"/>
              </a:spcBef>
              <a:spcAft>
                <a:spcPts val="0"/>
              </a:spcAft>
            </a:pPr>
            <a:endParaRPr lang="en-US" sz="1800" b="1" dirty="0" smtClean="0">
              <a:solidFill>
                <a:srgbClr val="223669"/>
              </a:solidFill>
              <a:latin typeface="ILIIOR+EBGaramond-Bold"/>
              <a:cs typeface="ILIIOR+EBGaramond-Bold"/>
            </a:endParaRPr>
          </a:p>
          <a:p>
            <a:pPr>
              <a:lnSpc>
                <a:spcPts val="2345"/>
              </a:lnSpc>
            </a:pPr>
            <a:r>
              <a:rPr lang="en-US" sz="1400" b="1" dirty="0" smtClean="0">
                <a:latin typeface="Times New Roman" panose="02020603050405020304" pitchFamily="18" charset="0"/>
                <a:cs typeface="Times New Roman" panose="02020603050405020304" pitchFamily="18" charset="0"/>
              </a:rPr>
              <a:t>1. Project Inception:</a:t>
            </a:r>
          </a:p>
          <a:p>
            <a:pPr>
              <a:lnSpc>
                <a:spcPts val="2345"/>
              </a:lnSpc>
            </a:pPr>
            <a:r>
              <a:rPr lang="en-US" sz="1400" dirty="0" smtClean="0">
                <a:solidFill>
                  <a:srgbClr val="223669"/>
                </a:solidFill>
                <a:latin typeface="Times New Roman" panose="02020603050405020304" pitchFamily="18" charset="0"/>
                <a:cs typeface="Times New Roman" panose="02020603050405020304" pitchFamily="18" charset="0"/>
              </a:rPr>
              <a:t>   - Define the project scope, objectives, and key features for Fashion Forge.</a:t>
            </a:r>
          </a:p>
          <a:p>
            <a:pPr>
              <a:lnSpc>
                <a:spcPts val="2345"/>
              </a:lnSpc>
            </a:pPr>
            <a:r>
              <a:rPr lang="en-US" sz="1400" b="1" dirty="0" smtClean="0">
                <a:latin typeface="Times New Roman" panose="02020603050405020304" pitchFamily="18" charset="0"/>
                <a:cs typeface="Times New Roman" panose="02020603050405020304" pitchFamily="18" charset="0"/>
              </a:rPr>
              <a:t>2. Design and </a:t>
            </a:r>
            <a:r>
              <a:rPr lang="en-US" sz="1400" b="1" dirty="0" err="1" smtClean="0">
                <a:latin typeface="Times New Roman" panose="02020603050405020304" pitchFamily="18" charset="0"/>
                <a:cs typeface="Times New Roman" panose="02020603050405020304" pitchFamily="18" charset="0"/>
              </a:rPr>
              <a:t>Wireframing</a:t>
            </a:r>
            <a:r>
              <a:rPr lang="en-US" sz="1400" b="1" dirty="0" smtClean="0">
                <a:latin typeface="Times New Roman" panose="02020603050405020304" pitchFamily="18" charset="0"/>
                <a:cs typeface="Times New Roman" panose="02020603050405020304" pitchFamily="18" charset="0"/>
              </a:rPr>
              <a:t>:</a:t>
            </a:r>
          </a:p>
          <a:p>
            <a:pPr>
              <a:lnSpc>
                <a:spcPts val="2345"/>
              </a:lnSpc>
            </a:pPr>
            <a:r>
              <a:rPr lang="en-US" sz="1400" dirty="0" smtClean="0">
                <a:solidFill>
                  <a:srgbClr val="223669"/>
                </a:solidFill>
                <a:latin typeface="Times New Roman" panose="02020603050405020304" pitchFamily="18" charset="0"/>
                <a:cs typeface="Times New Roman" panose="02020603050405020304" pitchFamily="18" charset="0"/>
              </a:rPr>
              <a:t>   - Create intuitive wireframes and design elements for a responsive and user-friendly website interface.</a:t>
            </a:r>
          </a:p>
          <a:p>
            <a:pPr>
              <a:lnSpc>
                <a:spcPts val="2345"/>
              </a:lnSpc>
            </a:pPr>
            <a:r>
              <a:rPr lang="en-US" sz="1400" b="1" dirty="0" smtClean="0">
                <a:latin typeface="Times New Roman" panose="02020603050405020304" pitchFamily="18" charset="0"/>
                <a:cs typeface="Times New Roman" panose="02020603050405020304" pitchFamily="18" charset="0"/>
              </a:rPr>
              <a:t>3. Development:</a:t>
            </a:r>
          </a:p>
          <a:p>
            <a:pPr>
              <a:lnSpc>
                <a:spcPts val="2345"/>
              </a:lnSpc>
            </a:pPr>
            <a:r>
              <a:rPr lang="en-US" sz="1400" dirty="0" smtClean="0">
                <a:solidFill>
                  <a:srgbClr val="223669"/>
                </a:solidFill>
                <a:latin typeface="Times New Roman" panose="02020603050405020304" pitchFamily="18" charset="0"/>
                <a:cs typeface="Times New Roman" panose="02020603050405020304" pitchFamily="18" charset="0"/>
              </a:rPr>
              <a:t>   - Choose a robust web development framework like </a:t>
            </a:r>
            <a:r>
              <a:rPr lang="en-US" sz="1400" dirty="0" err="1" smtClean="0">
                <a:solidFill>
                  <a:srgbClr val="223669"/>
                </a:solidFill>
                <a:latin typeface="Times New Roman" panose="02020603050405020304" pitchFamily="18" charset="0"/>
                <a:cs typeface="Times New Roman" panose="02020603050405020304" pitchFamily="18" charset="0"/>
              </a:rPr>
              <a:t>BootStrap</a:t>
            </a:r>
            <a:r>
              <a:rPr lang="en-US" sz="1400" dirty="0" smtClean="0">
                <a:solidFill>
                  <a:srgbClr val="223669"/>
                </a:solidFill>
                <a:latin typeface="Times New Roman" panose="02020603050405020304" pitchFamily="18" charset="0"/>
                <a:cs typeface="Times New Roman" panose="02020603050405020304" pitchFamily="18" charset="0"/>
              </a:rPr>
              <a:t> and  react JS for a seamless user experience.</a:t>
            </a:r>
          </a:p>
          <a:p>
            <a:pPr>
              <a:lnSpc>
                <a:spcPts val="2345"/>
              </a:lnSpc>
            </a:pPr>
            <a:r>
              <a:rPr lang="en-US" sz="1400" b="1" dirty="0" smtClean="0">
                <a:latin typeface="Times New Roman" panose="02020603050405020304" pitchFamily="18" charset="0"/>
                <a:cs typeface="Times New Roman" panose="02020603050405020304" pitchFamily="18" charset="0"/>
              </a:rPr>
              <a:t>4. Customization Tools</a:t>
            </a:r>
            <a:r>
              <a:rPr lang="en-US" sz="1400" dirty="0" smtClean="0">
                <a:solidFill>
                  <a:srgbClr val="223669"/>
                </a:solidFill>
                <a:latin typeface="Times New Roman" panose="02020603050405020304" pitchFamily="18" charset="0"/>
                <a:cs typeface="Times New Roman" panose="02020603050405020304" pitchFamily="18" charset="0"/>
              </a:rPr>
              <a:t>:</a:t>
            </a:r>
          </a:p>
          <a:p>
            <a:pPr>
              <a:lnSpc>
                <a:spcPts val="2345"/>
              </a:lnSpc>
            </a:pPr>
            <a:r>
              <a:rPr lang="en-US" sz="1400" dirty="0" smtClean="0">
                <a:solidFill>
                  <a:srgbClr val="223669"/>
                </a:solidFill>
                <a:latin typeface="Times New Roman" panose="02020603050405020304" pitchFamily="18" charset="0"/>
                <a:cs typeface="Times New Roman" panose="02020603050405020304" pitchFamily="18" charset="0"/>
              </a:rPr>
              <a:t>   - Develop engaging customization tools allowing users to choose fabrics, colors, and styles.</a:t>
            </a:r>
          </a:p>
          <a:p>
            <a:pPr>
              <a:lnSpc>
                <a:spcPts val="2345"/>
              </a:lnSpc>
            </a:pPr>
            <a:r>
              <a:rPr lang="en-US" sz="1400" b="1" dirty="0" smtClean="0">
                <a:latin typeface="Times New Roman" panose="02020603050405020304" pitchFamily="18" charset="0"/>
                <a:cs typeface="Times New Roman" panose="02020603050405020304" pitchFamily="18" charset="0"/>
              </a:rPr>
              <a:t>5. Order Management:</a:t>
            </a:r>
          </a:p>
          <a:p>
            <a:pPr>
              <a:lnSpc>
                <a:spcPts val="2345"/>
              </a:lnSpc>
            </a:pPr>
            <a:r>
              <a:rPr lang="en-US" sz="1400" dirty="0" smtClean="0">
                <a:solidFill>
                  <a:srgbClr val="223669"/>
                </a:solidFill>
                <a:latin typeface="Times New Roman" panose="02020603050405020304" pitchFamily="18" charset="0"/>
                <a:cs typeface="Times New Roman" panose="02020603050405020304" pitchFamily="18" charset="0"/>
              </a:rPr>
              <a:t>   - Implement a comprehensive order management system w</a:t>
            </a:r>
          </a:p>
          <a:p>
            <a:pPr>
              <a:lnSpc>
                <a:spcPts val="2345"/>
              </a:lnSpc>
            </a:pPr>
            <a:r>
              <a:rPr lang="en-US" sz="1400" b="1" dirty="0" smtClean="0">
                <a:latin typeface="Times New Roman" panose="02020603050405020304" pitchFamily="18" charset="0"/>
                <a:cs typeface="Times New Roman" panose="02020603050405020304" pitchFamily="18" charset="0"/>
              </a:rPr>
              <a:t>6. User Accounts and Profiles:</a:t>
            </a:r>
          </a:p>
          <a:p>
            <a:pPr>
              <a:lnSpc>
                <a:spcPts val="2345"/>
              </a:lnSpc>
            </a:pPr>
            <a:r>
              <a:rPr lang="en-US" sz="1400" dirty="0" smtClean="0">
                <a:solidFill>
                  <a:srgbClr val="223669"/>
                </a:solidFill>
                <a:latin typeface="Times New Roman" panose="02020603050405020304" pitchFamily="18" charset="0"/>
                <a:cs typeface="Times New Roman" panose="02020603050405020304" pitchFamily="18" charset="0"/>
              </a:rPr>
              <a:t>   - Create secure user accounts, enabling personalization and order history tracking.</a:t>
            </a:r>
          </a:p>
          <a:p>
            <a:pPr marL="0" marR="0">
              <a:lnSpc>
                <a:spcPts val="2345"/>
              </a:lnSpc>
              <a:spcBef>
                <a:spcPts val="0"/>
              </a:spcBef>
              <a:spcAft>
                <a:spcPts val="0"/>
              </a:spcAft>
            </a:pPr>
            <a:endParaRPr lang="en-US" sz="1800" b="1" dirty="0" smtClean="0">
              <a:solidFill>
                <a:srgbClr val="223669"/>
              </a:solidFill>
              <a:latin typeface="ILIIOR+EBGaramond-Bold"/>
              <a:cs typeface="ILIIOR+EBGaramond-Bold"/>
            </a:endParaRPr>
          </a:p>
          <a:p>
            <a:pPr marL="0" marR="0">
              <a:lnSpc>
                <a:spcPts val="2345"/>
              </a:lnSpc>
              <a:spcBef>
                <a:spcPts val="0"/>
              </a:spcBef>
              <a:spcAft>
                <a:spcPts val="0"/>
              </a:spcAft>
            </a:pPr>
            <a:endParaRPr lang="en-US" b="1" dirty="0">
              <a:solidFill>
                <a:srgbClr val="223669"/>
              </a:solidFill>
              <a:latin typeface="ILIIOR+EBGaramond-Bold"/>
              <a:cs typeface="ILIIOR+EBGaramond-Bold"/>
            </a:endParaRPr>
          </a:p>
          <a:p>
            <a:pPr marL="0" marR="0">
              <a:lnSpc>
                <a:spcPts val="2345"/>
              </a:lnSpc>
              <a:spcBef>
                <a:spcPts val="0"/>
              </a:spcBef>
              <a:spcAft>
                <a:spcPts val="0"/>
              </a:spcAft>
            </a:pPr>
            <a:endParaRPr lang="en-US" sz="1800" b="1" dirty="0" smtClean="0">
              <a:solidFill>
                <a:srgbClr val="223669"/>
              </a:solidFill>
              <a:latin typeface="ILIIOR+EBGaramond-Bold"/>
              <a:cs typeface="ILIIOR+EBGaramond-Bold"/>
            </a:endParaRPr>
          </a:p>
          <a:p>
            <a:pPr marL="0" marR="0">
              <a:lnSpc>
                <a:spcPts val="2345"/>
              </a:lnSpc>
              <a:spcBef>
                <a:spcPts val="0"/>
              </a:spcBef>
              <a:spcAft>
                <a:spcPts val="0"/>
              </a:spcAft>
            </a:pPr>
            <a:endParaRPr lang="en-US" b="1" dirty="0">
              <a:solidFill>
                <a:srgbClr val="223669"/>
              </a:solidFill>
              <a:latin typeface="ILIIOR+EBGaramond-Bold"/>
              <a:cs typeface="ILIIOR+EBGaramond-Bold"/>
            </a:endParaRPr>
          </a:p>
          <a:p>
            <a:pPr marL="0" marR="0">
              <a:lnSpc>
                <a:spcPts val="2345"/>
              </a:lnSpc>
              <a:spcBef>
                <a:spcPts val="0"/>
              </a:spcBef>
              <a:spcAft>
                <a:spcPts val="0"/>
              </a:spcAft>
            </a:pPr>
            <a:endParaRPr lang="en-US" sz="1800" b="1" dirty="0" smtClean="0">
              <a:solidFill>
                <a:srgbClr val="223669"/>
              </a:solidFill>
              <a:latin typeface="ILIIOR+EBGaramond-Bold"/>
              <a:cs typeface="ILIIOR+EBGaramond-Bold"/>
            </a:endParaRPr>
          </a:p>
          <a:p>
            <a:pPr marL="0" marR="0">
              <a:lnSpc>
                <a:spcPts val="2345"/>
              </a:lnSpc>
              <a:spcBef>
                <a:spcPts val="0"/>
              </a:spcBef>
              <a:spcAft>
                <a:spcPts val="0"/>
              </a:spcAft>
            </a:pPr>
            <a:endParaRPr lang="en-US" b="1" dirty="0">
              <a:solidFill>
                <a:srgbClr val="223669"/>
              </a:solidFill>
              <a:latin typeface="ILIIOR+EBGaramond-Bold"/>
              <a:cs typeface="ILIIOR+EBGaramond-Bold"/>
            </a:endParaRPr>
          </a:p>
          <a:p>
            <a:pPr marL="0" marR="0">
              <a:lnSpc>
                <a:spcPts val="2345"/>
              </a:lnSpc>
              <a:spcBef>
                <a:spcPts val="0"/>
              </a:spcBef>
              <a:spcAft>
                <a:spcPts val="0"/>
              </a:spcAft>
            </a:pPr>
            <a:endParaRPr lang="en-US" sz="1800" b="1" dirty="0" smtClean="0">
              <a:solidFill>
                <a:srgbClr val="223669"/>
              </a:solidFill>
              <a:latin typeface="ILIIOR+EBGaramond-Bold"/>
              <a:cs typeface="ILIIOR+EBGaramond-Bold"/>
            </a:endParaRPr>
          </a:p>
          <a:p>
            <a:pPr marL="0" marR="0">
              <a:lnSpc>
                <a:spcPts val="2345"/>
              </a:lnSpc>
              <a:spcBef>
                <a:spcPts val="0"/>
              </a:spcBef>
              <a:spcAft>
                <a:spcPts val="0"/>
              </a:spcAft>
            </a:pPr>
            <a:endParaRPr sz="1800" b="1" dirty="0">
              <a:solidFill>
                <a:srgbClr val="223669"/>
              </a:solidFill>
              <a:latin typeface="ILIIOR+EBGaramond-Bold"/>
              <a:cs typeface="ILIIOR+EBGaramond-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
        <p:nvSpPr>
          <p:cNvPr id="4"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5" name="object 4"/>
          <p:cNvSpPr txBox="1">
            <a:spLocks/>
          </p:cNvSpPr>
          <p:nvPr/>
        </p:nvSpPr>
        <p:spPr>
          <a:xfrm>
            <a:off x="530066" y="580135"/>
            <a:ext cx="8146390" cy="1474763"/>
          </a:xfrm>
          <a:prstGeom prst="rect">
            <a:avLst/>
          </a:prstGeom>
        </p:spPr>
        <p:txBody>
          <a:bodyPr vert="horz" wrap="square" lIns="0" tIns="0" rIns="0" bIns="0" rtlCol="0">
            <a:spAutoFit/>
          </a:bodyPr>
          <a:lstStyle>
            <a:lvl1pPr>
              <a:defRPr>
                <a:latin typeface="+mj-lt"/>
                <a:ea typeface="+mj-ea"/>
                <a:cs typeface="+mj-cs"/>
              </a:defRPr>
            </a:lvl1pPr>
          </a:lstStyle>
          <a:p>
            <a:pPr>
              <a:lnSpc>
                <a:spcPts val="2345"/>
              </a:lnSpc>
            </a:pPr>
            <a:r>
              <a:rPr lang="en-IN" b="1" kern="0" dirty="0" smtClean="0">
                <a:solidFill>
                  <a:srgbClr val="C88C32"/>
                </a:solidFill>
                <a:latin typeface="ILIIOR+EBGaramond-Bold"/>
                <a:cs typeface="ILIIOR+EBGaramond-Bold"/>
              </a:rPr>
              <a:t>Summaryꢀ of ꢀyourꢀ task</a:t>
            </a:r>
          </a:p>
          <a:p>
            <a:pPr algn="just">
              <a:lnSpc>
                <a:spcPts val="2345"/>
              </a:lnSpc>
            </a:pPr>
            <a:r>
              <a:rPr lang="en-US" b="1" kern="0" dirty="0">
                <a:solidFill>
                  <a:srgbClr val="C88C32"/>
                </a:solidFill>
                <a:latin typeface="ILIIOR+EBGaramond-Bold"/>
                <a:cs typeface="ILIIOR+EBGaramond-Bold"/>
              </a:rPr>
              <a:t>	</a:t>
            </a:r>
            <a:r>
              <a:rPr lang="en-US" sz="1400" kern="0" dirty="0">
                <a:latin typeface="Times New Roman" panose="02020603050405020304" pitchFamily="18" charset="0"/>
                <a:cs typeface="Times New Roman" panose="02020603050405020304" pitchFamily="18" charset="0"/>
              </a:rPr>
              <a:t>Fashion Forge: Develop a user-friendly website enabling customers to customize their dresses through intuitive design tools, implement secure payment processing, streamline order management, create personalized user accounts, conduct thorough testing, strategically launch the platform, and continuously enhance features based on user feedback and industry trends.</a:t>
            </a:r>
            <a:endParaRPr lang="en-IN" sz="14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40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TotalTime>
  <Words>283</Words>
  <Application>Microsoft Office PowerPoint</Application>
  <PresentationFormat>On-screen Show (16:9)</PresentationFormat>
  <Paragraphs>49</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KQGMTU+Arial-BoldMT</vt:lpstr>
      <vt:lpstr>Times New Roman</vt:lpstr>
      <vt:lpstr>Calibri</vt:lpstr>
      <vt:lpstr>CFJCTS+PublicSans-Bold</vt:lpstr>
      <vt:lpstr>ILIIOR+EBGaramond-Bold</vt:lpstr>
      <vt:lpstr>PVLNNE+ArialMT</vt:lpstr>
      <vt:lpstr>CFRUAJ+EBGaramond-Medium</vt:lpstr>
      <vt:lpstr>Theme Office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Dell</dc:creator>
  <cp:lastModifiedBy>Dell</cp:lastModifiedBy>
  <cp:revision>9</cp:revision>
  <dcterms:modified xsi:type="dcterms:W3CDTF">2023-11-13T12:08:22Z</dcterms:modified>
</cp:coreProperties>
</file>