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61" r:id="rId5"/>
    <p:sldId id="259" r:id="rId6"/>
    <p:sldId id="260" r:id="rId7"/>
    <p:sldId id="262" r:id="rId8"/>
    <p:sldId id="263" r:id="rId9"/>
    <p:sldId id="265" r:id="rId10"/>
    <p:sldId id="266" r:id="rId11"/>
    <p:sldId id="267" r:id="rId12"/>
    <p:sldId id="268" r:id="rId13"/>
    <p:sldId id="269" r:id="rId14"/>
    <p:sldId id="272" r:id="rId15"/>
    <p:sldId id="270" r:id="rId16"/>
    <p:sldId id="271" r:id="rId17"/>
    <p:sldId id="273" r:id="rId18"/>
    <p:sldId id="274"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p:cViewPr varScale="1">
        <p:scale>
          <a:sx n="133" d="100"/>
          <a:sy n="133" d="100"/>
        </p:scale>
        <p:origin x="1020" y="1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04383AF4-39FA-45FB-ACED-7822BDD84F50}" type="datetimeFigureOut">
              <a:rPr lang="ru-RU" smtClean="0"/>
              <a:t>06.06.2025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1923520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ru-RU"/>
              <a:t>Образец заголовка</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4383AF4-39FA-45FB-ACED-7822BDD84F50}" type="datetimeFigureOut">
              <a:rPr lang="ru-RU" smtClean="0"/>
              <a:t>06.06.2025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216452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ru-RU"/>
              <a:t>Образец текста</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4383AF4-39FA-45FB-ACED-7822BDD84F50}" type="datetimeFigureOut">
              <a:rPr lang="ru-RU" smtClean="0"/>
              <a:t>06.06.2025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2A2D59-0097-4265-8DCE-B2363563CBA0}" type="slidenum">
              <a:rPr lang="ru-RU" smtClean="0"/>
              <a:t>‹#›</a:t>
            </a:fld>
            <a:endParaRPr lang="ru-RU"/>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65213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ru-RU"/>
              <a:t>Образец заголовка</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4383AF4-39FA-45FB-ACED-7822BDD84F50}" type="datetimeFigureOut">
              <a:rPr lang="ru-RU" smtClean="0"/>
              <a:t>06.06.2025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520978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ru-RU"/>
              <a:t>Образец текста</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4383AF4-39FA-45FB-ACED-7822BDD84F50}" type="datetimeFigureOut">
              <a:rPr lang="ru-RU" smtClean="0"/>
              <a:t>06.06.2025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2A2D59-0097-4265-8DCE-B2363563CBA0}" type="slidenum">
              <a:rPr lang="ru-RU" smtClean="0"/>
              <a:t>‹#›</a:t>
            </a:fld>
            <a:endParaRPr lang="ru-RU"/>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3328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ru-RU"/>
              <a:t>Образец текста</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4383AF4-39FA-45FB-ACED-7822BDD84F50}" type="datetimeFigureOut">
              <a:rPr lang="ru-RU" smtClean="0"/>
              <a:t>06.06.2025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595690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4383AF4-39FA-45FB-ACED-7822BDD84F50}" type="datetimeFigureOut">
              <a:rPr lang="ru-RU" smtClean="0"/>
              <a:t>06.06.2025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3898551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4383AF4-39FA-45FB-ACED-7822BDD84F50}" type="datetimeFigureOut">
              <a:rPr lang="ru-RU" smtClean="0"/>
              <a:t>06.06.2025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351646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4383AF4-39FA-45FB-ACED-7822BDD84F50}" type="datetimeFigureOut">
              <a:rPr lang="ru-RU" smtClean="0"/>
              <a:t>06.06.2025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2397647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ru-RU"/>
              <a:t>Образец заголовка</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04383AF4-39FA-45FB-ACED-7822BDD84F50}" type="datetimeFigureOut">
              <a:rPr lang="ru-RU" smtClean="0"/>
              <a:t>06.06.2025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309744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04383AF4-39FA-45FB-ACED-7822BDD84F50}" type="datetimeFigureOut">
              <a:rPr lang="ru-RU" smtClean="0"/>
              <a:t>06.06.2025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236557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4383AF4-39FA-45FB-ACED-7822BDD84F50}" type="datetimeFigureOut">
              <a:rPr lang="ru-RU" smtClean="0"/>
              <a:t>06.06.2025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39008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4383AF4-39FA-45FB-ACED-7822BDD84F50}" type="datetimeFigureOut">
              <a:rPr lang="ru-RU" smtClean="0"/>
              <a:t>06.06.2025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338583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383AF4-39FA-45FB-ACED-7822BDD84F50}" type="datetimeFigureOut">
              <a:rPr lang="ru-RU" smtClean="0"/>
              <a:t>06.06.2025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262645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ru-RU"/>
              <a:t>Образец заголовка</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04383AF4-39FA-45FB-ACED-7822BDD84F50}" type="datetimeFigureOut">
              <a:rPr lang="ru-RU" smtClean="0"/>
              <a:t>06.06.2025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1377166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ru-RU"/>
              <a:t>Вставка рисунка</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
        <p:nvSpPr>
          <p:cNvPr id="5" name="Date Placeholder 4"/>
          <p:cNvSpPr>
            <a:spLocks noGrp="1"/>
          </p:cNvSpPr>
          <p:nvPr>
            <p:ph type="dt" sz="half" idx="10"/>
          </p:nvPr>
        </p:nvSpPr>
        <p:spPr/>
        <p:txBody>
          <a:bodyPr/>
          <a:lstStyle/>
          <a:p>
            <a:fld id="{04383AF4-39FA-45FB-ACED-7822BDD84F50}" type="datetimeFigureOut">
              <a:rPr lang="ru-RU" smtClean="0"/>
              <a:t>06.06.2025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82A2D59-0097-4265-8DCE-B2363563CBA0}" type="slidenum">
              <a:rPr lang="ru-RU" smtClean="0"/>
              <a:t>‹#›</a:t>
            </a:fld>
            <a:endParaRPr lang="ru-RU"/>
          </a:p>
        </p:txBody>
      </p:sp>
    </p:spTree>
    <p:extLst>
      <p:ext uri="{BB962C8B-B14F-4D97-AF65-F5344CB8AC3E}">
        <p14:creationId xmlns:p14="http://schemas.microsoft.com/office/powerpoint/2010/main" val="104223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04383AF4-39FA-45FB-ACED-7822BDD84F50}" type="datetimeFigureOut">
              <a:rPr lang="ru-RU" smtClean="0"/>
              <a:t>06.06.2025</a:t>
            </a:fld>
            <a:endParaRPr lang="ru-RU"/>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C82A2D59-0097-4265-8DCE-B2363563CBA0}" type="slidenum">
              <a:rPr lang="ru-RU" smtClean="0"/>
              <a:t>‹#›</a:t>
            </a:fld>
            <a:endParaRPr lang="ru-RU"/>
          </a:p>
        </p:txBody>
      </p:sp>
    </p:spTree>
    <p:extLst>
      <p:ext uri="{BB962C8B-B14F-4D97-AF65-F5344CB8AC3E}">
        <p14:creationId xmlns:p14="http://schemas.microsoft.com/office/powerpoint/2010/main" val="338729509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24E558-4258-8124-4492-4D1467141070}"/>
              </a:ext>
            </a:extLst>
          </p:cNvPr>
          <p:cNvSpPr>
            <a:spLocks noGrp="1"/>
          </p:cNvSpPr>
          <p:nvPr>
            <p:ph type="ctrTitle"/>
          </p:nvPr>
        </p:nvSpPr>
        <p:spPr>
          <a:xfrm>
            <a:off x="662400" y="626401"/>
            <a:ext cx="6314400" cy="2321340"/>
          </a:xfrm>
        </p:spPr>
        <p:txBody>
          <a:bodyPr anchor="b">
            <a:normAutofit/>
          </a:bodyPr>
          <a:lstStyle/>
          <a:p>
            <a:r>
              <a:rPr lang="en-US" sz="3900" dirty="0" err="1">
                <a:solidFill>
                  <a:schemeClr val="tx2"/>
                </a:solidFill>
              </a:rPr>
              <a:t>Testti</a:t>
            </a:r>
            <a:r>
              <a:rPr lang="en-US" sz="3900" dirty="0">
                <a:solidFill>
                  <a:schemeClr val="tx2"/>
                </a:solidFill>
              </a:rPr>
              <a:t> “ </a:t>
            </a:r>
            <a:r>
              <a:rPr lang="en-US" sz="3900" dirty="0" err="1">
                <a:solidFill>
                  <a:schemeClr val="tx2"/>
                </a:solidFill>
              </a:rPr>
              <a:t>Apskates</a:t>
            </a:r>
            <a:r>
              <a:rPr lang="en-US" sz="3900" dirty="0">
                <a:solidFill>
                  <a:schemeClr val="tx2"/>
                </a:solidFill>
              </a:rPr>
              <a:t> </a:t>
            </a:r>
            <a:r>
              <a:rPr lang="en-US" sz="3900" dirty="0" err="1">
                <a:solidFill>
                  <a:schemeClr val="tx2"/>
                </a:solidFill>
              </a:rPr>
              <a:t>objekti</a:t>
            </a:r>
            <a:r>
              <a:rPr lang="en-US" sz="3900" dirty="0">
                <a:solidFill>
                  <a:schemeClr val="tx2"/>
                </a:solidFill>
              </a:rPr>
              <a:t>” un “V</a:t>
            </a:r>
            <a:r>
              <a:rPr lang="lv-LV" sz="3900" dirty="0">
                <a:solidFill>
                  <a:schemeClr val="tx2"/>
                </a:solidFill>
              </a:rPr>
              <a:t>ēsturiskie brīži’’</a:t>
            </a:r>
            <a:endParaRPr lang="ru-RU" sz="3900" dirty="0">
              <a:solidFill>
                <a:schemeClr val="tx2"/>
              </a:solidFill>
            </a:endParaRPr>
          </a:p>
        </p:txBody>
      </p:sp>
      <p:sp>
        <p:nvSpPr>
          <p:cNvPr id="3" name="Подзаголовок 2">
            <a:extLst>
              <a:ext uri="{FF2B5EF4-FFF2-40B4-BE49-F238E27FC236}">
                <a16:creationId xmlns:a16="http://schemas.microsoft.com/office/drawing/2014/main" id="{7F0E3AA4-52E3-C025-5DE1-958010D2B19C}"/>
              </a:ext>
            </a:extLst>
          </p:cNvPr>
          <p:cNvSpPr>
            <a:spLocks noGrp="1"/>
          </p:cNvSpPr>
          <p:nvPr>
            <p:ph type="subTitle" idx="1"/>
          </p:nvPr>
        </p:nvSpPr>
        <p:spPr>
          <a:xfrm>
            <a:off x="2626601" y="3001191"/>
            <a:ext cx="3891026" cy="511559"/>
          </a:xfrm>
        </p:spPr>
        <p:txBody>
          <a:bodyPr>
            <a:normAutofit/>
          </a:bodyPr>
          <a:lstStyle/>
          <a:p>
            <a:r>
              <a:rPr lang="lv-LV" dirty="0">
                <a:solidFill>
                  <a:schemeClr val="tx2"/>
                </a:solidFill>
              </a:rPr>
              <a:t>Olegs Nikitins PR-21</a:t>
            </a:r>
            <a:endParaRPr lang="ru-RU" dirty="0">
              <a:solidFill>
                <a:schemeClr val="tx2"/>
              </a:solidFill>
            </a:endParaRPr>
          </a:p>
        </p:txBody>
      </p:sp>
    </p:spTree>
    <p:extLst>
      <p:ext uri="{BB962C8B-B14F-4D97-AF65-F5344CB8AC3E}">
        <p14:creationId xmlns:p14="http://schemas.microsoft.com/office/powerpoint/2010/main" val="2775334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BED622-81F7-A929-3509-FB2A9B0FC473}"/>
              </a:ext>
            </a:extLst>
          </p:cNvPr>
          <p:cNvSpPr>
            <a:spLocks noGrp="1"/>
          </p:cNvSpPr>
          <p:nvPr>
            <p:ph type="title"/>
          </p:nvPr>
        </p:nvSpPr>
        <p:spPr>
          <a:xfrm>
            <a:off x="0" y="16823"/>
            <a:ext cx="6447501" cy="990600"/>
          </a:xfrm>
        </p:spPr>
        <p:txBody>
          <a:bodyPr/>
          <a:lstStyle/>
          <a:p>
            <a:r>
              <a:rPr lang="en-US" sz="2800" spc="500" dirty="0">
                <a:solidFill>
                  <a:srgbClr val="231F20"/>
                </a:solidFill>
                <a:latin typeface="Oswald Bold"/>
              </a:rPr>
              <a:t>LIETOTĀJA INSTRUKCIJA </a:t>
            </a:r>
            <a:br>
              <a:rPr lang="en-US" sz="2800" spc="500" dirty="0">
                <a:solidFill>
                  <a:srgbClr val="231F20"/>
                </a:solidFill>
                <a:latin typeface="Oswald Bold"/>
              </a:rPr>
            </a:br>
            <a:endParaRPr lang="ru-RU" dirty="0"/>
          </a:p>
        </p:txBody>
      </p:sp>
      <p:pic>
        <p:nvPicPr>
          <p:cNvPr id="7" name="Рисунок 6">
            <a:extLst>
              <a:ext uri="{FF2B5EF4-FFF2-40B4-BE49-F238E27FC236}">
                <a16:creationId xmlns:a16="http://schemas.microsoft.com/office/drawing/2014/main" id="{14635210-E3EE-460A-F703-C628D6AEE894}"/>
              </a:ext>
            </a:extLst>
          </p:cNvPr>
          <p:cNvPicPr>
            <a:picLocks noChangeAspect="1"/>
          </p:cNvPicPr>
          <p:nvPr/>
        </p:nvPicPr>
        <p:blipFill>
          <a:blip r:embed="rId2"/>
          <a:stretch>
            <a:fillRect/>
          </a:stretch>
        </p:blipFill>
        <p:spPr>
          <a:xfrm>
            <a:off x="4267119" y="512123"/>
            <a:ext cx="3867675" cy="2059627"/>
          </a:xfrm>
          <a:prstGeom prst="rect">
            <a:avLst/>
          </a:prstGeom>
        </p:spPr>
      </p:pic>
      <p:sp>
        <p:nvSpPr>
          <p:cNvPr id="8" name="TextBox 7">
            <a:extLst>
              <a:ext uri="{FF2B5EF4-FFF2-40B4-BE49-F238E27FC236}">
                <a16:creationId xmlns:a16="http://schemas.microsoft.com/office/drawing/2014/main" id="{A89029B9-75A9-9ACA-E380-E074D87AA657}"/>
              </a:ext>
            </a:extLst>
          </p:cNvPr>
          <p:cNvSpPr txBox="1"/>
          <p:nvPr/>
        </p:nvSpPr>
        <p:spPr>
          <a:xfrm>
            <a:off x="1192145" y="611281"/>
            <a:ext cx="2416964" cy="2357056"/>
          </a:xfrm>
          <a:prstGeom prst="rect">
            <a:avLst/>
          </a:prstGeom>
          <a:noFill/>
        </p:spPr>
        <p:txBody>
          <a:bodyPr wrap="square" rtlCol="0">
            <a:spAutoFit/>
          </a:bodyPr>
          <a:lstStyle/>
          <a:p>
            <a:pPr>
              <a:lnSpc>
                <a:spcPts val="3143"/>
              </a:lnSpc>
              <a:spcBef>
                <a:spcPct val="0"/>
              </a:spcBef>
            </a:pPr>
            <a:r>
              <a:rPr lang="en-US" dirty="0">
                <a:solidFill>
                  <a:srgbClr val="000000"/>
                </a:solidFill>
                <a:latin typeface="Open Sauce"/>
              </a:rPr>
              <a:t>1.Lietotājs </a:t>
            </a:r>
            <a:r>
              <a:rPr lang="en-US" dirty="0" err="1">
                <a:solidFill>
                  <a:srgbClr val="000000"/>
                </a:solidFill>
                <a:latin typeface="Open Sauce"/>
              </a:rPr>
              <a:t>palaiž</a:t>
            </a:r>
            <a:r>
              <a:rPr lang="en-US" dirty="0">
                <a:solidFill>
                  <a:srgbClr val="000000"/>
                </a:solidFill>
                <a:latin typeface="Open Sauce"/>
              </a:rPr>
              <a:t> </a:t>
            </a:r>
            <a:r>
              <a:rPr lang="en-US" dirty="0" err="1">
                <a:solidFill>
                  <a:srgbClr val="000000"/>
                </a:solidFill>
                <a:latin typeface="Open Sauce"/>
              </a:rPr>
              <a:t>programmu</a:t>
            </a:r>
            <a:r>
              <a:rPr lang="en-US" dirty="0">
                <a:solidFill>
                  <a:srgbClr val="000000"/>
                </a:solidFill>
                <a:latin typeface="Open Sauce"/>
              </a:rPr>
              <a:t>.</a:t>
            </a:r>
          </a:p>
          <a:p>
            <a:pPr>
              <a:lnSpc>
                <a:spcPts val="3143"/>
              </a:lnSpc>
              <a:spcBef>
                <a:spcPct val="0"/>
              </a:spcBef>
            </a:pPr>
            <a:r>
              <a:rPr lang="en-US" dirty="0" err="1">
                <a:solidFill>
                  <a:srgbClr val="000000"/>
                </a:solidFill>
                <a:latin typeface="Open Sauce"/>
              </a:rPr>
              <a:t>Piesakās</a:t>
            </a:r>
            <a:r>
              <a:rPr lang="en-US" dirty="0">
                <a:solidFill>
                  <a:srgbClr val="000000"/>
                </a:solidFill>
                <a:latin typeface="Open Sauce"/>
              </a:rPr>
              <a:t> </a:t>
            </a:r>
            <a:r>
              <a:rPr lang="en-US" dirty="0" err="1">
                <a:solidFill>
                  <a:srgbClr val="000000"/>
                </a:solidFill>
                <a:latin typeface="Open Sauce"/>
              </a:rPr>
              <a:t>sistēmā</a:t>
            </a:r>
            <a:r>
              <a:rPr lang="en-US" dirty="0">
                <a:solidFill>
                  <a:srgbClr val="000000"/>
                </a:solidFill>
                <a:latin typeface="Open Sauce"/>
              </a:rPr>
              <a:t>, </a:t>
            </a:r>
            <a:r>
              <a:rPr lang="en-US" dirty="0" err="1">
                <a:solidFill>
                  <a:srgbClr val="000000"/>
                </a:solidFill>
                <a:latin typeface="Open Sauce"/>
              </a:rPr>
              <a:t>izmantojot</a:t>
            </a:r>
            <a:r>
              <a:rPr lang="en-US" dirty="0">
                <a:solidFill>
                  <a:srgbClr val="000000"/>
                </a:solidFill>
                <a:latin typeface="Open Sauce"/>
              </a:rPr>
              <a:t> </a:t>
            </a:r>
            <a:r>
              <a:rPr lang="en-US" dirty="0" err="1">
                <a:solidFill>
                  <a:srgbClr val="000000"/>
                </a:solidFill>
                <a:latin typeface="Open Sauce"/>
              </a:rPr>
              <a:t>savu</a:t>
            </a:r>
            <a:r>
              <a:rPr lang="en-US" dirty="0">
                <a:solidFill>
                  <a:srgbClr val="000000"/>
                </a:solidFill>
                <a:latin typeface="Open Sauce"/>
              </a:rPr>
              <a:t> </a:t>
            </a:r>
            <a:r>
              <a:rPr lang="en-US" dirty="0" err="1">
                <a:solidFill>
                  <a:srgbClr val="000000"/>
                </a:solidFill>
                <a:latin typeface="Open Sauce"/>
              </a:rPr>
              <a:t>lietotājvārdu</a:t>
            </a:r>
            <a:r>
              <a:rPr lang="en-US" dirty="0">
                <a:solidFill>
                  <a:srgbClr val="000000"/>
                </a:solidFill>
                <a:latin typeface="Open Sauce"/>
              </a:rPr>
              <a:t> un </a:t>
            </a:r>
            <a:r>
              <a:rPr lang="en-US" dirty="0" err="1">
                <a:solidFill>
                  <a:srgbClr val="000000"/>
                </a:solidFill>
                <a:latin typeface="Open Sauce"/>
              </a:rPr>
              <a:t>paroli</a:t>
            </a:r>
            <a:r>
              <a:rPr lang="en-US" dirty="0">
                <a:solidFill>
                  <a:srgbClr val="000000"/>
                </a:solidFill>
                <a:latin typeface="Open Sauce"/>
              </a:rPr>
              <a:t>.</a:t>
            </a:r>
          </a:p>
          <a:p>
            <a:endParaRPr lang="ru-RU" dirty="0"/>
          </a:p>
        </p:txBody>
      </p:sp>
      <p:sp>
        <p:nvSpPr>
          <p:cNvPr id="9" name="TextBox 8">
            <a:extLst>
              <a:ext uri="{FF2B5EF4-FFF2-40B4-BE49-F238E27FC236}">
                <a16:creationId xmlns:a16="http://schemas.microsoft.com/office/drawing/2014/main" id="{1AF52EC3-8145-1F74-704C-1799847A11DC}"/>
              </a:ext>
            </a:extLst>
          </p:cNvPr>
          <p:cNvSpPr txBox="1"/>
          <p:nvPr/>
        </p:nvSpPr>
        <p:spPr>
          <a:xfrm>
            <a:off x="758883" y="2897862"/>
            <a:ext cx="3155026" cy="2228815"/>
          </a:xfrm>
          <a:prstGeom prst="rect">
            <a:avLst/>
          </a:prstGeom>
          <a:noFill/>
        </p:spPr>
        <p:txBody>
          <a:bodyPr wrap="square" rtlCol="0">
            <a:spAutoFit/>
          </a:bodyPr>
          <a:lstStyle/>
          <a:p>
            <a:pPr algn="ctr">
              <a:lnSpc>
                <a:spcPts val="2859"/>
              </a:lnSpc>
              <a:spcBef>
                <a:spcPct val="0"/>
              </a:spcBef>
            </a:pPr>
            <a:r>
              <a:rPr lang="en-US" dirty="0">
                <a:solidFill>
                  <a:srgbClr val="000000"/>
                </a:solidFill>
                <a:latin typeface="Open Sauce"/>
              </a:rPr>
              <a:t>Ja </a:t>
            </a:r>
            <a:r>
              <a:rPr lang="en-US" dirty="0" err="1">
                <a:solidFill>
                  <a:srgbClr val="000000"/>
                </a:solidFill>
                <a:latin typeface="Open Sauce"/>
              </a:rPr>
              <a:t>lietotājam</a:t>
            </a:r>
            <a:r>
              <a:rPr lang="en-US" dirty="0">
                <a:solidFill>
                  <a:srgbClr val="000000"/>
                </a:solidFill>
                <a:latin typeface="Open Sauce"/>
              </a:rPr>
              <a:t> nav </a:t>
            </a:r>
            <a:r>
              <a:rPr lang="en-US" dirty="0" err="1">
                <a:solidFill>
                  <a:srgbClr val="000000"/>
                </a:solidFill>
                <a:latin typeface="Open Sauce"/>
              </a:rPr>
              <a:t>sava</a:t>
            </a:r>
            <a:r>
              <a:rPr lang="en-US" dirty="0">
                <a:solidFill>
                  <a:srgbClr val="000000"/>
                </a:solidFill>
                <a:latin typeface="Open Sauce"/>
              </a:rPr>
              <a:t> </a:t>
            </a:r>
            <a:r>
              <a:rPr lang="en-US" dirty="0" err="1">
                <a:solidFill>
                  <a:srgbClr val="000000"/>
                </a:solidFill>
                <a:latin typeface="Open Sauce"/>
              </a:rPr>
              <a:t>konta</a:t>
            </a:r>
            <a:r>
              <a:rPr lang="en-US" dirty="0">
                <a:solidFill>
                  <a:srgbClr val="000000"/>
                </a:solidFill>
                <a:latin typeface="Open Sauce"/>
              </a:rPr>
              <a:t>, tad </a:t>
            </a:r>
            <a:r>
              <a:rPr lang="en-US" dirty="0" err="1">
                <a:solidFill>
                  <a:srgbClr val="000000"/>
                </a:solidFill>
                <a:latin typeface="Open Sauce"/>
              </a:rPr>
              <a:t>viņš</a:t>
            </a:r>
            <a:r>
              <a:rPr lang="en-US" dirty="0">
                <a:solidFill>
                  <a:srgbClr val="000000"/>
                </a:solidFill>
                <a:latin typeface="Open Sauce"/>
              </a:rPr>
              <a:t> var </a:t>
            </a:r>
            <a:r>
              <a:rPr lang="en-US" dirty="0" err="1">
                <a:solidFill>
                  <a:srgbClr val="000000"/>
                </a:solidFill>
                <a:latin typeface="Open Sauce"/>
              </a:rPr>
              <a:t>reģistrēt</a:t>
            </a:r>
            <a:r>
              <a:rPr lang="en-US" dirty="0">
                <a:solidFill>
                  <a:srgbClr val="000000"/>
                </a:solidFill>
                <a:latin typeface="Open Sauce"/>
              </a:rPr>
              <a:t> to.</a:t>
            </a:r>
          </a:p>
          <a:p>
            <a:pPr algn="ctr">
              <a:lnSpc>
                <a:spcPts val="2859"/>
              </a:lnSpc>
              <a:spcBef>
                <a:spcPct val="0"/>
              </a:spcBef>
            </a:pPr>
            <a:r>
              <a:rPr lang="en-US" dirty="0" err="1">
                <a:solidFill>
                  <a:srgbClr val="000000"/>
                </a:solidFill>
                <a:latin typeface="Open Sauce"/>
              </a:rPr>
              <a:t>Reģistrācijas</a:t>
            </a:r>
            <a:r>
              <a:rPr lang="en-US" dirty="0">
                <a:solidFill>
                  <a:srgbClr val="000000"/>
                </a:solidFill>
                <a:latin typeface="Open Sauce"/>
              </a:rPr>
              <a:t> </a:t>
            </a:r>
            <a:r>
              <a:rPr lang="en-US" dirty="0" err="1">
                <a:solidFill>
                  <a:srgbClr val="000000"/>
                </a:solidFill>
                <a:latin typeface="Open Sauce"/>
              </a:rPr>
              <a:t>logā</a:t>
            </a:r>
            <a:r>
              <a:rPr lang="en-US" dirty="0">
                <a:solidFill>
                  <a:srgbClr val="000000"/>
                </a:solidFill>
                <a:latin typeface="Open Sauce"/>
              </a:rPr>
              <a:t> </a:t>
            </a:r>
            <a:r>
              <a:rPr lang="en-US" dirty="0" err="1">
                <a:solidFill>
                  <a:srgbClr val="000000"/>
                </a:solidFill>
                <a:latin typeface="Open Sauce"/>
              </a:rPr>
              <a:t>lietotājs</a:t>
            </a:r>
            <a:r>
              <a:rPr lang="en-US" dirty="0">
                <a:solidFill>
                  <a:srgbClr val="000000"/>
                </a:solidFill>
                <a:latin typeface="Open Sauce"/>
              </a:rPr>
              <a:t> </a:t>
            </a:r>
            <a:r>
              <a:rPr lang="en-US" dirty="0" err="1">
                <a:solidFill>
                  <a:srgbClr val="000000"/>
                </a:solidFill>
                <a:latin typeface="Open Sauce"/>
              </a:rPr>
              <a:t>aizpilda</a:t>
            </a:r>
            <a:r>
              <a:rPr lang="en-US" dirty="0">
                <a:solidFill>
                  <a:srgbClr val="000000"/>
                </a:solidFill>
                <a:latin typeface="Open Sauce"/>
              </a:rPr>
              <a:t> </a:t>
            </a:r>
            <a:r>
              <a:rPr lang="en-US" dirty="0" err="1">
                <a:solidFill>
                  <a:srgbClr val="000000"/>
                </a:solidFill>
                <a:latin typeface="Open Sauce"/>
              </a:rPr>
              <a:t>visus</a:t>
            </a:r>
            <a:r>
              <a:rPr lang="en-US" dirty="0">
                <a:solidFill>
                  <a:srgbClr val="000000"/>
                </a:solidFill>
                <a:latin typeface="Open Sauce"/>
              </a:rPr>
              <a:t> </a:t>
            </a:r>
            <a:r>
              <a:rPr lang="en-US" dirty="0" err="1">
                <a:solidFill>
                  <a:srgbClr val="000000"/>
                </a:solidFill>
                <a:latin typeface="Open Sauce"/>
              </a:rPr>
              <a:t>nepieciešamus</a:t>
            </a:r>
            <a:r>
              <a:rPr lang="en-US" dirty="0">
                <a:solidFill>
                  <a:srgbClr val="000000"/>
                </a:solidFill>
                <a:latin typeface="Open Sauce"/>
              </a:rPr>
              <a:t> datus</a:t>
            </a:r>
          </a:p>
          <a:p>
            <a:endParaRPr lang="ru-RU" dirty="0"/>
          </a:p>
        </p:txBody>
      </p:sp>
      <p:pic>
        <p:nvPicPr>
          <p:cNvPr id="11" name="Рисунок 10">
            <a:extLst>
              <a:ext uri="{FF2B5EF4-FFF2-40B4-BE49-F238E27FC236}">
                <a16:creationId xmlns:a16="http://schemas.microsoft.com/office/drawing/2014/main" id="{1B87D770-7784-8288-C5BB-00F33CEB754C}"/>
              </a:ext>
            </a:extLst>
          </p:cNvPr>
          <p:cNvPicPr>
            <a:picLocks noChangeAspect="1"/>
          </p:cNvPicPr>
          <p:nvPr/>
        </p:nvPicPr>
        <p:blipFill>
          <a:blip r:embed="rId3"/>
          <a:stretch>
            <a:fillRect/>
          </a:stretch>
        </p:blipFill>
        <p:spPr>
          <a:xfrm>
            <a:off x="4267119" y="2786444"/>
            <a:ext cx="3867675" cy="2357056"/>
          </a:xfrm>
          <a:prstGeom prst="rect">
            <a:avLst/>
          </a:prstGeom>
        </p:spPr>
      </p:pic>
    </p:spTree>
    <p:extLst>
      <p:ext uri="{BB962C8B-B14F-4D97-AF65-F5344CB8AC3E}">
        <p14:creationId xmlns:p14="http://schemas.microsoft.com/office/powerpoint/2010/main" val="2445648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7C5C9D-A2BB-6E9E-911E-B62E7B8D08DB}"/>
              </a:ext>
            </a:extLst>
          </p:cNvPr>
          <p:cNvSpPr>
            <a:spLocks noGrp="1"/>
          </p:cNvSpPr>
          <p:nvPr>
            <p:ph type="title"/>
          </p:nvPr>
        </p:nvSpPr>
        <p:spPr>
          <a:xfrm>
            <a:off x="57729" y="62346"/>
            <a:ext cx="6447501" cy="990600"/>
          </a:xfrm>
        </p:spPr>
        <p:txBody>
          <a:bodyPr/>
          <a:lstStyle/>
          <a:p>
            <a:r>
              <a:rPr lang="en-US" sz="2400" spc="500" dirty="0">
                <a:solidFill>
                  <a:srgbClr val="231F20"/>
                </a:solidFill>
                <a:latin typeface="Oswald Bold"/>
              </a:rPr>
              <a:t>LIETOTĀJA INSTRUKCIJA</a:t>
            </a:r>
            <a:endParaRPr lang="ru-RU" dirty="0"/>
          </a:p>
        </p:txBody>
      </p:sp>
      <p:pic>
        <p:nvPicPr>
          <p:cNvPr id="5" name="Рисунок 4">
            <a:extLst>
              <a:ext uri="{FF2B5EF4-FFF2-40B4-BE49-F238E27FC236}">
                <a16:creationId xmlns:a16="http://schemas.microsoft.com/office/drawing/2014/main" id="{A16FDEDA-0284-1D74-9C18-79BB648B323F}"/>
              </a:ext>
            </a:extLst>
          </p:cNvPr>
          <p:cNvPicPr>
            <a:picLocks noChangeAspect="1"/>
          </p:cNvPicPr>
          <p:nvPr/>
        </p:nvPicPr>
        <p:blipFill>
          <a:blip r:embed="rId2"/>
          <a:stretch>
            <a:fillRect/>
          </a:stretch>
        </p:blipFill>
        <p:spPr>
          <a:xfrm>
            <a:off x="4572000" y="1318255"/>
            <a:ext cx="3781146" cy="2839500"/>
          </a:xfrm>
          <a:prstGeom prst="rect">
            <a:avLst/>
          </a:prstGeom>
        </p:spPr>
      </p:pic>
      <p:sp>
        <p:nvSpPr>
          <p:cNvPr id="6" name="TextBox 5">
            <a:extLst>
              <a:ext uri="{FF2B5EF4-FFF2-40B4-BE49-F238E27FC236}">
                <a16:creationId xmlns:a16="http://schemas.microsoft.com/office/drawing/2014/main" id="{11699EB0-A6BA-9291-C75F-981050059BA4}"/>
              </a:ext>
            </a:extLst>
          </p:cNvPr>
          <p:cNvSpPr txBox="1"/>
          <p:nvPr/>
        </p:nvSpPr>
        <p:spPr>
          <a:xfrm>
            <a:off x="0" y="1214373"/>
            <a:ext cx="3850010" cy="3416320"/>
          </a:xfrm>
          <a:prstGeom prst="rect">
            <a:avLst/>
          </a:prstGeom>
          <a:noFill/>
        </p:spPr>
        <p:txBody>
          <a:bodyPr wrap="square" rtlCol="0">
            <a:spAutoFit/>
          </a:bodyPr>
          <a:lstStyle/>
          <a:p>
            <a:r>
              <a:rPr lang="lv-LV" dirty="0"/>
              <a:t>Pēc tam, kad lietotājs ir veiksmīgi pieteicies kontā, </a:t>
            </a:r>
            <a:endParaRPr lang="en-US" dirty="0"/>
          </a:p>
          <a:p>
            <a:r>
              <a:rPr lang="lv-LV" dirty="0"/>
              <a:t>parādās cilne, kurā viņš var apskatīt savus </a:t>
            </a:r>
            <a:endParaRPr lang="en-US" dirty="0"/>
          </a:p>
          <a:p>
            <a:r>
              <a:rPr lang="lv-LV" dirty="0"/>
              <a:t>iepriekšējos rezultātus un konta datus, un pēc tam viņš </a:t>
            </a:r>
            <a:endParaRPr lang="en-US" dirty="0"/>
          </a:p>
          <a:p>
            <a:r>
              <a:rPr lang="lv-LV" dirty="0"/>
              <a:t>var noklikšķināt uz pogas, </a:t>
            </a:r>
            <a:endParaRPr lang="en-US" dirty="0"/>
          </a:p>
          <a:p>
            <a:r>
              <a:rPr lang="lv-LV" dirty="0"/>
              <a:t>lai pārietu uz testiem, kā arī vienkārši iziet no lietojumprogrammas, noklikšķinot uz pogas Iziet un ari var iziet no konta</a:t>
            </a:r>
            <a:r>
              <a:rPr lang="en-US" dirty="0"/>
              <a:t>.</a:t>
            </a:r>
            <a:endParaRPr lang="ru-RU" dirty="0"/>
          </a:p>
        </p:txBody>
      </p:sp>
    </p:spTree>
    <p:extLst>
      <p:ext uri="{BB962C8B-B14F-4D97-AF65-F5344CB8AC3E}">
        <p14:creationId xmlns:p14="http://schemas.microsoft.com/office/powerpoint/2010/main" val="225701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8C1BD2-FF80-EA6E-77E9-7B62CDACFE74}"/>
              </a:ext>
            </a:extLst>
          </p:cNvPr>
          <p:cNvSpPr>
            <a:spLocks noGrp="1"/>
          </p:cNvSpPr>
          <p:nvPr>
            <p:ph type="title"/>
          </p:nvPr>
        </p:nvSpPr>
        <p:spPr>
          <a:xfrm>
            <a:off x="0" y="0"/>
            <a:ext cx="6447501" cy="990600"/>
          </a:xfrm>
        </p:spPr>
        <p:txBody>
          <a:bodyPr/>
          <a:lstStyle/>
          <a:p>
            <a:r>
              <a:rPr lang="en-US" sz="2800" spc="500" dirty="0">
                <a:solidFill>
                  <a:srgbClr val="231F20"/>
                </a:solidFill>
                <a:latin typeface="Oswald Bold"/>
              </a:rPr>
              <a:t>LIETOTĀJA INSTRUKCIJA</a:t>
            </a:r>
            <a:endParaRPr lang="ru-RU" dirty="0"/>
          </a:p>
        </p:txBody>
      </p:sp>
      <p:sp>
        <p:nvSpPr>
          <p:cNvPr id="3" name="Объект 2">
            <a:extLst>
              <a:ext uri="{FF2B5EF4-FFF2-40B4-BE49-F238E27FC236}">
                <a16:creationId xmlns:a16="http://schemas.microsoft.com/office/drawing/2014/main" id="{7BA11622-D3A4-F43C-562A-31D0F5AF3691}"/>
              </a:ext>
            </a:extLst>
          </p:cNvPr>
          <p:cNvSpPr>
            <a:spLocks noGrp="1"/>
          </p:cNvSpPr>
          <p:nvPr>
            <p:ph idx="1"/>
          </p:nvPr>
        </p:nvSpPr>
        <p:spPr>
          <a:xfrm>
            <a:off x="57729" y="1055868"/>
            <a:ext cx="4063998" cy="3550767"/>
          </a:xfrm>
        </p:spPr>
        <p:txBody>
          <a:bodyPr>
            <a:normAutofit/>
          </a:bodyPr>
          <a:lstStyle/>
          <a:p>
            <a:r>
              <a:rPr lang="lv-LV" sz="2000" dirty="0"/>
              <a:t>Pēc tam, kad lietotājs ir noklikšķinājis uz pogas “Pāriet uz testiem”, viņš var izvēlēties testu, kuru risināt. To ir tikai divi. Bez skolotāja atļaujas viņš nevar sākt nevienu no testiem. Lietotājs var arī noklikšķināt uz pogas “</a:t>
            </a:r>
            <a:r>
              <a:rPr lang="en-US" sz="2000" dirty="0"/>
              <a:t>Exit</a:t>
            </a:r>
            <a:r>
              <a:rPr lang="lv-LV" sz="2000" dirty="0"/>
              <a:t>” un </a:t>
            </a:r>
            <a:r>
              <a:rPr lang="en-US" sz="2000" dirty="0" err="1"/>
              <a:t>Iziet</a:t>
            </a:r>
            <a:r>
              <a:rPr lang="lv-LV" sz="2000" dirty="0"/>
              <a:t> no konta.</a:t>
            </a:r>
            <a:endParaRPr lang="ru-RU" sz="2000" dirty="0"/>
          </a:p>
        </p:txBody>
      </p:sp>
      <p:pic>
        <p:nvPicPr>
          <p:cNvPr id="5" name="Рисунок 4">
            <a:extLst>
              <a:ext uri="{FF2B5EF4-FFF2-40B4-BE49-F238E27FC236}">
                <a16:creationId xmlns:a16="http://schemas.microsoft.com/office/drawing/2014/main" id="{2D9CFE92-6522-4E24-5ECB-F98FBD9DB529}"/>
              </a:ext>
            </a:extLst>
          </p:cNvPr>
          <p:cNvPicPr>
            <a:picLocks noChangeAspect="1"/>
          </p:cNvPicPr>
          <p:nvPr/>
        </p:nvPicPr>
        <p:blipFill>
          <a:blip r:embed="rId2"/>
          <a:stretch>
            <a:fillRect/>
          </a:stretch>
        </p:blipFill>
        <p:spPr>
          <a:xfrm>
            <a:off x="4963831" y="1055868"/>
            <a:ext cx="3686266" cy="2759973"/>
          </a:xfrm>
          <a:prstGeom prst="rect">
            <a:avLst/>
          </a:prstGeom>
        </p:spPr>
      </p:pic>
    </p:spTree>
    <p:extLst>
      <p:ext uri="{BB962C8B-B14F-4D97-AF65-F5344CB8AC3E}">
        <p14:creationId xmlns:p14="http://schemas.microsoft.com/office/powerpoint/2010/main" val="295387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8D1661-55BA-23DF-1C22-16BD7FF225E8}"/>
              </a:ext>
            </a:extLst>
          </p:cNvPr>
          <p:cNvSpPr>
            <a:spLocks noGrp="1"/>
          </p:cNvSpPr>
          <p:nvPr>
            <p:ph type="title"/>
          </p:nvPr>
        </p:nvSpPr>
        <p:spPr>
          <a:xfrm>
            <a:off x="0" y="0"/>
            <a:ext cx="6447501" cy="990600"/>
          </a:xfrm>
        </p:spPr>
        <p:txBody>
          <a:bodyPr/>
          <a:lstStyle/>
          <a:p>
            <a:r>
              <a:rPr lang="en-US" sz="2800" spc="500" dirty="0">
                <a:solidFill>
                  <a:srgbClr val="231F20"/>
                </a:solidFill>
                <a:latin typeface="Oswald Bold"/>
              </a:rPr>
              <a:t>LIETOTĀJA INSTRUKCIJA</a:t>
            </a:r>
            <a:endParaRPr lang="ru-RU" dirty="0"/>
          </a:p>
        </p:txBody>
      </p:sp>
      <p:sp>
        <p:nvSpPr>
          <p:cNvPr id="3" name="Объект 2">
            <a:extLst>
              <a:ext uri="{FF2B5EF4-FFF2-40B4-BE49-F238E27FC236}">
                <a16:creationId xmlns:a16="http://schemas.microsoft.com/office/drawing/2014/main" id="{3E3DD603-B51E-3E79-6CAE-EA6D9F4679E4}"/>
              </a:ext>
            </a:extLst>
          </p:cNvPr>
          <p:cNvSpPr>
            <a:spLocks noGrp="1"/>
          </p:cNvSpPr>
          <p:nvPr>
            <p:ph idx="1"/>
          </p:nvPr>
        </p:nvSpPr>
        <p:spPr>
          <a:xfrm>
            <a:off x="161639" y="879763"/>
            <a:ext cx="3779980" cy="1468583"/>
          </a:xfrm>
        </p:spPr>
        <p:txBody>
          <a:bodyPr/>
          <a:lstStyle/>
          <a:p>
            <a:r>
              <a:rPr lang="lv-LV" sz="1400" dirty="0">
                <a:solidFill>
                  <a:srgbClr val="100F0D"/>
                </a:solidFill>
                <a:latin typeface="Montserrat Light"/>
              </a:rPr>
              <a:t>Un </a:t>
            </a:r>
            <a:r>
              <a:rPr lang="en-US" sz="1400" dirty="0" err="1">
                <a:solidFill>
                  <a:srgbClr val="100F0D"/>
                </a:solidFill>
                <a:latin typeface="Montserrat Light"/>
              </a:rPr>
              <a:t>Pēc</a:t>
            </a:r>
            <a:r>
              <a:rPr lang="en-US" sz="1400" dirty="0">
                <a:solidFill>
                  <a:srgbClr val="100F0D"/>
                </a:solidFill>
                <a:latin typeface="Montserrat Light"/>
              </a:rPr>
              <a:t> tam </a:t>
            </a:r>
            <a:r>
              <a:rPr lang="lv-LV" sz="1400" dirty="0">
                <a:solidFill>
                  <a:srgbClr val="100F0D"/>
                </a:solidFill>
                <a:latin typeface="Montserrat Light"/>
              </a:rPr>
              <a:t>kad skolotājs atļāva sākt pildīt </a:t>
            </a:r>
            <a:r>
              <a:rPr lang="en-US" sz="1400" dirty="0" err="1">
                <a:solidFill>
                  <a:srgbClr val="100F0D"/>
                </a:solidFill>
                <a:latin typeface="Montserrat Light"/>
              </a:rPr>
              <a:t>testu</a:t>
            </a:r>
            <a:r>
              <a:rPr lang="en-US" sz="1400" dirty="0">
                <a:solidFill>
                  <a:srgbClr val="100F0D"/>
                </a:solidFill>
                <a:latin typeface="Montserrat Light"/>
              </a:rPr>
              <a:t> </a:t>
            </a:r>
            <a:r>
              <a:rPr lang="ru-RU" sz="1400" dirty="0">
                <a:solidFill>
                  <a:srgbClr val="100F0D"/>
                </a:solidFill>
                <a:latin typeface="Montserrat Light"/>
              </a:rPr>
              <a:t> </a:t>
            </a:r>
            <a:r>
              <a:rPr lang="en-US" sz="1400" dirty="0" err="1">
                <a:solidFill>
                  <a:srgbClr val="100F0D"/>
                </a:solidFill>
                <a:latin typeface="Montserrat Light"/>
              </a:rPr>
              <a:t>lietotājs</a:t>
            </a:r>
            <a:r>
              <a:rPr lang="en-US" sz="1400" dirty="0">
                <a:solidFill>
                  <a:srgbClr val="100F0D"/>
                </a:solidFill>
                <a:latin typeface="Montserrat Light"/>
              </a:rPr>
              <a:t> </a:t>
            </a:r>
            <a:r>
              <a:rPr lang="en-US" sz="1400" dirty="0" err="1">
                <a:solidFill>
                  <a:srgbClr val="100F0D"/>
                </a:solidFill>
                <a:latin typeface="Montserrat Light"/>
              </a:rPr>
              <a:t>sāk</a:t>
            </a:r>
            <a:r>
              <a:rPr lang="en-US" sz="1400" dirty="0">
                <a:solidFill>
                  <a:srgbClr val="100F0D"/>
                </a:solidFill>
                <a:latin typeface="Montserrat Light"/>
              </a:rPr>
              <a:t> </a:t>
            </a:r>
            <a:r>
              <a:rPr lang="en-US" sz="1400" dirty="0" err="1">
                <a:solidFill>
                  <a:srgbClr val="100F0D"/>
                </a:solidFill>
                <a:latin typeface="Montserrat Light"/>
              </a:rPr>
              <a:t>veikt</a:t>
            </a:r>
            <a:r>
              <a:rPr lang="en-US" sz="1400" dirty="0">
                <a:solidFill>
                  <a:srgbClr val="100F0D"/>
                </a:solidFill>
                <a:latin typeface="Montserrat Light"/>
              </a:rPr>
              <a:t> </a:t>
            </a:r>
            <a:r>
              <a:rPr lang="en-US" sz="1400" dirty="0" err="1">
                <a:solidFill>
                  <a:srgbClr val="100F0D"/>
                </a:solidFill>
                <a:latin typeface="Montserrat Light"/>
              </a:rPr>
              <a:t>testu</a:t>
            </a:r>
            <a:r>
              <a:rPr lang="en-US" sz="1400" dirty="0">
                <a:solidFill>
                  <a:srgbClr val="100F0D"/>
                </a:solidFill>
                <a:latin typeface="Montserrat Light"/>
              </a:rPr>
              <a:t>. </a:t>
            </a:r>
            <a:r>
              <a:rPr lang="en-US" sz="1400" dirty="0" err="1">
                <a:solidFill>
                  <a:srgbClr val="100F0D"/>
                </a:solidFill>
                <a:latin typeface="Montserrat Light"/>
              </a:rPr>
              <a:t>Atbild</a:t>
            </a:r>
            <a:r>
              <a:rPr lang="en-US" sz="1400" dirty="0">
                <a:solidFill>
                  <a:srgbClr val="100F0D"/>
                </a:solidFill>
                <a:latin typeface="Montserrat Light"/>
              </a:rPr>
              <a:t> </a:t>
            </a:r>
            <a:r>
              <a:rPr lang="en-US" sz="1400" dirty="0" err="1">
                <a:solidFill>
                  <a:srgbClr val="100F0D"/>
                </a:solidFill>
                <a:latin typeface="Montserrat Light"/>
              </a:rPr>
              <a:t>uz</a:t>
            </a:r>
            <a:r>
              <a:rPr lang="en-US" sz="1400" dirty="0">
                <a:solidFill>
                  <a:srgbClr val="100F0D"/>
                </a:solidFill>
                <a:latin typeface="Montserrat Light"/>
              </a:rPr>
              <a:t> </a:t>
            </a:r>
            <a:r>
              <a:rPr lang="en-US" sz="1400" dirty="0" err="1">
                <a:solidFill>
                  <a:srgbClr val="100F0D"/>
                </a:solidFill>
                <a:latin typeface="Montserrat Light"/>
              </a:rPr>
              <a:t>jautājumiem</a:t>
            </a:r>
            <a:r>
              <a:rPr lang="en-US" sz="1400" dirty="0">
                <a:solidFill>
                  <a:srgbClr val="100F0D"/>
                </a:solidFill>
                <a:latin typeface="Montserrat Light"/>
              </a:rPr>
              <a:t>, </a:t>
            </a:r>
            <a:r>
              <a:rPr lang="en-US" sz="1400" dirty="0" err="1">
                <a:solidFill>
                  <a:srgbClr val="100F0D"/>
                </a:solidFill>
                <a:latin typeface="Montserrat Light"/>
              </a:rPr>
              <a:t>izvēloties</a:t>
            </a:r>
            <a:r>
              <a:rPr lang="en-US" sz="1400" dirty="0">
                <a:solidFill>
                  <a:srgbClr val="100F0D"/>
                </a:solidFill>
                <a:latin typeface="Montserrat Light"/>
              </a:rPr>
              <a:t> </a:t>
            </a:r>
            <a:r>
              <a:rPr lang="en-US" sz="1400" dirty="0" err="1">
                <a:solidFill>
                  <a:srgbClr val="100F0D"/>
                </a:solidFill>
                <a:latin typeface="Montserrat Light"/>
              </a:rPr>
              <a:t>vienu</a:t>
            </a:r>
            <a:r>
              <a:rPr lang="en-US" sz="1400" dirty="0">
                <a:solidFill>
                  <a:srgbClr val="100F0D"/>
                </a:solidFill>
                <a:latin typeface="Montserrat Light"/>
              </a:rPr>
              <a:t> no </a:t>
            </a:r>
            <a:r>
              <a:rPr lang="en-US" sz="1400" dirty="0" err="1">
                <a:solidFill>
                  <a:srgbClr val="100F0D"/>
                </a:solidFill>
                <a:latin typeface="Montserrat Light"/>
              </a:rPr>
              <a:t>četriem</a:t>
            </a:r>
            <a:r>
              <a:rPr lang="en-US" sz="1400" dirty="0">
                <a:solidFill>
                  <a:srgbClr val="100F0D"/>
                </a:solidFill>
                <a:latin typeface="Montserrat Light"/>
              </a:rPr>
              <a:t> </a:t>
            </a:r>
            <a:r>
              <a:rPr lang="en-US" sz="1400" dirty="0" err="1">
                <a:solidFill>
                  <a:srgbClr val="100F0D"/>
                </a:solidFill>
                <a:latin typeface="Montserrat Light"/>
              </a:rPr>
              <a:t>atbilžu</a:t>
            </a:r>
            <a:r>
              <a:rPr lang="en-US" sz="1400" dirty="0">
                <a:solidFill>
                  <a:srgbClr val="100F0D"/>
                </a:solidFill>
                <a:latin typeface="Montserrat Light"/>
              </a:rPr>
              <a:t> </a:t>
            </a:r>
            <a:r>
              <a:rPr lang="en-US" sz="1400" dirty="0" err="1">
                <a:solidFill>
                  <a:srgbClr val="100F0D"/>
                </a:solidFill>
                <a:latin typeface="Montserrat Light"/>
              </a:rPr>
              <a:t>variantiem</a:t>
            </a:r>
            <a:r>
              <a:rPr lang="en-US" sz="1400" dirty="0">
                <a:solidFill>
                  <a:srgbClr val="100F0D"/>
                </a:solidFill>
                <a:latin typeface="Montserrat Light"/>
              </a:rPr>
              <a:t>. </a:t>
            </a:r>
          </a:p>
          <a:p>
            <a:endParaRPr lang="ru-RU" dirty="0"/>
          </a:p>
        </p:txBody>
      </p:sp>
      <p:pic>
        <p:nvPicPr>
          <p:cNvPr id="8" name="Рисунок 7">
            <a:extLst>
              <a:ext uri="{FF2B5EF4-FFF2-40B4-BE49-F238E27FC236}">
                <a16:creationId xmlns:a16="http://schemas.microsoft.com/office/drawing/2014/main" id="{6B72C47D-2EF1-41AE-725F-648F5AD8B477}"/>
              </a:ext>
            </a:extLst>
          </p:cNvPr>
          <p:cNvPicPr>
            <a:picLocks noChangeAspect="1"/>
          </p:cNvPicPr>
          <p:nvPr/>
        </p:nvPicPr>
        <p:blipFill>
          <a:blip r:embed="rId2"/>
          <a:stretch>
            <a:fillRect/>
          </a:stretch>
        </p:blipFill>
        <p:spPr>
          <a:xfrm>
            <a:off x="4483619" y="495300"/>
            <a:ext cx="3927764" cy="2145722"/>
          </a:xfrm>
          <a:prstGeom prst="rect">
            <a:avLst/>
          </a:prstGeom>
        </p:spPr>
      </p:pic>
      <p:sp>
        <p:nvSpPr>
          <p:cNvPr id="9" name="Объект 2">
            <a:extLst>
              <a:ext uri="{FF2B5EF4-FFF2-40B4-BE49-F238E27FC236}">
                <a16:creationId xmlns:a16="http://schemas.microsoft.com/office/drawing/2014/main" id="{4A706D22-2800-A7B1-7D85-D93E9F81ABCC}"/>
              </a:ext>
            </a:extLst>
          </p:cNvPr>
          <p:cNvSpPr txBox="1">
            <a:spLocks/>
          </p:cNvSpPr>
          <p:nvPr/>
        </p:nvSpPr>
        <p:spPr>
          <a:xfrm>
            <a:off x="161639" y="3408218"/>
            <a:ext cx="3779980" cy="1468583"/>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r>
              <a:rPr lang="lv-LV" sz="1400" dirty="0">
                <a:solidFill>
                  <a:srgbClr val="100F0D"/>
                </a:solidFill>
                <a:latin typeface="Montserrat Light"/>
              </a:rPr>
              <a:t>Pēc testa veikšanas lietotājs saņems vērtējumu par testu, un rezultāts tiks saglabāts datubāzē.Lietotājs var arī pievienot komentaru un var</a:t>
            </a:r>
            <a:r>
              <a:rPr lang="ru-RU" sz="1400" dirty="0">
                <a:solidFill>
                  <a:srgbClr val="100F0D"/>
                </a:solidFill>
                <a:latin typeface="Montserrat Light"/>
              </a:rPr>
              <a:t> </a:t>
            </a:r>
            <a:r>
              <a:rPr lang="lv-LV" sz="1400" dirty="0">
                <a:solidFill>
                  <a:srgbClr val="100F0D"/>
                </a:solidFill>
                <a:latin typeface="Montserrat Light"/>
              </a:rPr>
              <a:t>atgriezties pie testa izvēles</a:t>
            </a:r>
            <a:r>
              <a:rPr lang="en-US" sz="1400" dirty="0">
                <a:solidFill>
                  <a:srgbClr val="100F0D"/>
                </a:solidFill>
                <a:latin typeface="Montserrat Light"/>
              </a:rPr>
              <a:t> un </a:t>
            </a:r>
            <a:r>
              <a:rPr lang="en-US" sz="1400" dirty="0" err="1">
                <a:solidFill>
                  <a:srgbClr val="100F0D"/>
                </a:solidFill>
                <a:latin typeface="Montserrat Light"/>
              </a:rPr>
              <a:t>iziet</a:t>
            </a:r>
            <a:r>
              <a:rPr lang="en-US" sz="1400" dirty="0">
                <a:solidFill>
                  <a:srgbClr val="100F0D"/>
                </a:solidFill>
                <a:latin typeface="Montserrat Light"/>
              </a:rPr>
              <a:t> no </a:t>
            </a:r>
            <a:r>
              <a:rPr lang="en-US" sz="1400" dirty="0" err="1">
                <a:solidFill>
                  <a:srgbClr val="100F0D"/>
                </a:solidFill>
                <a:latin typeface="Montserrat Light"/>
              </a:rPr>
              <a:t>konta</a:t>
            </a:r>
            <a:r>
              <a:rPr lang="en-US" sz="1400" dirty="0">
                <a:solidFill>
                  <a:srgbClr val="100F0D"/>
                </a:solidFill>
                <a:latin typeface="Montserrat Light"/>
              </a:rPr>
              <a:t> un </a:t>
            </a:r>
            <a:r>
              <a:rPr lang="en-US" sz="1400" dirty="0" err="1">
                <a:solidFill>
                  <a:srgbClr val="100F0D"/>
                </a:solidFill>
                <a:latin typeface="Montserrat Light"/>
              </a:rPr>
              <a:t>vispar</a:t>
            </a:r>
            <a:r>
              <a:rPr lang="en-US" sz="1400" dirty="0">
                <a:solidFill>
                  <a:srgbClr val="100F0D"/>
                </a:solidFill>
                <a:latin typeface="Montserrat Light"/>
              </a:rPr>
              <a:t> </a:t>
            </a:r>
            <a:r>
              <a:rPr lang="en-US" sz="1400" dirty="0" err="1">
                <a:solidFill>
                  <a:srgbClr val="100F0D"/>
                </a:solidFill>
                <a:latin typeface="Montserrat Light"/>
              </a:rPr>
              <a:t>iziet</a:t>
            </a:r>
            <a:r>
              <a:rPr lang="en-US" sz="1400" dirty="0">
                <a:solidFill>
                  <a:srgbClr val="100F0D"/>
                </a:solidFill>
                <a:latin typeface="Montserrat Light"/>
              </a:rPr>
              <a:t> no </a:t>
            </a:r>
            <a:r>
              <a:rPr lang="en-US" sz="1400" dirty="0" err="1">
                <a:solidFill>
                  <a:srgbClr val="100F0D"/>
                </a:solidFill>
                <a:latin typeface="Montserrat Light"/>
              </a:rPr>
              <a:t>darba</a:t>
            </a:r>
            <a:endParaRPr lang="ru-RU" dirty="0"/>
          </a:p>
        </p:txBody>
      </p:sp>
      <p:pic>
        <p:nvPicPr>
          <p:cNvPr id="11" name="Рисунок 10">
            <a:extLst>
              <a:ext uri="{FF2B5EF4-FFF2-40B4-BE49-F238E27FC236}">
                <a16:creationId xmlns:a16="http://schemas.microsoft.com/office/drawing/2014/main" id="{E16C06CB-D74F-0034-3F05-80373BDE4F2B}"/>
              </a:ext>
            </a:extLst>
          </p:cNvPr>
          <p:cNvPicPr>
            <a:picLocks noChangeAspect="1"/>
          </p:cNvPicPr>
          <p:nvPr/>
        </p:nvPicPr>
        <p:blipFill>
          <a:blip r:embed="rId3"/>
          <a:stretch>
            <a:fillRect/>
          </a:stretch>
        </p:blipFill>
        <p:spPr>
          <a:xfrm>
            <a:off x="4483619" y="2812473"/>
            <a:ext cx="3927764" cy="2268682"/>
          </a:xfrm>
          <a:prstGeom prst="rect">
            <a:avLst/>
          </a:prstGeom>
        </p:spPr>
      </p:pic>
    </p:spTree>
    <p:extLst>
      <p:ext uri="{BB962C8B-B14F-4D97-AF65-F5344CB8AC3E}">
        <p14:creationId xmlns:p14="http://schemas.microsoft.com/office/powerpoint/2010/main" val="305765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5A9DE4-1FAC-B5C0-4E06-A17370745BF6}"/>
              </a:ext>
            </a:extLst>
          </p:cNvPr>
          <p:cNvSpPr>
            <a:spLocks noGrp="1"/>
          </p:cNvSpPr>
          <p:nvPr>
            <p:ph type="title"/>
          </p:nvPr>
        </p:nvSpPr>
        <p:spPr>
          <a:xfrm>
            <a:off x="597600" y="0"/>
            <a:ext cx="6447501" cy="612775"/>
          </a:xfrm>
        </p:spPr>
        <p:txBody>
          <a:bodyPr/>
          <a:lstStyle/>
          <a:p>
            <a:r>
              <a:rPr lang="lv-LV" dirty="0">
                <a:solidFill>
                  <a:schemeClr val="tx1"/>
                </a:solidFill>
              </a:rPr>
              <a:t>Testēšanas apraksts Lietotajs</a:t>
            </a:r>
            <a:endParaRPr lang="ru-RU" dirty="0">
              <a:solidFill>
                <a:schemeClr val="tx1"/>
              </a:solidFill>
            </a:endParaRPr>
          </a:p>
        </p:txBody>
      </p:sp>
      <p:pic>
        <p:nvPicPr>
          <p:cNvPr id="4" name="2025-06-06-00-58-11-pmrtn36v_ypA6fdTe">
            <a:hlinkClick r:id="" action="ppaction://media"/>
            <a:extLst>
              <a:ext uri="{FF2B5EF4-FFF2-40B4-BE49-F238E27FC236}">
                <a16:creationId xmlns:a16="http://schemas.microsoft.com/office/drawing/2014/main" id="{ECC4E7B8-289F-311D-3320-711F327974C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97600" y="892800"/>
            <a:ext cx="6926400" cy="3616325"/>
          </a:xfrm>
        </p:spPr>
      </p:pic>
    </p:spTree>
    <p:extLst>
      <p:ext uri="{BB962C8B-B14F-4D97-AF65-F5344CB8AC3E}">
        <p14:creationId xmlns:p14="http://schemas.microsoft.com/office/powerpoint/2010/main" val="424165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99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72949B-945D-D7D8-AE6D-ECF6D480A3C0}"/>
              </a:ext>
            </a:extLst>
          </p:cNvPr>
          <p:cNvSpPr>
            <a:spLocks noGrp="1"/>
          </p:cNvSpPr>
          <p:nvPr>
            <p:ph type="title"/>
          </p:nvPr>
        </p:nvSpPr>
        <p:spPr>
          <a:xfrm>
            <a:off x="508001" y="55419"/>
            <a:ext cx="6447501" cy="557059"/>
          </a:xfrm>
        </p:spPr>
        <p:txBody>
          <a:bodyPr/>
          <a:lstStyle/>
          <a:p>
            <a:r>
              <a:rPr lang="lv-LV" dirty="0">
                <a:solidFill>
                  <a:schemeClr val="tx1"/>
                </a:solidFill>
              </a:rPr>
              <a:t>Testēšanas apraksts Admins</a:t>
            </a:r>
            <a:endParaRPr lang="ru-RU" dirty="0">
              <a:solidFill>
                <a:schemeClr val="tx1"/>
              </a:solidFill>
            </a:endParaRPr>
          </a:p>
        </p:txBody>
      </p:sp>
      <p:pic>
        <p:nvPicPr>
          <p:cNvPr id="6" name="bi">
            <a:hlinkClick r:id="" action="ppaction://media"/>
            <a:extLst>
              <a:ext uri="{FF2B5EF4-FFF2-40B4-BE49-F238E27FC236}">
                <a16:creationId xmlns:a16="http://schemas.microsoft.com/office/drawing/2014/main" id="{C4B4D917-64A4-48FC-9EBB-50153241485F}"/>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08001" y="799200"/>
            <a:ext cx="7165312" cy="3731525"/>
          </a:xfrm>
        </p:spPr>
      </p:pic>
    </p:spTree>
    <p:extLst>
      <p:ext uri="{BB962C8B-B14F-4D97-AF65-F5344CB8AC3E}">
        <p14:creationId xmlns:p14="http://schemas.microsoft.com/office/powerpoint/2010/main" val="384476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73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079735-3E1A-1E21-8D8D-C65F0BC769EC}"/>
              </a:ext>
            </a:extLst>
          </p:cNvPr>
          <p:cNvSpPr>
            <a:spLocks noGrp="1"/>
          </p:cNvSpPr>
          <p:nvPr>
            <p:ph type="title"/>
          </p:nvPr>
        </p:nvSpPr>
        <p:spPr>
          <a:xfrm>
            <a:off x="507668" y="61200"/>
            <a:ext cx="6447501" cy="637200"/>
          </a:xfrm>
        </p:spPr>
        <p:txBody>
          <a:bodyPr/>
          <a:lstStyle/>
          <a:p>
            <a:r>
              <a:rPr lang="lv-LV" dirty="0">
                <a:solidFill>
                  <a:schemeClr val="tx1"/>
                </a:solidFill>
              </a:rPr>
              <a:t>Testēšanas apraksts Skolotajs</a:t>
            </a:r>
            <a:endParaRPr lang="ru-RU" dirty="0"/>
          </a:p>
        </p:txBody>
      </p:sp>
      <p:pic>
        <p:nvPicPr>
          <p:cNvPr id="10" name="2025-06-06-00-34-44-2qyiia8f_xmzEt2Q8">
            <a:hlinkClick r:id="" action="ppaction://media"/>
            <a:extLst>
              <a:ext uri="{FF2B5EF4-FFF2-40B4-BE49-F238E27FC236}">
                <a16:creationId xmlns:a16="http://schemas.microsoft.com/office/drawing/2014/main" id="{47B661B5-EF30-B2D8-7585-29CCACAEA5F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07668" y="900000"/>
            <a:ext cx="6797012" cy="3616325"/>
          </a:xfrm>
        </p:spPr>
      </p:pic>
    </p:spTree>
    <p:extLst>
      <p:ext uri="{BB962C8B-B14F-4D97-AF65-F5344CB8AC3E}">
        <p14:creationId xmlns:p14="http://schemas.microsoft.com/office/powerpoint/2010/main" val="305404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374"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690F8A-4450-4B11-A4B3-885BCB954A6A}"/>
              </a:ext>
            </a:extLst>
          </p:cNvPr>
          <p:cNvSpPr>
            <a:spLocks noGrp="1"/>
          </p:cNvSpPr>
          <p:nvPr>
            <p:ph type="title"/>
          </p:nvPr>
        </p:nvSpPr>
        <p:spPr>
          <a:xfrm>
            <a:off x="1019201" y="75600"/>
            <a:ext cx="6447501" cy="990600"/>
          </a:xfrm>
        </p:spPr>
        <p:txBody>
          <a:bodyPr>
            <a:noAutofit/>
          </a:bodyPr>
          <a:lstStyle/>
          <a:p>
            <a:pPr algn="ctr"/>
            <a:r>
              <a:rPr lang="lv-LV" sz="3600" dirty="0">
                <a:solidFill>
                  <a:schemeClr val="tx1"/>
                </a:solidFill>
              </a:rPr>
              <a:t>SECINĀJUMI</a:t>
            </a:r>
            <a:br>
              <a:rPr lang="lv-LV" sz="3600" dirty="0"/>
            </a:br>
            <a:endParaRPr lang="ru-RU" sz="3600" dirty="0"/>
          </a:p>
        </p:txBody>
      </p:sp>
      <p:sp>
        <p:nvSpPr>
          <p:cNvPr id="3" name="Объект 2">
            <a:extLst>
              <a:ext uri="{FF2B5EF4-FFF2-40B4-BE49-F238E27FC236}">
                <a16:creationId xmlns:a16="http://schemas.microsoft.com/office/drawing/2014/main" id="{9C875528-2808-F785-2A14-5ADA4990F535}"/>
              </a:ext>
            </a:extLst>
          </p:cNvPr>
          <p:cNvSpPr>
            <a:spLocks noGrp="1"/>
          </p:cNvSpPr>
          <p:nvPr>
            <p:ph idx="1"/>
          </p:nvPr>
        </p:nvSpPr>
        <p:spPr>
          <a:xfrm>
            <a:off x="158550" y="958042"/>
            <a:ext cx="8477449" cy="4394258"/>
          </a:xfrm>
        </p:spPr>
        <p:txBody>
          <a:bodyPr>
            <a:normAutofit/>
          </a:bodyPr>
          <a:lstStyle/>
          <a:p>
            <a:r>
              <a:rPr lang="lv-LV" sz="2400" dirty="0"/>
              <a:t>Esmu izstrādājis testēšanas programmu, izmantojot Java programmēšanas valodu NetBeans vidē. Programmas izstrādes laikā saskāros ar izaicinājumiem, īpaši strādājot ar matemātiskām funkcijām un datu apstrādi, tāpēc nācās aktīvi izmantot informācijas resursus internetā. Šis bija mans pirmais tik apjomīgais projekts, un iegūtā pieredze ir ļoti vērtīga un noteikti noderēs nākotnē. Lai arī neizdevās pilnībā realizēt visas iecerētās funkcijas, projekta pamatuzdevumi tika veiksmīgi izpildīti, un tas atbilst visām izvirzītajām prasībām.</a:t>
            </a:r>
            <a:endParaRPr lang="ru-RU" sz="2400" dirty="0"/>
          </a:p>
        </p:txBody>
      </p:sp>
    </p:spTree>
    <p:extLst>
      <p:ext uri="{BB962C8B-B14F-4D97-AF65-F5344CB8AC3E}">
        <p14:creationId xmlns:p14="http://schemas.microsoft.com/office/powerpoint/2010/main" val="2043732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04E124-FE70-DD58-DC9F-6E2D8AF076B1}"/>
              </a:ext>
            </a:extLst>
          </p:cNvPr>
          <p:cNvSpPr>
            <a:spLocks noGrp="1"/>
          </p:cNvSpPr>
          <p:nvPr>
            <p:ph type="title"/>
          </p:nvPr>
        </p:nvSpPr>
        <p:spPr>
          <a:xfrm>
            <a:off x="1425600" y="2275200"/>
            <a:ext cx="6292799" cy="1087200"/>
          </a:xfrm>
        </p:spPr>
        <p:txBody>
          <a:bodyPr>
            <a:normAutofit/>
          </a:bodyPr>
          <a:lstStyle/>
          <a:p>
            <a:r>
              <a:rPr lang="lv-LV" sz="4800" dirty="0">
                <a:solidFill>
                  <a:schemeClr val="tx1"/>
                </a:solidFill>
              </a:rPr>
              <a:t>Paldies Par Uzmanību!</a:t>
            </a:r>
            <a:endParaRPr lang="ru-RU" sz="4800" dirty="0">
              <a:solidFill>
                <a:schemeClr val="tx1"/>
              </a:solidFill>
            </a:endParaRPr>
          </a:p>
        </p:txBody>
      </p:sp>
    </p:spTree>
    <p:extLst>
      <p:ext uri="{BB962C8B-B14F-4D97-AF65-F5344CB8AC3E}">
        <p14:creationId xmlns:p14="http://schemas.microsoft.com/office/powerpoint/2010/main" val="1030164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E8708-3283-0517-F1BA-1E7EE3C99091}"/>
              </a:ext>
            </a:extLst>
          </p:cNvPr>
          <p:cNvSpPr>
            <a:spLocks noGrp="1"/>
          </p:cNvSpPr>
          <p:nvPr>
            <p:ph type="title"/>
          </p:nvPr>
        </p:nvSpPr>
        <p:spPr>
          <a:xfrm>
            <a:off x="628650" y="152400"/>
            <a:ext cx="7886700" cy="1115616"/>
          </a:xfrm>
        </p:spPr>
        <p:txBody>
          <a:bodyPr>
            <a:normAutofit fontScale="90000"/>
          </a:bodyPr>
          <a:lstStyle/>
          <a:p>
            <a:pPr algn="ctr"/>
            <a:r>
              <a:rPr lang="lv-LV" sz="5100" dirty="0">
                <a:solidFill>
                  <a:schemeClr val="tx1"/>
                </a:solidFill>
              </a:rPr>
              <a:t>PAR PROJEKTU </a:t>
            </a:r>
            <a:br>
              <a:rPr lang="lv-LV" dirty="0"/>
            </a:br>
            <a:endParaRPr lang="ru-RU" dirty="0"/>
          </a:p>
        </p:txBody>
      </p:sp>
      <p:sp>
        <p:nvSpPr>
          <p:cNvPr id="3" name="Объект 2">
            <a:extLst>
              <a:ext uri="{FF2B5EF4-FFF2-40B4-BE49-F238E27FC236}">
                <a16:creationId xmlns:a16="http://schemas.microsoft.com/office/drawing/2014/main" id="{7395E2DD-F6D0-33AB-EC3E-1E27AE104736}"/>
              </a:ext>
            </a:extLst>
          </p:cNvPr>
          <p:cNvSpPr>
            <a:spLocks noGrp="1"/>
          </p:cNvSpPr>
          <p:nvPr>
            <p:ph idx="1"/>
          </p:nvPr>
        </p:nvSpPr>
        <p:spPr>
          <a:xfrm>
            <a:off x="38678" y="1268016"/>
            <a:ext cx="8476672" cy="3429540"/>
          </a:xfrm>
        </p:spPr>
        <p:txBody>
          <a:bodyPr>
            <a:noAutofit/>
          </a:bodyPr>
          <a:lstStyle/>
          <a:p>
            <a:r>
              <a:rPr lang="en-US" altLang="ru-RU" sz="3200" dirty="0" err="1"/>
              <a:t>Izveidots</a:t>
            </a:r>
            <a:r>
              <a:rPr lang="en-US" altLang="ru-RU" sz="3200" dirty="0"/>
              <a:t> </a:t>
            </a:r>
            <a:r>
              <a:rPr lang="en-US" altLang="ru-RU" sz="3200" dirty="0" err="1"/>
              <a:t>projekts</a:t>
            </a:r>
            <a:r>
              <a:rPr lang="en-US" altLang="ru-RU" sz="3200" dirty="0"/>
              <a:t> </a:t>
            </a:r>
            <a:r>
              <a:rPr lang="en-US" altLang="ru-RU" sz="3200" dirty="0" err="1"/>
              <a:t>ar</a:t>
            </a:r>
            <a:r>
              <a:rPr lang="en-US" altLang="ru-RU" sz="3200" dirty="0"/>
              <a:t> java </a:t>
            </a:r>
            <a:r>
              <a:rPr lang="lv-LV" altLang="ru-RU" sz="3200" dirty="0"/>
              <a:t>programmēšanas</a:t>
            </a:r>
            <a:r>
              <a:rPr lang="en-US" altLang="ru-RU" sz="3200" dirty="0"/>
              <a:t> </a:t>
            </a:r>
            <a:r>
              <a:rPr lang="en-US" altLang="ru-RU" sz="3200" dirty="0" err="1"/>
              <a:t>valoda</a:t>
            </a:r>
            <a:r>
              <a:rPr lang="en-US" altLang="ru-RU" sz="3200" dirty="0"/>
              <a:t>, NetBeans </a:t>
            </a:r>
            <a:r>
              <a:rPr lang="en-US" altLang="ru-RU" sz="3200" dirty="0" err="1"/>
              <a:t>vid</a:t>
            </a:r>
            <a:r>
              <a:rPr lang="en-US" altLang="en-US" sz="3200" dirty="0" err="1"/>
              <a:t>ē</a:t>
            </a:r>
            <a:r>
              <a:rPr lang="ru-RU" altLang="en-US" sz="3200" dirty="0"/>
              <a:t> </a:t>
            </a:r>
            <a:r>
              <a:rPr lang="en-US" altLang="en-US" sz="3200" dirty="0"/>
              <a:t>,</a:t>
            </a:r>
            <a:r>
              <a:rPr lang="en-US" altLang="ru-RU" sz="3200" dirty="0"/>
              <a:t> </a:t>
            </a:r>
            <a:r>
              <a:rPr lang="en-US" altLang="ru-RU" sz="3200" dirty="0" err="1"/>
              <a:t>kurš</a:t>
            </a:r>
            <a:r>
              <a:rPr lang="en-US" altLang="ru-RU" sz="3200" dirty="0"/>
              <a:t> </a:t>
            </a:r>
            <a:r>
              <a:rPr lang="en-US" altLang="ru-RU" sz="3200" dirty="0" err="1"/>
              <a:t>paredzēts</a:t>
            </a:r>
            <a:r>
              <a:rPr lang="en-US" altLang="ru-RU" sz="3200" dirty="0"/>
              <a:t> </a:t>
            </a:r>
            <a:r>
              <a:rPr lang="en-US" altLang="ru-RU" sz="3200" dirty="0" err="1"/>
              <a:t>testēšanas</a:t>
            </a:r>
            <a:r>
              <a:rPr lang="en-US" altLang="ru-RU" sz="3200" dirty="0"/>
              <a:t> </a:t>
            </a:r>
            <a:r>
              <a:rPr lang="en-US" altLang="ru-RU" sz="3200" dirty="0" err="1"/>
              <a:t>sistēmas</a:t>
            </a:r>
            <a:r>
              <a:rPr lang="en-US" altLang="ru-RU" sz="3200" dirty="0"/>
              <a:t> </a:t>
            </a:r>
            <a:r>
              <a:rPr lang="en-US" altLang="ru-RU" sz="3200" dirty="0" err="1"/>
              <a:t>izveidošanai</a:t>
            </a:r>
            <a:r>
              <a:rPr lang="en-US" altLang="ru-RU" sz="3200" dirty="0"/>
              <a:t>. </a:t>
            </a:r>
            <a:r>
              <a:rPr lang="en-US" altLang="ru-RU" sz="3200" dirty="0" err="1"/>
              <a:t>Izstrādāta</a:t>
            </a:r>
            <a:r>
              <a:rPr lang="en-US" altLang="ru-RU" sz="3200" dirty="0"/>
              <a:t>  p</a:t>
            </a:r>
            <a:r>
              <a:rPr lang="lv-LV" altLang="ru-RU" sz="3200" dirty="0"/>
              <a:t>rogramma ļaus ievadīt, apstrādāt un izvadīt informāciju atbilstoši uzdevumam.</a:t>
            </a:r>
            <a:endParaRPr lang="en-US" altLang="ru-RU" sz="3200" dirty="0"/>
          </a:p>
          <a:p>
            <a:endParaRPr lang="ru-RU" sz="3200" dirty="0"/>
          </a:p>
        </p:txBody>
      </p:sp>
    </p:spTree>
    <p:extLst>
      <p:ext uri="{BB962C8B-B14F-4D97-AF65-F5344CB8AC3E}">
        <p14:creationId xmlns:p14="http://schemas.microsoft.com/office/powerpoint/2010/main" val="59691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C5C867-657D-3C16-CCF8-6CCDB0670BA7}"/>
              </a:ext>
            </a:extLst>
          </p:cNvPr>
          <p:cNvSpPr>
            <a:spLocks noGrp="1"/>
          </p:cNvSpPr>
          <p:nvPr>
            <p:ph type="title"/>
          </p:nvPr>
        </p:nvSpPr>
        <p:spPr>
          <a:xfrm>
            <a:off x="628650" y="436419"/>
            <a:ext cx="7886700" cy="803564"/>
          </a:xfrm>
        </p:spPr>
        <p:txBody>
          <a:bodyPr>
            <a:normAutofit fontScale="90000"/>
          </a:bodyPr>
          <a:lstStyle/>
          <a:p>
            <a:br>
              <a:rPr lang="lv-LV" dirty="0"/>
            </a:br>
            <a:endParaRPr lang="ru-RU" dirty="0"/>
          </a:p>
        </p:txBody>
      </p:sp>
      <p:sp>
        <p:nvSpPr>
          <p:cNvPr id="7" name="Объект 5">
            <a:extLst>
              <a:ext uri="{FF2B5EF4-FFF2-40B4-BE49-F238E27FC236}">
                <a16:creationId xmlns:a16="http://schemas.microsoft.com/office/drawing/2014/main" id="{BD44A68F-64BF-56CA-C7EB-0DB234ABA797}"/>
              </a:ext>
            </a:extLst>
          </p:cNvPr>
          <p:cNvSpPr>
            <a:spLocks noGrp="1"/>
          </p:cNvSpPr>
          <p:nvPr>
            <p:ph idx="1"/>
          </p:nvPr>
        </p:nvSpPr>
        <p:spPr>
          <a:xfrm>
            <a:off x="924791" y="1729438"/>
            <a:ext cx="7294417" cy="3414062"/>
          </a:xfrm>
        </p:spPr>
        <p:txBody>
          <a:bodyPr>
            <a:normAutofit fontScale="85000" lnSpcReduction="20000"/>
          </a:bodyPr>
          <a:lstStyle/>
          <a:p>
            <a:pPr marL="628650" indent="-514350">
              <a:buClr>
                <a:schemeClr val="tx1"/>
              </a:buClr>
              <a:buFont typeface="+mj-lt"/>
              <a:buAutoNum type="arabicParenR"/>
            </a:pPr>
            <a:r>
              <a:rPr lang="lv-LV" sz="3500" dirty="0">
                <a:latin typeface="Calibri(основной текст)"/>
                <a:ea typeface="Calibri" panose="020F0502020204030204" pitchFamily="34" charset="0"/>
                <a:cs typeface="Calibri" panose="020F0502020204030204" pitchFamily="34" charset="0"/>
              </a:rPr>
              <a:t>SISTĒMAS SASKARNE IR LATVIEŠU VALODĀ. </a:t>
            </a:r>
          </a:p>
          <a:p>
            <a:pPr marL="628650" indent="-514350">
              <a:buClr>
                <a:schemeClr val="tx1"/>
              </a:buClr>
              <a:buFont typeface="+mj-lt"/>
              <a:buAutoNum type="arabicParenR"/>
            </a:pPr>
            <a:r>
              <a:rPr lang="lv-LV" sz="3500" dirty="0">
                <a:latin typeface="Calibri(основной текст)"/>
                <a:ea typeface="Calibri" panose="020F0502020204030204" pitchFamily="34" charset="0"/>
                <a:cs typeface="Calibri" panose="020F0502020204030204" pitchFamily="34" charset="0"/>
              </a:rPr>
              <a:t>LIETOTĀJAM NAV VECUMA IEROBEŽOJUMU.</a:t>
            </a:r>
          </a:p>
          <a:p>
            <a:pPr marL="628650" indent="-514350">
              <a:buClr>
                <a:schemeClr val="tx1"/>
              </a:buClr>
              <a:buFont typeface="+mj-lt"/>
              <a:buAutoNum type="arabicParenR"/>
            </a:pPr>
            <a:r>
              <a:rPr lang="lv-LV" sz="3500" dirty="0">
                <a:latin typeface="Calibri(основной текст)"/>
                <a:ea typeface="Calibri" panose="020F0502020204030204" pitchFamily="34" charset="0"/>
                <a:cs typeface="Calibri" panose="020F0502020204030204" pitchFamily="34" charset="0"/>
              </a:rPr>
              <a:t>EKRĀNA FORMĀTI: 800X600</a:t>
            </a:r>
          </a:p>
          <a:p>
            <a:pPr marL="628650" indent="-514350">
              <a:buClr>
                <a:schemeClr val="tx1"/>
              </a:buClr>
              <a:buFont typeface="+mj-lt"/>
              <a:buAutoNum type="arabicParenR"/>
            </a:pPr>
            <a:r>
              <a:rPr lang="lv-LV" sz="3500" dirty="0">
                <a:latin typeface="Calibri(основной текст)"/>
                <a:ea typeface="Calibri" panose="020F0502020204030204" pitchFamily="34" charset="0"/>
                <a:cs typeface="Calibri" panose="020F0502020204030204" pitchFamily="34" charset="0"/>
              </a:rPr>
              <a:t>PROGRAMMA IR PAREDZĒTA VIENAM LIETOTĀJAM, KAS SAPROT LATVIEŠU VALODU. </a:t>
            </a:r>
          </a:p>
          <a:p>
            <a:endParaRPr lang="ru-RU" dirty="0"/>
          </a:p>
        </p:txBody>
      </p:sp>
      <p:sp>
        <p:nvSpPr>
          <p:cNvPr id="4" name="TextBox 3">
            <a:extLst>
              <a:ext uri="{FF2B5EF4-FFF2-40B4-BE49-F238E27FC236}">
                <a16:creationId xmlns:a16="http://schemas.microsoft.com/office/drawing/2014/main" id="{8232B589-585E-BF3A-85C2-2AEACDA09EA4}"/>
              </a:ext>
            </a:extLst>
          </p:cNvPr>
          <p:cNvSpPr txBox="1"/>
          <p:nvPr/>
        </p:nvSpPr>
        <p:spPr>
          <a:xfrm>
            <a:off x="436419" y="-118801"/>
            <a:ext cx="8078931" cy="1508105"/>
          </a:xfrm>
          <a:prstGeom prst="rect">
            <a:avLst/>
          </a:prstGeom>
          <a:noFill/>
        </p:spPr>
        <p:txBody>
          <a:bodyPr wrap="square" rtlCol="0" anchor="ctr">
            <a:spAutoFit/>
          </a:bodyPr>
          <a:lstStyle/>
          <a:p>
            <a:pPr algn="ctr"/>
            <a:r>
              <a:rPr lang="lv-LV" sz="4600" dirty="0">
                <a:latin typeface="Calibri(заголовки)"/>
              </a:rPr>
              <a:t>SISTĒMAS NEFUNKCIONĀLĀS PRASĪBAS</a:t>
            </a:r>
            <a:endParaRPr lang="ru-RU" sz="4600" dirty="0">
              <a:latin typeface="Calibri(заголовки)"/>
            </a:endParaRPr>
          </a:p>
        </p:txBody>
      </p:sp>
    </p:spTree>
    <p:extLst>
      <p:ext uri="{BB962C8B-B14F-4D97-AF65-F5344CB8AC3E}">
        <p14:creationId xmlns:p14="http://schemas.microsoft.com/office/powerpoint/2010/main" val="11384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0D839B-27FA-D09B-8F4D-5718A3037B65}"/>
              </a:ext>
            </a:extLst>
          </p:cNvPr>
          <p:cNvSpPr>
            <a:spLocks noGrp="1"/>
          </p:cNvSpPr>
          <p:nvPr>
            <p:ph type="title"/>
          </p:nvPr>
        </p:nvSpPr>
        <p:spPr/>
        <p:txBody>
          <a:bodyPr>
            <a:normAutofit/>
          </a:bodyPr>
          <a:lstStyle/>
          <a:p>
            <a:r>
              <a:rPr lang="lv-LV" sz="3600" dirty="0">
                <a:solidFill>
                  <a:schemeClr val="tx1"/>
                </a:solidFill>
              </a:rPr>
              <a:t>Sistēmas funkcionālās prasības</a:t>
            </a:r>
            <a:endParaRPr lang="ru-RU" sz="3600" dirty="0">
              <a:solidFill>
                <a:schemeClr val="tx1"/>
              </a:solidFill>
            </a:endParaRPr>
          </a:p>
        </p:txBody>
      </p:sp>
      <p:sp>
        <p:nvSpPr>
          <p:cNvPr id="3" name="Объект 2">
            <a:extLst>
              <a:ext uri="{FF2B5EF4-FFF2-40B4-BE49-F238E27FC236}">
                <a16:creationId xmlns:a16="http://schemas.microsoft.com/office/drawing/2014/main" id="{7EE690C7-8F90-4369-AD14-2517B195FD31}"/>
              </a:ext>
            </a:extLst>
          </p:cNvPr>
          <p:cNvSpPr>
            <a:spLocks noGrp="1"/>
          </p:cNvSpPr>
          <p:nvPr>
            <p:ph idx="1"/>
          </p:nvPr>
        </p:nvSpPr>
        <p:spPr>
          <a:xfrm>
            <a:off x="508001" y="1177636"/>
            <a:ext cx="6447501" cy="3699164"/>
          </a:xfrm>
        </p:spPr>
        <p:txBody>
          <a:bodyPr/>
          <a:lstStyle/>
          <a:p>
            <a:pPr marL="628650" indent="-514350">
              <a:buClr>
                <a:schemeClr val="tx1"/>
              </a:buClr>
              <a:buFont typeface="+mj-lt"/>
              <a:buAutoNum type="arabicParenR"/>
            </a:pPr>
            <a:r>
              <a:rPr lang="lv-LV" sz="2400" b="1" dirty="0"/>
              <a:t>Funkcija</a:t>
            </a:r>
            <a:r>
              <a:rPr lang="lv-LV" sz="2400" dirty="0"/>
              <a:t> “Ielogoties sistēmā”</a:t>
            </a:r>
          </a:p>
          <a:p>
            <a:pPr marL="628650" indent="-514350">
              <a:buClr>
                <a:schemeClr val="tx1"/>
              </a:buClr>
              <a:buFont typeface="+mj-lt"/>
              <a:buAutoNum type="arabicParenR"/>
            </a:pPr>
            <a:r>
              <a:rPr lang="lv-LV" sz="2400" b="1" dirty="0"/>
              <a:t>Funkcija</a:t>
            </a:r>
            <a:r>
              <a:rPr lang="lv-LV" sz="2400" dirty="0"/>
              <a:t> “Reģistrēties sistēmā”</a:t>
            </a:r>
          </a:p>
          <a:p>
            <a:pPr marL="628650" indent="-514350">
              <a:buClr>
                <a:schemeClr val="tx1"/>
              </a:buClr>
              <a:buFont typeface="+mj-lt"/>
              <a:buAutoNum type="arabicParenR"/>
            </a:pPr>
            <a:r>
              <a:rPr lang="lv-LV" sz="2400" b="1" dirty="0"/>
              <a:t>Funkcija</a:t>
            </a:r>
            <a:r>
              <a:rPr lang="lv-LV" sz="2400" dirty="0"/>
              <a:t> “Sākt testu”</a:t>
            </a:r>
          </a:p>
          <a:p>
            <a:pPr marL="628650" indent="-514350">
              <a:buClr>
                <a:schemeClr val="tx1"/>
              </a:buClr>
              <a:buFont typeface="+mj-lt"/>
              <a:buAutoNum type="arabicParenR"/>
            </a:pPr>
            <a:r>
              <a:rPr lang="lv-LV" sz="2400" b="1" dirty="0"/>
              <a:t>Funkcija</a:t>
            </a:r>
            <a:r>
              <a:rPr lang="lv-LV" sz="2400" dirty="0"/>
              <a:t> “Pildīt testu”</a:t>
            </a:r>
          </a:p>
          <a:p>
            <a:pPr marL="628650" indent="-514350">
              <a:buClr>
                <a:schemeClr val="tx1"/>
              </a:buClr>
              <a:buFont typeface="+mj-lt"/>
              <a:buAutoNum type="arabicParenR"/>
            </a:pPr>
            <a:r>
              <a:rPr lang="lv-LV" sz="2400" b="1" dirty="0"/>
              <a:t>Funkcija</a:t>
            </a:r>
            <a:r>
              <a:rPr lang="lv-LV" sz="2400" dirty="0"/>
              <a:t> “Dzest savu kontu”</a:t>
            </a:r>
          </a:p>
          <a:p>
            <a:pPr marL="628650" indent="-514350">
              <a:buClr>
                <a:schemeClr val="tx1"/>
              </a:buClr>
              <a:buFont typeface="+mj-lt"/>
              <a:buAutoNum type="arabicParenR"/>
            </a:pPr>
            <a:r>
              <a:rPr lang="lv-LV" sz="2400" b="1" dirty="0"/>
              <a:t>Funkcija</a:t>
            </a:r>
            <a:r>
              <a:rPr lang="lv-LV" sz="2400" dirty="0"/>
              <a:t> “Parādīt rezultātu”</a:t>
            </a:r>
          </a:p>
          <a:p>
            <a:pPr marL="628650" indent="-514350">
              <a:buClr>
                <a:schemeClr val="tx1"/>
              </a:buClr>
              <a:buFont typeface="+mj-lt"/>
              <a:buAutoNum type="arabicParenR"/>
            </a:pPr>
            <a:r>
              <a:rPr lang="lv-LV" sz="2400" b="1" dirty="0"/>
              <a:t>Funkcija</a:t>
            </a:r>
            <a:r>
              <a:rPr lang="lv-LV" sz="2400" dirty="0"/>
              <a:t> “Pievienot Komentaru”</a:t>
            </a:r>
          </a:p>
          <a:p>
            <a:endParaRPr lang="ru-RU" dirty="0"/>
          </a:p>
        </p:txBody>
      </p:sp>
    </p:spTree>
    <p:extLst>
      <p:ext uri="{BB962C8B-B14F-4D97-AF65-F5344CB8AC3E}">
        <p14:creationId xmlns:p14="http://schemas.microsoft.com/office/powerpoint/2010/main" val="83423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BE6F4E-191B-E8B1-7E69-1FBBEB99C3C6}"/>
              </a:ext>
            </a:extLst>
          </p:cNvPr>
          <p:cNvSpPr>
            <a:spLocks noGrp="1"/>
          </p:cNvSpPr>
          <p:nvPr>
            <p:ph type="title"/>
          </p:nvPr>
        </p:nvSpPr>
        <p:spPr/>
        <p:txBody>
          <a:bodyPr/>
          <a:lstStyle/>
          <a:p>
            <a:r>
              <a:rPr lang="lv-LV" sz="2800" dirty="0">
                <a:solidFill>
                  <a:schemeClr val="tx1"/>
                </a:solidFill>
              </a:rPr>
              <a:t>Sistēmas funkcionālās prasības</a:t>
            </a:r>
            <a:endParaRPr lang="ru-RU" dirty="0">
              <a:solidFill>
                <a:schemeClr val="tx1"/>
              </a:solidFill>
            </a:endParaRPr>
          </a:p>
        </p:txBody>
      </p:sp>
      <p:sp>
        <p:nvSpPr>
          <p:cNvPr id="3" name="Объект 2">
            <a:extLst>
              <a:ext uri="{FF2B5EF4-FFF2-40B4-BE49-F238E27FC236}">
                <a16:creationId xmlns:a16="http://schemas.microsoft.com/office/drawing/2014/main" id="{270F4A47-C8A0-B12C-B390-FD399B668056}"/>
              </a:ext>
            </a:extLst>
          </p:cNvPr>
          <p:cNvSpPr>
            <a:spLocks noGrp="1"/>
          </p:cNvSpPr>
          <p:nvPr>
            <p:ph idx="1"/>
          </p:nvPr>
        </p:nvSpPr>
        <p:spPr/>
        <p:txBody>
          <a:bodyPr/>
          <a:lstStyle/>
          <a:p>
            <a:pPr marL="628650" indent="-514350">
              <a:buClr>
                <a:schemeClr val="tx1"/>
              </a:buClr>
              <a:buFont typeface="+mj-lt"/>
              <a:buAutoNum type="arabicParenR" startAt="8"/>
            </a:pPr>
            <a:r>
              <a:rPr lang="lv-LV" sz="2400" b="1" dirty="0"/>
              <a:t>Funkcija</a:t>
            </a:r>
            <a:r>
              <a:rPr lang="lv-LV" sz="2400" dirty="0"/>
              <a:t> “</a:t>
            </a:r>
            <a:r>
              <a:rPr lang="en-GB" sz="2400" dirty="0"/>
              <a:t>I</a:t>
            </a:r>
            <a:r>
              <a:rPr lang="lv-LV" sz="2400" dirty="0"/>
              <a:t>espēja apskatīt pedejos rezultatus”</a:t>
            </a:r>
          </a:p>
          <a:p>
            <a:pPr marL="628650" indent="-514350">
              <a:buClr>
                <a:schemeClr val="tx1"/>
              </a:buClr>
              <a:buFont typeface="+mj-lt"/>
              <a:buAutoNum type="arabicParenR" startAt="8"/>
            </a:pPr>
            <a:r>
              <a:rPr lang="lv-LV" sz="2400" b="1" dirty="0"/>
              <a:t>Funkcija</a:t>
            </a:r>
            <a:r>
              <a:rPr lang="lv-LV" sz="2400" dirty="0"/>
              <a:t> “Skolotajs var apskatīt visu skolēnu atzīmes”</a:t>
            </a:r>
          </a:p>
          <a:p>
            <a:pPr marL="628650" indent="-514350">
              <a:buClr>
                <a:schemeClr val="tx1"/>
              </a:buClr>
              <a:buFont typeface="+mj-lt"/>
              <a:buAutoNum type="arabicParenR" startAt="8"/>
            </a:pPr>
            <a:r>
              <a:rPr lang="lv-LV" sz="2400" b="1" dirty="0"/>
              <a:t>Funkcija</a:t>
            </a:r>
            <a:r>
              <a:rPr lang="lv-LV" sz="2400" dirty="0"/>
              <a:t> “Palīdzība”</a:t>
            </a:r>
          </a:p>
          <a:p>
            <a:pPr marL="628650" indent="-514350">
              <a:buClr>
                <a:schemeClr val="tx1"/>
              </a:buClr>
              <a:buFont typeface="+mj-lt"/>
              <a:buAutoNum type="arabicParenR" startAt="8"/>
            </a:pPr>
            <a:r>
              <a:rPr lang="lv-LV" sz="2400" b="1" dirty="0"/>
              <a:t>Funkcija</a:t>
            </a:r>
            <a:r>
              <a:rPr lang="lv-LV" sz="2400" dirty="0"/>
              <a:t> “Iziet no konta”</a:t>
            </a:r>
          </a:p>
          <a:p>
            <a:pPr marL="114300" indent="0">
              <a:buNone/>
            </a:pPr>
            <a:endParaRPr lang="lv-LV" sz="1400" dirty="0"/>
          </a:p>
          <a:p>
            <a:pPr marL="628650" indent="-514350">
              <a:buFont typeface="+mj-lt"/>
              <a:buAutoNum type="arabicParenR" startAt="8"/>
            </a:pPr>
            <a:endParaRPr lang="lv-LV" sz="1400" dirty="0"/>
          </a:p>
          <a:p>
            <a:endParaRPr lang="ru-RU" dirty="0"/>
          </a:p>
        </p:txBody>
      </p:sp>
    </p:spTree>
    <p:extLst>
      <p:ext uri="{BB962C8B-B14F-4D97-AF65-F5344CB8AC3E}">
        <p14:creationId xmlns:p14="http://schemas.microsoft.com/office/powerpoint/2010/main" val="37272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089254-5487-810A-321E-08BC4B8DE02E}"/>
              </a:ext>
            </a:extLst>
          </p:cNvPr>
          <p:cNvSpPr>
            <a:spLocks noGrp="1"/>
          </p:cNvSpPr>
          <p:nvPr>
            <p:ph type="title"/>
          </p:nvPr>
        </p:nvSpPr>
        <p:spPr>
          <a:xfrm>
            <a:off x="128443" y="235528"/>
            <a:ext cx="8081239" cy="990600"/>
          </a:xfrm>
        </p:spPr>
        <p:txBody>
          <a:bodyPr>
            <a:normAutofit/>
          </a:bodyPr>
          <a:lstStyle/>
          <a:p>
            <a:pPr algn="ctr"/>
            <a:r>
              <a:rPr lang="en-US" sz="4600" dirty="0" err="1">
                <a:solidFill>
                  <a:schemeClr val="tx1"/>
                </a:solidFill>
              </a:rPr>
              <a:t>Klašu</a:t>
            </a:r>
            <a:r>
              <a:rPr lang="en-US" sz="4600" dirty="0">
                <a:solidFill>
                  <a:schemeClr val="tx1"/>
                </a:solidFill>
              </a:rPr>
              <a:t> </a:t>
            </a:r>
            <a:r>
              <a:rPr lang="en-US" sz="4600" dirty="0" err="1">
                <a:solidFill>
                  <a:schemeClr val="tx1"/>
                </a:solidFill>
              </a:rPr>
              <a:t>diagramma</a:t>
            </a:r>
            <a:r>
              <a:rPr lang="en-US" sz="4600" dirty="0">
                <a:solidFill>
                  <a:schemeClr val="tx1"/>
                </a:solidFill>
              </a:rPr>
              <a:t> </a:t>
            </a:r>
            <a:endParaRPr lang="ru-RU" sz="4600" dirty="0">
              <a:solidFill>
                <a:schemeClr val="tx1"/>
              </a:solidFill>
            </a:endParaRPr>
          </a:p>
        </p:txBody>
      </p:sp>
      <p:pic>
        <p:nvPicPr>
          <p:cNvPr id="5" name="Объект 4">
            <a:extLst>
              <a:ext uri="{FF2B5EF4-FFF2-40B4-BE49-F238E27FC236}">
                <a16:creationId xmlns:a16="http://schemas.microsoft.com/office/drawing/2014/main" id="{FD9D57B5-C734-32B9-AF47-0F7D7517D1BE}"/>
              </a:ext>
            </a:extLst>
          </p:cNvPr>
          <p:cNvPicPr>
            <a:picLocks noGrp="1" noChangeAspect="1"/>
          </p:cNvPicPr>
          <p:nvPr>
            <p:ph idx="1"/>
          </p:nvPr>
        </p:nvPicPr>
        <p:blipFill>
          <a:blip r:embed="rId2"/>
          <a:stretch>
            <a:fillRect/>
          </a:stretch>
        </p:blipFill>
        <p:spPr>
          <a:xfrm>
            <a:off x="1585190" y="1510002"/>
            <a:ext cx="5167744" cy="3096634"/>
          </a:xfrm>
        </p:spPr>
      </p:pic>
    </p:spTree>
    <p:extLst>
      <p:ext uri="{BB962C8B-B14F-4D97-AF65-F5344CB8AC3E}">
        <p14:creationId xmlns:p14="http://schemas.microsoft.com/office/powerpoint/2010/main" val="356112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7E72B0-B599-C96D-C3AD-F314215EF4AD}"/>
              </a:ext>
            </a:extLst>
          </p:cNvPr>
          <p:cNvSpPr>
            <a:spLocks noGrp="1"/>
          </p:cNvSpPr>
          <p:nvPr>
            <p:ph type="title"/>
          </p:nvPr>
        </p:nvSpPr>
        <p:spPr>
          <a:xfrm>
            <a:off x="570346" y="0"/>
            <a:ext cx="6447501" cy="401782"/>
          </a:xfrm>
        </p:spPr>
        <p:txBody>
          <a:bodyPr>
            <a:normAutofit fontScale="90000"/>
          </a:bodyPr>
          <a:lstStyle/>
          <a:p>
            <a:pPr algn="ctr"/>
            <a:r>
              <a:rPr lang="lv-LV" dirty="0">
                <a:solidFill>
                  <a:schemeClr val="tx1"/>
                </a:solidFill>
              </a:rPr>
              <a:t>Pieteikšanās blokshēma</a:t>
            </a:r>
            <a:endParaRPr lang="ru-RU" dirty="0">
              <a:solidFill>
                <a:schemeClr val="tx1"/>
              </a:solidFill>
            </a:endParaRPr>
          </a:p>
        </p:txBody>
      </p:sp>
      <p:sp>
        <p:nvSpPr>
          <p:cNvPr id="32" name="Прямоугольник: скругленные углы 31">
            <a:extLst>
              <a:ext uri="{FF2B5EF4-FFF2-40B4-BE49-F238E27FC236}">
                <a16:creationId xmlns:a16="http://schemas.microsoft.com/office/drawing/2014/main" id="{8A81B195-E3A7-7246-2C5C-476CE2B4DFD9}"/>
              </a:ext>
            </a:extLst>
          </p:cNvPr>
          <p:cNvSpPr/>
          <p:nvPr/>
        </p:nvSpPr>
        <p:spPr>
          <a:xfrm>
            <a:off x="2355273" y="568036"/>
            <a:ext cx="2431473" cy="26323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dirty="0">
                <a:solidFill>
                  <a:schemeClr val="tx1"/>
                </a:solidFill>
              </a:rPr>
              <a:t>Sakums</a:t>
            </a:r>
            <a:endParaRPr lang="ru-RU" dirty="0">
              <a:solidFill>
                <a:schemeClr val="tx1"/>
              </a:solidFill>
            </a:endParaRPr>
          </a:p>
        </p:txBody>
      </p:sp>
      <p:sp>
        <p:nvSpPr>
          <p:cNvPr id="35" name="Блок-схема: данные 34">
            <a:extLst>
              <a:ext uri="{FF2B5EF4-FFF2-40B4-BE49-F238E27FC236}">
                <a16:creationId xmlns:a16="http://schemas.microsoft.com/office/drawing/2014/main" id="{26F04EED-9307-3FBC-EBDA-C37826A20005}"/>
              </a:ext>
            </a:extLst>
          </p:cNvPr>
          <p:cNvSpPr/>
          <p:nvPr/>
        </p:nvSpPr>
        <p:spPr>
          <a:xfrm>
            <a:off x="2161311" y="1004454"/>
            <a:ext cx="2850572" cy="387926"/>
          </a:xfrm>
          <a:prstGeom prst="flowChartInputOutp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sp>
        <p:nvSpPr>
          <p:cNvPr id="39" name="Блок-схема: процесс 38">
            <a:extLst>
              <a:ext uri="{FF2B5EF4-FFF2-40B4-BE49-F238E27FC236}">
                <a16:creationId xmlns:a16="http://schemas.microsoft.com/office/drawing/2014/main" id="{C5E88E65-55C0-1FC7-0418-90E94464C9D0}"/>
              </a:ext>
            </a:extLst>
          </p:cNvPr>
          <p:cNvSpPr/>
          <p:nvPr/>
        </p:nvSpPr>
        <p:spPr>
          <a:xfrm>
            <a:off x="2355273" y="1565562"/>
            <a:ext cx="2632364" cy="415636"/>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sz="1200" dirty="0">
                <a:solidFill>
                  <a:schemeClr val="tx1"/>
                </a:solidFill>
              </a:rPr>
              <a:t>Atver failu "LoginPassword.txt" un meklē atbilstību</a:t>
            </a:r>
          </a:p>
        </p:txBody>
      </p:sp>
      <p:sp>
        <p:nvSpPr>
          <p:cNvPr id="40" name="Блок-схема: решение 39">
            <a:extLst>
              <a:ext uri="{FF2B5EF4-FFF2-40B4-BE49-F238E27FC236}">
                <a16:creationId xmlns:a16="http://schemas.microsoft.com/office/drawing/2014/main" id="{A3A3FE81-4219-24AD-B6D0-77D9E21F6925}"/>
              </a:ext>
            </a:extLst>
          </p:cNvPr>
          <p:cNvSpPr/>
          <p:nvPr/>
        </p:nvSpPr>
        <p:spPr>
          <a:xfrm>
            <a:off x="2488624" y="2149870"/>
            <a:ext cx="2365662" cy="547254"/>
          </a:xfrm>
          <a:prstGeom prst="flowChartDecisi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sz="1200" dirty="0">
                <a:solidFill>
                  <a:schemeClr val="tx1"/>
                </a:solidFill>
              </a:rPr>
              <a:t>Atrasts</a:t>
            </a:r>
            <a:endParaRPr lang="ru-RU" sz="1200" dirty="0">
              <a:solidFill>
                <a:schemeClr val="tx1"/>
              </a:solidFill>
            </a:endParaRPr>
          </a:p>
        </p:txBody>
      </p:sp>
      <p:sp>
        <p:nvSpPr>
          <p:cNvPr id="41" name="Блок-схема: процесс 40">
            <a:extLst>
              <a:ext uri="{FF2B5EF4-FFF2-40B4-BE49-F238E27FC236}">
                <a16:creationId xmlns:a16="http://schemas.microsoft.com/office/drawing/2014/main" id="{732A35EA-2188-AAE6-8060-01C65BF2271E}"/>
              </a:ext>
            </a:extLst>
          </p:cNvPr>
          <p:cNvSpPr/>
          <p:nvPr/>
        </p:nvSpPr>
        <p:spPr>
          <a:xfrm>
            <a:off x="2348347" y="2855242"/>
            <a:ext cx="2632364" cy="328162"/>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sz="1200" dirty="0">
                <a:solidFill>
                  <a:schemeClr val="tx1"/>
                </a:solidFill>
              </a:rPr>
              <a:t>Nosaka lietotāja lomu no"LoginPassword.txt"</a:t>
            </a:r>
          </a:p>
        </p:txBody>
      </p:sp>
      <p:sp>
        <p:nvSpPr>
          <p:cNvPr id="42" name="Блок-схема: данные 41">
            <a:extLst>
              <a:ext uri="{FF2B5EF4-FFF2-40B4-BE49-F238E27FC236}">
                <a16:creationId xmlns:a16="http://schemas.microsoft.com/office/drawing/2014/main" id="{BCF5FEBA-2724-F226-A0D2-3328FC115E80}"/>
              </a:ext>
            </a:extLst>
          </p:cNvPr>
          <p:cNvSpPr/>
          <p:nvPr/>
        </p:nvSpPr>
        <p:spPr>
          <a:xfrm>
            <a:off x="2236212" y="3365773"/>
            <a:ext cx="2856634" cy="415636"/>
          </a:xfrm>
          <a:prstGeom prst="flowChartInputOutp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sp>
        <p:nvSpPr>
          <p:cNvPr id="43" name="Прямоугольник: скругленные углы 42">
            <a:extLst>
              <a:ext uri="{FF2B5EF4-FFF2-40B4-BE49-F238E27FC236}">
                <a16:creationId xmlns:a16="http://schemas.microsoft.com/office/drawing/2014/main" id="{6C4331FA-8E9B-70D7-AC84-66281367FE3E}"/>
              </a:ext>
            </a:extLst>
          </p:cNvPr>
          <p:cNvSpPr/>
          <p:nvPr/>
        </p:nvSpPr>
        <p:spPr>
          <a:xfrm>
            <a:off x="2455718" y="4852554"/>
            <a:ext cx="2431473" cy="26323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dirty="0">
                <a:solidFill>
                  <a:schemeClr val="tx1"/>
                </a:solidFill>
              </a:rPr>
              <a:t>Sakums</a:t>
            </a:r>
            <a:endParaRPr lang="ru-RU" dirty="0">
              <a:solidFill>
                <a:schemeClr val="tx1"/>
              </a:solidFill>
            </a:endParaRPr>
          </a:p>
        </p:txBody>
      </p:sp>
      <p:sp>
        <p:nvSpPr>
          <p:cNvPr id="44" name="Блок-схема: данные 43">
            <a:extLst>
              <a:ext uri="{FF2B5EF4-FFF2-40B4-BE49-F238E27FC236}">
                <a16:creationId xmlns:a16="http://schemas.microsoft.com/office/drawing/2014/main" id="{A097E881-8F4A-EF16-D142-D894C2D0DE8C}"/>
              </a:ext>
            </a:extLst>
          </p:cNvPr>
          <p:cNvSpPr/>
          <p:nvPr/>
        </p:nvSpPr>
        <p:spPr>
          <a:xfrm>
            <a:off x="1982930" y="3983063"/>
            <a:ext cx="3110346" cy="646331"/>
          </a:xfrm>
          <a:prstGeom prst="flowChartInputOutp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CDF8B5DD-3CBA-27D8-CDA7-1B7BF5D8E10D}"/>
              </a:ext>
            </a:extLst>
          </p:cNvPr>
          <p:cNvSpPr txBox="1"/>
          <p:nvPr/>
        </p:nvSpPr>
        <p:spPr>
          <a:xfrm>
            <a:off x="2800305" y="3341522"/>
            <a:ext cx="1986441" cy="646331"/>
          </a:xfrm>
          <a:prstGeom prst="rect">
            <a:avLst/>
          </a:prstGeom>
          <a:noFill/>
        </p:spPr>
        <p:txBody>
          <a:bodyPr wrap="none" rtlCol="0">
            <a:spAutoFit/>
          </a:bodyPr>
          <a:lstStyle/>
          <a:p>
            <a:r>
              <a:rPr lang="lv-LV" sz="1200" dirty="0">
                <a:latin typeface="Times New Roman" panose="02020603050405020304" pitchFamily="18" charset="0"/>
                <a:cs typeface="Times New Roman" panose="02020603050405020304" pitchFamily="18" charset="0"/>
              </a:rPr>
              <a:t>Pārslēdzas uz attiecīgo logu: </a:t>
            </a:r>
          </a:p>
          <a:p>
            <a:r>
              <a:rPr lang="lv-LV" sz="1200" dirty="0">
                <a:latin typeface="Times New Roman" panose="02020603050405020304" pitchFamily="18" charset="0"/>
                <a:cs typeface="Times New Roman" panose="02020603050405020304" pitchFamily="18" charset="0"/>
              </a:rPr>
              <a:t>Skolotājs / Skolēns / Admins</a:t>
            </a:r>
            <a:endParaRPr lang="en-US" sz="1200" dirty="0">
              <a:latin typeface="Times New Roman" panose="02020603050405020304" pitchFamily="18" charset="0"/>
              <a:cs typeface="Times New Roman" panose="02020603050405020304" pitchFamily="18" charset="0"/>
            </a:endParaRPr>
          </a:p>
          <a:p>
            <a:endParaRPr lang="ru-RU" sz="1200" dirty="0"/>
          </a:p>
        </p:txBody>
      </p:sp>
      <p:sp>
        <p:nvSpPr>
          <p:cNvPr id="47" name="TextBox 46">
            <a:extLst>
              <a:ext uri="{FF2B5EF4-FFF2-40B4-BE49-F238E27FC236}">
                <a16:creationId xmlns:a16="http://schemas.microsoft.com/office/drawing/2014/main" id="{4C5232E8-A3CE-D977-30E3-3906205F66CC}"/>
              </a:ext>
            </a:extLst>
          </p:cNvPr>
          <p:cNvSpPr txBox="1"/>
          <p:nvPr/>
        </p:nvSpPr>
        <p:spPr>
          <a:xfrm>
            <a:off x="2655278" y="4004569"/>
            <a:ext cx="2018501" cy="646331"/>
          </a:xfrm>
          <a:prstGeom prst="rect">
            <a:avLst/>
          </a:prstGeom>
          <a:noFill/>
        </p:spPr>
        <p:txBody>
          <a:bodyPr wrap="none" rtlCol="0">
            <a:spAutoFit/>
          </a:bodyPr>
          <a:lstStyle/>
          <a:p>
            <a:r>
              <a:rPr lang="lv-LV" sz="1200" dirty="0">
                <a:latin typeface="Times New Roman" panose="02020603050405020304" pitchFamily="18" charset="0"/>
                <a:cs typeface="Times New Roman" panose="02020603050405020304" pitchFamily="18" charset="0"/>
              </a:rPr>
              <a:t>Tiek parādīts ziņojums </a:t>
            </a:r>
          </a:p>
          <a:p>
            <a:r>
              <a:rPr lang="lv-LV" sz="1200" dirty="0">
                <a:latin typeface="Times New Roman" panose="02020603050405020304" pitchFamily="18" charset="0"/>
                <a:cs typeface="Times New Roman" panose="02020603050405020304" pitchFamily="18" charset="0"/>
              </a:rPr>
              <a:t>"Pieteikšanās veiksmīga kā: “</a:t>
            </a:r>
          </a:p>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lietotaja</a:t>
            </a:r>
            <a:r>
              <a:rPr lang="en-US" sz="1200" dirty="0">
                <a:latin typeface="Times New Roman" panose="02020603050405020304" pitchFamily="18" charset="0"/>
                <a:cs typeface="Times New Roman" panose="02020603050405020304" pitchFamily="18" charset="0"/>
              </a:rPr>
              <a:t> loma</a:t>
            </a:r>
            <a:endParaRPr lang="ru-RU" sz="1200" dirty="0"/>
          </a:p>
        </p:txBody>
      </p:sp>
      <p:sp>
        <p:nvSpPr>
          <p:cNvPr id="49" name="Блок-схема: данные 48">
            <a:extLst>
              <a:ext uri="{FF2B5EF4-FFF2-40B4-BE49-F238E27FC236}">
                <a16:creationId xmlns:a16="http://schemas.microsoft.com/office/drawing/2014/main" id="{C699030C-ACA7-DC64-C1AD-80035B8EE754}"/>
              </a:ext>
            </a:extLst>
          </p:cNvPr>
          <p:cNvSpPr/>
          <p:nvPr/>
        </p:nvSpPr>
        <p:spPr>
          <a:xfrm>
            <a:off x="5462674" y="2094452"/>
            <a:ext cx="3110346" cy="646331"/>
          </a:xfrm>
          <a:prstGeom prst="flowChartInputOutp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sz="1200">
                <a:solidFill>
                  <a:schemeClr val="tx1"/>
                </a:solidFill>
                <a:latin typeface="Times New Roman" panose="02020603050405020304" pitchFamily="18" charset="0"/>
                <a:cs typeface="Times New Roman" panose="02020603050405020304" pitchFamily="18" charset="0"/>
              </a:rPr>
              <a:t>Tiek parādīts ziņojums "Nederīgs Lietotājvārds vai parole!"</a:t>
            </a:r>
            <a:endParaRPr lang="lv-LV" sz="1200" dirty="0">
              <a:solidFill>
                <a:schemeClr val="tx1"/>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3B143CA3-1B15-DF10-BC32-5605C2914D12}"/>
              </a:ext>
            </a:extLst>
          </p:cNvPr>
          <p:cNvSpPr txBox="1"/>
          <p:nvPr/>
        </p:nvSpPr>
        <p:spPr>
          <a:xfrm>
            <a:off x="2608120" y="980358"/>
            <a:ext cx="2431472" cy="738664"/>
          </a:xfrm>
          <a:prstGeom prst="rect">
            <a:avLst/>
          </a:prstGeom>
          <a:noFill/>
        </p:spPr>
        <p:txBody>
          <a:bodyPr wrap="square" rtlCol="0">
            <a:spAutoFit/>
          </a:bodyPr>
          <a:lstStyle/>
          <a:p>
            <a:r>
              <a:rPr lang="en-US" sz="1200" dirty="0" err="1">
                <a:latin typeface="Times New Roman" panose="02020603050405020304" pitchFamily="18" charset="0"/>
                <a:cs typeface="Times New Roman" panose="02020603050405020304" pitchFamily="18" charset="0"/>
              </a:rPr>
              <a:t>Lietotājs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ievada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šādus</a:t>
            </a:r>
            <a:r>
              <a:rPr lang="en-US" sz="1200" dirty="0">
                <a:latin typeface="Times New Roman" panose="02020603050405020304" pitchFamily="18" charset="0"/>
                <a:cs typeface="Times New Roman" panose="02020603050405020304" pitchFamily="18" charset="0"/>
              </a:rPr>
              <a:t> datus: </a:t>
            </a:r>
            <a:r>
              <a:rPr lang="en-US" sz="1200" dirty="0" err="1">
                <a:latin typeface="Times New Roman" panose="02020603050405020304" pitchFamily="18" charset="0"/>
                <a:cs typeface="Times New Roman" panose="02020603050405020304" pitchFamily="18" charset="0"/>
              </a:rPr>
              <a:t>Lietotājvārds</a:t>
            </a:r>
            <a:r>
              <a:rPr lang="en-US" sz="1200" dirty="0">
                <a:latin typeface="Times New Roman" panose="02020603050405020304" pitchFamily="18" charset="0"/>
                <a:cs typeface="Times New Roman" panose="02020603050405020304" pitchFamily="18" charset="0"/>
              </a:rPr>
              <a:t>:, Parole.</a:t>
            </a:r>
          </a:p>
          <a:p>
            <a:endParaRPr lang="ru-RU" dirty="0"/>
          </a:p>
        </p:txBody>
      </p:sp>
      <p:cxnSp>
        <p:nvCxnSpPr>
          <p:cNvPr id="54" name="Прямая со стрелкой 53">
            <a:extLst>
              <a:ext uri="{FF2B5EF4-FFF2-40B4-BE49-F238E27FC236}">
                <a16:creationId xmlns:a16="http://schemas.microsoft.com/office/drawing/2014/main" id="{006CC947-9D19-5B7B-C146-02BFA6F7FF99}"/>
              </a:ext>
            </a:extLst>
          </p:cNvPr>
          <p:cNvCxnSpPr>
            <a:stCxn id="40" idx="3"/>
            <a:endCxn id="49" idx="2"/>
          </p:cNvCxnSpPr>
          <p:nvPr/>
        </p:nvCxnSpPr>
        <p:spPr>
          <a:xfrm flipV="1">
            <a:off x="4854286" y="2417618"/>
            <a:ext cx="919423" cy="58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Соединитель: уступ 55">
            <a:extLst>
              <a:ext uri="{FF2B5EF4-FFF2-40B4-BE49-F238E27FC236}">
                <a16:creationId xmlns:a16="http://schemas.microsoft.com/office/drawing/2014/main" id="{2B34E8FC-0F3E-1972-A2EC-C2351AAD9844}"/>
              </a:ext>
            </a:extLst>
          </p:cNvPr>
          <p:cNvCxnSpPr>
            <a:stCxn id="49" idx="1"/>
            <a:endCxn id="32" idx="3"/>
          </p:cNvCxnSpPr>
          <p:nvPr/>
        </p:nvCxnSpPr>
        <p:spPr>
          <a:xfrm rot="16200000" flipV="1">
            <a:off x="5204898" y="281502"/>
            <a:ext cx="1394798" cy="22311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a:extLst>
              <a:ext uri="{FF2B5EF4-FFF2-40B4-BE49-F238E27FC236}">
                <a16:creationId xmlns:a16="http://schemas.microsoft.com/office/drawing/2014/main" id="{0B059B24-E375-1BF3-2CF8-1A13E79A6D5F}"/>
              </a:ext>
            </a:extLst>
          </p:cNvPr>
          <p:cNvCxnSpPr>
            <a:cxnSpLocks/>
            <a:stCxn id="32" idx="2"/>
            <a:endCxn id="35" idx="1"/>
          </p:cNvCxnSpPr>
          <p:nvPr/>
        </p:nvCxnSpPr>
        <p:spPr>
          <a:xfrm>
            <a:off x="3571010" y="831272"/>
            <a:ext cx="15587" cy="173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Прямая со стрелкой 65">
            <a:extLst>
              <a:ext uri="{FF2B5EF4-FFF2-40B4-BE49-F238E27FC236}">
                <a16:creationId xmlns:a16="http://schemas.microsoft.com/office/drawing/2014/main" id="{D7D08A90-EC65-6667-D898-941BAEAC932C}"/>
              </a:ext>
            </a:extLst>
          </p:cNvPr>
          <p:cNvCxnSpPr>
            <a:stCxn id="39" idx="2"/>
            <a:endCxn id="40" idx="0"/>
          </p:cNvCxnSpPr>
          <p:nvPr/>
        </p:nvCxnSpPr>
        <p:spPr>
          <a:xfrm>
            <a:off x="3671455" y="1981198"/>
            <a:ext cx="0" cy="1686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Прямая со стрелкой 67">
            <a:extLst>
              <a:ext uri="{FF2B5EF4-FFF2-40B4-BE49-F238E27FC236}">
                <a16:creationId xmlns:a16="http://schemas.microsoft.com/office/drawing/2014/main" id="{70E30B5D-2611-D15D-920C-0F2C2936B6DF}"/>
              </a:ext>
            </a:extLst>
          </p:cNvPr>
          <p:cNvCxnSpPr>
            <a:stCxn id="40" idx="2"/>
            <a:endCxn id="41" idx="0"/>
          </p:cNvCxnSpPr>
          <p:nvPr/>
        </p:nvCxnSpPr>
        <p:spPr>
          <a:xfrm flipH="1">
            <a:off x="3664529" y="2697124"/>
            <a:ext cx="6926" cy="1581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Прямая со стрелкой 69">
            <a:extLst>
              <a:ext uri="{FF2B5EF4-FFF2-40B4-BE49-F238E27FC236}">
                <a16:creationId xmlns:a16="http://schemas.microsoft.com/office/drawing/2014/main" id="{1E126A65-79F3-F656-1D6F-1E12F44E674C}"/>
              </a:ext>
            </a:extLst>
          </p:cNvPr>
          <p:cNvCxnSpPr>
            <a:cxnSpLocks/>
            <a:stCxn id="41" idx="2"/>
            <a:endCxn id="42" idx="1"/>
          </p:cNvCxnSpPr>
          <p:nvPr/>
        </p:nvCxnSpPr>
        <p:spPr>
          <a:xfrm>
            <a:off x="3664529" y="3183404"/>
            <a:ext cx="0" cy="182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a:extLst>
              <a:ext uri="{FF2B5EF4-FFF2-40B4-BE49-F238E27FC236}">
                <a16:creationId xmlns:a16="http://schemas.microsoft.com/office/drawing/2014/main" id="{EDC3C818-AA8D-5C85-8CB0-64A7634ED31B}"/>
              </a:ext>
            </a:extLst>
          </p:cNvPr>
          <p:cNvCxnSpPr>
            <a:stCxn id="47" idx="2"/>
            <a:endCxn id="43" idx="0"/>
          </p:cNvCxnSpPr>
          <p:nvPr/>
        </p:nvCxnSpPr>
        <p:spPr>
          <a:xfrm>
            <a:off x="3664529" y="4650900"/>
            <a:ext cx="6926" cy="201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Прямая со стрелкой 82">
            <a:extLst>
              <a:ext uri="{FF2B5EF4-FFF2-40B4-BE49-F238E27FC236}">
                <a16:creationId xmlns:a16="http://schemas.microsoft.com/office/drawing/2014/main" id="{772FE7DA-4869-7CCE-D3EB-A9F815CB7254}"/>
              </a:ext>
            </a:extLst>
          </p:cNvPr>
          <p:cNvCxnSpPr>
            <a:stCxn id="42" idx="4"/>
            <a:endCxn id="47" idx="0"/>
          </p:cNvCxnSpPr>
          <p:nvPr/>
        </p:nvCxnSpPr>
        <p:spPr>
          <a:xfrm>
            <a:off x="3664529" y="3781409"/>
            <a:ext cx="0" cy="22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5E57844-4C66-6FC5-A276-3159BEE9469D}"/>
              </a:ext>
            </a:extLst>
          </p:cNvPr>
          <p:cNvSpPr txBox="1"/>
          <p:nvPr/>
        </p:nvSpPr>
        <p:spPr>
          <a:xfrm>
            <a:off x="5173092" y="2065534"/>
            <a:ext cx="458780" cy="369332"/>
          </a:xfrm>
          <a:prstGeom prst="rect">
            <a:avLst/>
          </a:prstGeom>
          <a:noFill/>
        </p:spPr>
        <p:txBody>
          <a:bodyPr wrap="none" rtlCol="0">
            <a:spAutoFit/>
          </a:bodyPr>
          <a:lstStyle/>
          <a:p>
            <a:r>
              <a:rPr lang="lv-LV" dirty="0"/>
              <a:t>Ne</a:t>
            </a:r>
            <a:endParaRPr lang="ru-RU" dirty="0"/>
          </a:p>
        </p:txBody>
      </p:sp>
      <p:sp>
        <p:nvSpPr>
          <p:cNvPr id="88" name="TextBox 87">
            <a:extLst>
              <a:ext uri="{FF2B5EF4-FFF2-40B4-BE49-F238E27FC236}">
                <a16:creationId xmlns:a16="http://schemas.microsoft.com/office/drawing/2014/main" id="{223199DF-9F14-9BCC-8D3F-398C2D6F70DA}"/>
              </a:ext>
            </a:extLst>
          </p:cNvPr>
          <p:cNvSpPr txBox="1"/>
          <p:nvPr/>
        </p:nvSpPr>
        <p:spPr>
          <a:xfrm>
            <a:off x="2348347" y="2485910"/>
            <a:ext cx="417102" cy="369332"/>
          </a:xfrm>
          <a:prstGeom prst="rect">
            <a:avLst/>
          </a:prstGeom>
          <a:noFill/>
        </p:spPr>
        <p:txBody>
          <a:bodyPr wrap="none" rtlCol="0">
            <a:spAutoFit/>
          </a:bodyPr>
          <a:lstStyle/>
          <a:p>
            <a:r>
              <a:rPr lang="lv-LV" dirty="0"/>
              <a:t>Ja</a:t>
            </a:r>
            <a:endParaRPr lang="ru-RU" dirty="0"/>
          </a:p>
        </p:txBody>
      </p:sp>
    </p:spTree>
    <p:extLst>
      <p:ext uri="{BB962C8B-B14F-4D97-AF65-F5344CB8AC3E}">
        <p14:creationId xmlns:p14="http://schemas.microsoft.com/office/powerpoint/2010/main" val="322849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3BFB96-EF38-CA1D-EC77-0EE94EACB4C8}"/>
              </a:ext>
            </a:extLst>
          </p:cNvPr>
          <p:cNvSpPr>
            <a:spLocks noGrp="1"/>
          </p:cNvSpPr>
          <p:nvPr>
            <p:ph type="title"/>
          </p:nvPr>
        </p:nvSpPr>
        <p:spPr>
          <a:xfrm>
            <a:off x="625764" y="0"/>
            <a:ext cx="6447501" cy="512618"/>
          </a:xfrm>
        </p:spPr>
        <p:txBody>
          <a:bodyPr/>
          <a:lstStyle/>
          <a:p>
            <a:r>
              <a:rPr lang="lv-LV" dirty="0">
                <a:solidFill>
                  <a:schemeClr val="tx1"/>
                </a:solidFill>
              </a:rPr>
              <a:t>Dzesešanas blokshēma</a:t>
            </a:r>
            <a:endParaRPr lang="ru-RU" dirty="0">
              <a:solidFill>
                <a:schemeClr val="tx1"/>
              </a:solidFill>
            </a:endParaRPr>
          </a:p>
        </p:txBody>
      </p:sp>
      <p:sp>
        <p:nvSpPr>
          <p:cNvPr id="4" name="Блок-схема: альтернативный процесс 3">
            <a:extLst>
              <a:ext uri="{FF2B5EF4-FFF2-40B4-BE49-F238E27FC236}">
                <a16:creationId xmlns:a16="http://schemas.microsoft.com/office/drawing/2014/main" id="{35E85AD9-3CFF-7D04-ADA4-5392AE9DA9A8}"/>
              </a:ext>
            </a:extLst>
          </p:cNvPr>
          <p:cNvSpPr/>
          <p:nvPr/>
        </p:nvSpPr>
        <p:spPr>
          <a:xfrm>
            <a:off x="2985656" y="706582"/>
            <a:ext cx="1690255" cy="332509"/>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dirty="0">
                <a:solidFill>
                  <a:schemeClr val="tx1"/>
                </a:solidFill>
              </a:rPr>
              <a:t>Sakums</a:t>
            </a:r>
            <a:endParaRPr lang="ru-RU" dirty="0">
              <a:solidFill>
                <a:schemeClr val="tx1"/>
              </a:solidFill>
            </a:endParaRPr>
          </a:p>
        </p:txBody>
      </p:sp>
      <p:sp>
        <p:nvSpPr>
          <p:cNvPr id="5" name="Прямоугольник 4">
            <a:extLst>
              <a:ext uri="{FF2B5EF4-FFF2-40B4-BE49-F238E27FC236}">
                <a16:creationId xmlns:a16="http://schemas.microsoft.com/office/drawing/2014/main" id="{CEDC9548-798E-B524-5F11-BC37918939EE}"/>
              </a:ext>
            </a:extLst>
          </p:cNvPr>
          <p:cNvSpPr/>
          <p:nvPr/>
        </p:nvSpPr>
        <p:spPr>
          <a:xfrm>
            <a:off x="2729346" y="1260764"/>
            <a:ext cx="2209799" cy="40178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sz="1100" dirty="0">
                <a:solidFill>
                  <a:schemeClr val="tx1"/>
                </a:solidFill>
              </a:rPr>
              <a:t>Lietotājs ievada šādus datus:Lietotājvārds; parole.</a:t>
            </a:r>
            <a:endParaRPr lang="ru-RU" sz="1100" dirty="0">
              <a:solidFill>
                <a:schemeClr val="tx1"/>
              </a:solidFill>
            </a:endParaRPr>
          </a:p>
        </p:txBody>
      </p:sp>
      <p:sp>
        <p:nvSpPr>
          <p:cNvPr id="6" name="Прямоугольник 5">
            <a:extLst>
              <a:ext uri="{FF2B5EF4-FFF2-40B4-BE49-F238E27FC236}">
                <a16:creationId xmlns:a16="http://schemas.microsoft.com/office/drawing/2014/main" id="{9CB74774-A548-D406-DF90-785778798E2A}"/>
              </a:ext>
            </a:extLst>
          </p:cNvPr>
          <p:cNvSpPr/>
          <p:nvPr/>
        </p:nvSpPr>
        <p:spPr>
          <a:xfrm>
            <a:off x="2729346" y="1932710"/>
            <a:ext cx="2209799" cy="40178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solidFill>
                  <a:schemeClr val="tx1"/>
                </a:solidFill>
              </a:rPr>
              <a:t>Pārbauda, vai kāds no laukiem ir tukšs.</a:t>
            </a:r>
            <a:endParaRPr lang="ru-RU" sz="1100" dirty="0">
              <a:solidFill>
                <a:schemeClr val="tx1"/>
              </a:solidFill>
            </a:endParaRPr>
          </a:p>
        </p:txBody>
      </p:sp>
      <p:sp>
        <p:nvSpPr>
          <p:cNvPr id="7" name="Блок-схема: решение 6">
            <a:extLst>
              <a:ext uri="{FF2B5EF4-FFF2-40B4-BE49-F238E27FC236}">
                <a16:creationId xmlns:a16="http://schemas.microsoft.com/office/drawing/2014/main" id="{65F37A29-EA11-6ABC-C46E-057F5AEE282B}"/>
              </a:ext>
            </a:extLst>
          </p:cNvPr>
          <p:cNvSpPr/>
          <p:nvPr/>
        </p:nvSpPr>
        <p:spPr>
          <a:xfrm>
            <a:off x="2971801" y="2542310"/>
            <a:ext cx="1717964" cy="704850"/>
          </a:xfrm>
          <a:prstGeom prst="flowChartDecision">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sz="1100" dirty="0">
                <a:solidFill>
                  <a:schemeClr val="tx1"/>
                </a:solidFill>
              </a:rPr>
              <a:t>Atrast</a:t>
            </a:r>
            <a:endParaRPr lang="ru-RU" sz="1100" dirty="0">
              <a:solidFill>
                <a:schemeClr val="tx1"/>
              </a:solidFill>
            </a:endParaRPr>
          </a:p>
        </p:txBody>
      </p:sp>
      <p:sp>
        <p:nvSpPr>
          <p:cNvPr id="8" name="Блок-схема: альтернативный процесс 7">
            <a:extLst>
              <a:ext uri="{FF2B5EF4-FFF2-40B4-BE49-F238E27FC236}">
                <a16:creationId xmlns:a16="http://schemas.microsoft.com/office/drawing/2014/main" id="{34578842-CE6A-E25C-9EE5-F5D2415FD6CD}"/>
              </a:ext>
            </a:extLst>
          </p:cNvPr>
          <p:cNvSpPr/>
          <p:nvPr/>
        </p:nvSpPr>
        <p:spPr>
          <a:xfrm>
            <a:off x="2985656" y="4734793"/>
            <a:ext cx="1690255" cy="332509"/>
          </a:xfrm>
          <a:prstGeom prst="flowChartAlternate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dirty="0">
                <a:solidFill>
                  <a:schemeClr val="tx1"/>
                </a:solidFill>
              </a:rPr>
              <a:t>Beigas</a:t>
            </a:r>
            <a:endParaRPr lang="ru-RU" dirty="0">
              <a:solidFill>
                <a:schemeClr val="tx1"/>
              </a:solidFill>
            </a:endParaRPr>
          </a:p>
        </p:txBody>
      </p:sp>
      <p:sp>
        <p:nvSpPr>
          <p:cNvPr id="9" name="Блок-схема: данные 8">
            <a:extLst>
              <a:ext uri="{FF2B5EF4-FFF2-40B4-BE49-F238E27FC236}">
                <a16:creationId xmlns:a16="http://schemas.microsoft.com/office/drawing/2014/main" id="{7E0CB57A-F43B-7E8B-1A25-576C60571DB3}"/>
              </a:ext>
            </a:extLst>
          </p:cNvPr>
          <p:cNvSpPr/>
          <p:nvPr/>
        </p:nvSpPr>
        <p:spPr>
          <a:xfrm>
            <a:off x="2483428" y="4104409"/>
            <a:ext cx="2680854" cy="401781"/>
          </a:xfrm>
          <a:prstGeom prst="flowChartInputOutp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sz="1100" dirty="0">
                <a:solidFill>
                  <a:schemeClr val="tx1"/>
                </a:solidFill>
              </a:rPr>
              <a:t>Lietotājs veiksmīgi izdzēsts.</a:t>
            </a:r>
            <a:endParaRPr lang="ru-RU" sz="1100" dirty="0">
              <a:solidFill>
                <a:schemeClr val="tx1"/>
              </a:solidFill>
            </a:endParaRPr>
          </a:p>
        </p:txBody>
      </p:sp>
      <p:sp>
        <p:nvSpPr>
          <p:cNvPr id="10" name="Блок-схема: данные 9">
            <a:extLst>
              <a:ext uri="{FF2B5EF4-FFF2-40B4-BE49-F238E27FC236}">
                <a16:creationId xmlns:a16="http://schemas.microsoft.com/office/drawing/2014/main" id="{5B009891-7C6E-E40C-41FD-6F9EB8D39331}"/>
              </a:ext>
            </a:extLst>
          </p:cNvPr>
          <p:cNvSpPr/>
          <p:nvPr/>
        </p:nvSpPr>
        <p:spPr>
          <a:xfrm>
            <a:off x="2483428" y="3411683"/>
            <a:ext cx="2680854" cy="502227"/>
          </a:xfrm>
          <a:prstGeom prst="flowChartInputOutp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sz="1100" dirty="0">
                <a:solidFill>
                  <a:schemeClr val="tx1"/>
                </a:solidFill>
              </a:rPr>
              <a:t>Atver failu “LoginPassword.txt” un meklē lietotāju.</a:t>
            </a:r>
            <a:endParaRPr lang="ru-RU" sz="1100" dirty="0">
              <a:solidFill>
                <a:schemeClr val="tx1"/>
              </a:solidFill>
            </a:endParaRPr>
          </a:p>
        </p:txBody>
      </p:sp>
      <p:sp>
        <p:nvSpPr>
          <p:cNvPr id="11" name="Блок-схема: данные 10">
            <a:extLst>
              <a:ext uri="{FF2B5EF4-FFF2-40B4-BE49-F238E27FC236}">
                <a16:creationId xmlns:a16="http://schemas.microsoft.com/office/drawing/2014/main" id="{C05FE0C1-C662-239D-DA4C-BEA182A528BA}"/>
              </a:ext>
            </a:extLst>
          </p:cNvPr>
          <p:cNvSpPr/>
          <p:nvPr/>
        </p:nvSpPr>
        <p:spPr>
          <a:xfrm>
            <a:off x="5635856" y="2542310"/>
            <a:ext cx="2680854" cy="704850"/>
          </a:xfrm>
          <a:prstGeom prst="flowChartInputOutp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sz="1100" dirty="0">
                <a:solidFill>
                  <a:schemeClr val="tx1"/>
                </a:solidFill>
              </a:rPr>
              <a:t>Tiek parādīts ziņojums:"Lūdzu, ievadiet lietotājvārdu un paroli."</a:t>
            </a:r>
            <a:endParaRPr lang="ru-RU" sz="1100" dirty="0">
              <a:solidFill>
                <a:schemeClr val="tx1"/>
              </a:solidFill>
            </a:endParaRPr>
          </a:p>
        </p:txBody>
      </p:sp>
      <p:sp>
        <p:nvSpPr>
          <p:cNvPr id="12" name="Блок-схема: данные 11">
            <a:extLst>
              <a:ext uri="{FF2B5EF4-FFF2-40B4-BE49-F238E27FC236}">
                <a16:creationId xmlns:a16="http://schemas.microsoft.com/office/drawing/2014/main" id="{23ED5362-622C-7521-A3D5-5F5B41C27237}"/>
              </a:ext>
            </a:extLst>
          </p:cNvPr>
          <p:cNvSpPr/>
          <p:nvPr/>
        </p:nvSpPr>
        <p:spPr>
          <a:xfrm>
            <a:off x="5511165" y="3906982"/>
            <a:ext cx="2680854" cy="919596"/>
          </a:xfrm>
          <a:prstGeom prst="flowChartInputOutp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lv-LV" sz="1100" dirty="0">
                <a:solidFill>
                  <a:schemeClr val="tx1"/>
                </a:solidFill>
              </a:rPr>
              <a:t>Tiek parādīts ziņojums:"Lietotājs netika atrasts vai parole ir nepareiza."</a:t>
            </a:r>
            <a:endParaRPr lang="ru-RU" sz="1100" dirty="0">
              <a:solidFill>
                <a:schemeClr val="tx1"/>
              </a:solidFill>
            </a:endParaRPr>
          </a:p>
        </p:txBody>
      </p:sp>
      <p:cxnSp>
        <p:nvCxnSpPr>
          <p:cNvPr id="14" name="Соединитель: уступ 13">
            <a:extLst>
              <a:ext uri="{FF2B5EF4-FFF2-40B4-BE49-F238E27FC236}">
                <a16:creationId xmlns:a16="http://schemas.microsoft.com/office/drawing/2014/main" id="{53352301-22E5-DDED-1503-383494D46899}"/>
              </a:ext>
            </a:extLst>
          </p:cNvPr>
          <p:cNvCxnSpPr>
            <a:cxnSpLocks/>
            <a:stCxn id="6" idx="3"/>
            <a:endCxn id="12" idx="5"/>
          </p:cNvCxnSpPr>
          <p:nvPr/>
        </p:nvCxnSpPr>
        <p:spPr>
          <a:xfrm>
            <a:off x="4939145" y="2133601"/>
            <a:ext cx="2984789" cy="2233179"/>
          </a:xfrm>
          <a:prstGeom prst="bentConnector3">
            <a:avLst>
              <a:gd name="adj1" fmla="val 11664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a:extLst>
              <a:ext uri="{FF2B5EF4-FFF2-40B4-BE49-F238E27FC236}">
                <a16:creationId xmlns:a16="http://schemas.microsoft.com/office/drawing/2014/main" id="{B5516CA8-E338-55EA-66EC-BD28D7EBD947}"/>
              </a:ext>
            </a:extLst>
          </p:cNvPr>
          <p:cNvCxnSpPr>
            <a:cxnSpLocks/>
            <a:stCxn id="7" idx="3"/>
            <a:endCxn id="11" idx="2"/>
          </p:cNvCxnSpPr>
          <p:nvPr/>
        </p:nvCxnSpPr>
        <p:spPr>
          <a:xfrm>
            <a:off x="4689765" y="2894735"/>
            <a:ext cx="12141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B381116D-A8B0-40B9-7BE0-86B3C6C9351F}"/>
              </a:ext>
            </a:extLst>
          </p:cNvPr>
          <p:cNvCxnSpPr>
            <a:cxnSpLocks/>
            <a:stCxn id="4" idx="2"/>
            <a:endCxn id="5" idx="0"/>
          </p:cNvCxnSpPr>
          <p:nvPr/>
        </p:nvCxnSpPr>
        <p:spPr>
          <a:xfrm>
            <a:off x="3830784" y="1039091"/>
            <a:ext cx="3462" cy="221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a:extLst>
              <a:ext uri="{FF2B5EF4-FFF2-40B4-BE49-F238E27FC236}">
                <a16:creationId xmlns:a16="http://schemas.microsoft.com/office/drawing/2014/main" id="{8D040DCD-4BF6-67F0-C3C5-CF9C052B28B4}"/>
              </a:ext>
            </a:extLst>
          </p:cNvPr>
          <p:cNvCxnSpPr>
            <a:stCxn id="5" idx="2"/>
            <a:endCxn id="6" idx="0"/>
          </p:cNvCxnSpPr>
          <p:nvPr/>
        </p:nvCxnSpPr>
        <p:spPr>
          <a:xfrm>
            <a:off x="3834246" y="1662545"/>
            <a:ext cx="0" cy="270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a:extLst>
              <a:ext uri="{FF2B5EF4-FFF2-40B4-BE49-F238E27FC236}">
                <a16:creationId xmlns:a16="http://schemas.microsoft.com/office/drawing/2014/main" id="{D4A0E22A-FC14-8BD7-145F-FEF1F97387FF}"/>
              </a:ext>
            </a:extLst>
          </p:cNvPr>
          <p:cNvCxnSpPr>
            <a:stCxn id="6" idx="2"/>
            <a:endCxn id="7" idx="0"/>
          </p:cNvCxnSpPr>
          <p:nvPr/>
        </p:nvCxnSpPr>
        <p:spPr>
          <a:xfrm flipH="1">
            <a:off x="3830783" y="2334491"/>
            <a:ext cx="3463" cy="207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a:extLst>
              <a:ext uri="{FF2B5EF4-FFF2-40B4-BE49-F238E27FC236}">
                <a16:creationId xmlns:a16="http://schemas.microsoft.com/office/drawing/2014/main" id="{5F57B6EA-B3F6-F50C-462D-FED3E4F02DE1}"/>
              </a:ext>
            </a:extLst>
          </p:cNvPr>
          <p:cNvCxnSpPr>
            <a:stCxn id="7" idx="2"/>
            <a:endCxn id="10" idx="1"/>
          </p:cNvCxnSpPr>
          <p:nvPr/>
        </p:nvCxnSpPr>
        <p:spPr>
          <a:xfrm flipH="1">
            <a:off x="3823855" y="3247160"/>
            <a:ext cx="6928" cy="164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a:extLst>
              <a:ext uri="{FF2B5EF4-FFF2-40B4-BE49-F238E27FC236}">
                <a16:creationId xmlns:a16="http://schemas.microsoft.com/office/drawing/2014/main" id="{26D4C5E2-6FE3-09F2-943A-8B0222F22414}"/>
              </a:ext>
            </a:extLst>
          </p:cNvPr>
          <p:cNvCxnSpPr>
            <a:stCxn id="10" idx="4"/>
            <a:endCxn id="9" idx="1"/>
          </p:cNvCxnSpPr>
          <p:nvPr/>
        </p:nvCxnSpPr>
        <p:spPr>
          <a:xfrm>
            <a:off x="3823855" y="3913910"/>
            <a:ext cx="0" cy="190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EE99E98E-057C-2E2C-0011-E0F86E6657F3}"/>
              </a:ext>
            </a:extLst>
          </p:cNvPr>
          <p:cNvCxnSpPr>
            <a:stCxn id="9" idx="4"/>
            <a:endCxn id="8" idx="0"/>
          </p:cNvCxnSpPr>
          <p:nvPr/>
        </p:nvCxnSpPr>
        <p:spPr>
          <a:xfrm>
            <a:off x="3823855" y="4506190"/>
            <a:ext cx="6929" cy="2286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10CD03C-D44E-A53B-ACC4-2C8267A0264C}"/>
              </a:ext>
            </a:extLst>
          </p:cNvPr>
          <p:cNvSpPr txBox="1"/>
          <p:nvPr/>
        </p:nvSpPr>
        <p:spPr>
          <a:xfrm>
            <a:off x="5094063" y="2542493"/>
            <a:ext cx="458780" cy="369332"/>
          </a:xfrm>
          <a:prstGeom prst="rect">
            <a:avLst/>
          </a:prstGeom>
          <a:noFill/>
        </p:spPr>
        <p:txBody>
          <a:bodyPr wrap="none" rtlCol="0">
            <a:spAutoFit/>
          </a:bodyPr>
          <a:lstStyle/>
          <a:p>
            <a:r>
              <a:rPr lang="lv-LV" dirty="0"/>
              <a:t>Ne</a:t>
            </a:r>
            <a:endParaRPr lang="ru-RU" dirty="0"/>
          </a:p>
        </p:txBody>
      </p:sp>
      <p:sp>
        <p:nvSpPr>
          <p:cNvPr id="44" name="TextBox 43">
            <a:extLst>
              <a:ext uri="{FF2B5EF4-FFF2-40B4-BE49-F238E27FC236}">
                <a16:creationId xmlns:a16="http://schemas.microsoft.com/office/drawing/2014/main" id="{E4AA42D2-8FD3-1AB8-8DCC-4B7B89B9BAD2}"/>
              </a:ext>
            </a:extLst>
          </p:cNvPr>
          <p:cNvSpPr txBox="1"/>
          <p:nvPr/>
        </p:nvSpPr>
        <p:spPr>
          <a:xfrm>
            <a:off x="2964873" y="3036518"/>
            <a:ext cx="417102" cy="369332"/>
          </a:xfrm>
          <a:prstGeom prst="rect">
            <a:avLst/>
          </a:prstGeom>
          <a:noFill/>
        </p:spPr>
        <p:txBody>
          <a:bodyPr wrap="none" rtlCol="0">
            <a:spAutoFit/>
          </a:bodyPr>
          <a:lstStyle/>
          <a:p>
            <a:r>
              <a:rPr lang="lv-LV" dirty="0"/>
              <a:t>Jā</a:t>
            </a:r>
            <a:endParaRPr lang="ru-RU" dirty="0"/>
          </a:p>
        </p:txBody>
      </p:sp>
    </p:spTree>
    <p:extLst>
      <p:ext uri="{BB962C8B-B14F-4D97-AF65-F5344CB8AC3E}">
        <p14:creationId xmlns:p14="http://schemas.microsoft.com/office/powerpoint/2010/main" val="124679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F74ECF-8A44-EE0A-2479-50C766CAF0E6}"/>
              </a:ext>
            </a:extLst>
          </p:cNvPr>
          <p:cNvSpPr>
            <a:spLocks noGrp="1"/>
          </p:cNvSpPr>
          <p:nvPr>
            <p:ph type="title"/>
          </p:nvPr>
        </p:nvSpPr>
        <p:spPr/>
        <p:txBody>
          <a:bodyPr/>
          <a:lstStyle/>
          <a:p>
            <a:r>
              <a:rPr lang="en-US" dirty="0" err="1">
                <a:solidFill>
                  <a:schemeClr val="tx1"/>
                </a:solidFill>
              </a:rPr>
              <a:t>Testēšanas</a:t>
            </a:r>
            <a:r>
              <a:rPr lang="en-US" dirty="0">
                <a:solidFill>
                  <a:schemeClr val="tx1"/>
                </a:solidFill>
              </a:rPr>
              <a:t> </a:t>
            </a:r>
            <a:r>
              <a:rPr lang="en-US" dirty="0" err="1">
                <a:solidFill>
                  <a:schemeClr val="tx1"/>
                </a:solidFill>
              </a:rPr>
              <a:t>metodikas</a:t>
            </a:r>
            <a:endParaRPr lang="ru-RU" dirty="0">
              <a:solidFill>
                <a:schemeClr val="tx1"/>
              </a:solidFill>
            </a:endParaRPr>
          </a:p>
        </p:txBody>
      </p:sp>
      <p:pic>
        <p:nvPicPr>
          <p:cNvPr id="4" name="Объект 3">
            <a:extLst>
              <a:ext uri="{FF2B5EF4-FFF2-40B4-BE49-F238E27FC236}">
                <a16:creationId xmlns:a16="http://schemas.microsoft.com/office/drawing/2014/main" id="{6214248A-AEE8-875E-0729-44C9AC19115C}"/>
              </a:ext>
            </a:extLst>
          </p:cNvPr>
          <p:cNvPicPr>
            <a:picLocks noGrp="1" noChangeAspect="1"/>
          </p:cNvPicPr>
          <p:nvPr>
            <p:ph idx="1"/>
          </p:nvPr>
        </p:nvPicPr>
        <p:blipFill>
          <a:blip r:embed="rId2"/>
          <a:stretch>
            <a:fillRect/>
          </a:stretch>
        </p:blipFill>
        <p:spPr>
          <a:xfrm>
            <a:off x="4837333" y="3695701"/>
            <a:ext cx="2338543" cy="890386"/>
          </a:xfrm>
          <a:prstGeom prst="rect">
            <a:avLst/>
          </a:prstGeom>
          <a:ln>
            <a:noFill/>
          </a:ln>
          <a:effectLst>
            <a:softEdge rad="112500"/>
          </a:effectLst>
        </p:spPr>
      </p:pic>
      <p:sp>
        <p:nvSpPr>
          <p:cNvPr id="5" name="TextBox 4">
            <a:extLst>
              <a:ext uri="{FF2B5EF4-FFF2-40B4-BE49-F238E27FC236}">
                <a16:creationId xmlns:a16="http://schemas.microsoft.com/office/drawing/2014/main" id="{C9FDD756-8718-62AD-D21F-C172605BD67C}"/>
              </a:ext>
            </a:extLst>
          </p:cNvPr>
          <p:cNvSpPr txBox="1"/>
          <p:nvPr/>
        </p:nvSpPr>
        <p:spPr>
          <a:xfrm>
            <a:off x="372413" y="1263133"/>
            <a:ext cx="6718676" cy="2954655"/>
          </a:xfrm>
          <a:prstGeom prst="rect">
            <a:avLst/>
          </a:prstGeom>
          <a:noFill/>
        </p:spPr>
        <p:txBody>
          <a:bodyPr wrap="square" rtlCol="0">
            <a:spAutoFit/>
          </a:bodyPr>
          <a:lstStyle/>
          <a:p>
            <a:r>
              <a:rPr lang="en-US" sz="2800" dirty="0" err="1">
                <a:latin typeface="Calibri(основной текст)"/>
              </a:rPr>
              <a:t>Kods</a:t>
            </a:r>
            <a:r>
              <a:rPr lang="en-US" sz="2800" dirty="0">
                <a:latin typeface="Calibri(основной текст)"/>
              </a:rPr>
              <a:t> </a:t>
            </a:r>
            <a:r>
              <a:rPr lang="en-US" sz="2800" dirty="0" err="1">
                <a:latin typeface="Calibri(основной текст)"/>
              </a:rPr>
              <a:t>bijs</a:t>
            </a:r>
            <a:r>
              <a:rPr lang="en-US" sz="2800" dirty="0">
                <a:latin typeface="Calibri(основной текст)"/>
              </a:rPr>
              <a:t> </a:t>
            </a:r>
            <a:r>
              <a:rPr lang="en-US" sz="2800" dirty="0" err="1">
                <a:latin typeface="Calibri(основной текст)"/>
              </a:rPr>
              <a:t>testētetajs</a:t>
            </a:r>
            <a:r>
              <a:rPr lang="en-US" sz="2800" dirty="0">
                <a:latin typeface="Calibri(основной текст)"/>
              </a:rPr>
              <a:t> </a:t>
            </a:r>
            <a:r>
              <a:rPr lang="en-US" sz="2800" dirty="0" err="1">
                <a:latin typeface="Calibri(основной текст)"/>
              </a:rPr>
              <a:t>ar</a:t>
            </a:r>
            <a:r>
              <a:rPr lang="en-US" sz="2800" dirty="0">
                <a:latin typeface="Calibri(основной текст)"/>
              </a:rPr>
              <a:t> “JUnit 4”. </a:t>
            </a:r>
            <a:r>
              <a:rPr lang="en-US" sz="2800" dirty="0" err="1">
                <a:latin typeface="Calibri(основной текст)"/>
              </a:rPr>
              <a:t>Esmu</a:t>
            </a:r>
            <a:r>
              <a:rPr lang="en-US" sz="2800" dirty="0">
                <a:latin typeface="Calibri(основной текст)"/>
              </a:rPr>
              <a:t> </a:t>
            </a:r>
            <a:r>
              <a:rPr lang="en-US" sz="2800" dirty="0" err="1">
                <a:latin typeface="Calibri(основной текст)"/>
              </a:rPr>
              <a:t>izveidoju</a:t>
            </a:r>
            <a:r>
              <a:rPr lang="en-US" sz="2800" dirty="0">
                <a:latin typeface="Calibri(основной текст)"/>
              </a:rPr>
              <a:t> </a:t>
            </a:r>
            <a:r>
              <a:rPr lang="en-US" sz="2800" dirty="0" err="1">
                <a:latin typeface="Calibri(основной текст)"/>
              </a:rPr>
              <a:t>UserService</a:t>
            </a:r>
            <a:r>
              <a:rPr lang="lv-LV" sz="2800" dirty="0">
                <a:latin typeface="Calibri(основной текст)"/>
              </a:rPr>
              <a:t>Test </a:t>
            </a:r>
            <a:r>
              <a:rPr lang="en-US" sz="2800" dirty="0" err="1">
                <a:latin typeface="Calibri(основной текст)"/>
              </a:rPr>
              <a:t>klasi</a:t>
            </a:r>
            <a:r>
              <a:rPr lang="en-US" sz="2800" dirty="0">
                <a:latin typeface="Calibri(основной текст)"/>
              </a:rPr>
              <a:t>, pec tam </a:t>
            </a:r>
            <a:r>
              <a:rPr lang="en-US" sz="2800" dirty="0" err="1">
                <a:latin typeface="Calibri(основной текст)"/>
              </a:rPr>
              <a:t>izveidoju</a:t>
            </a:r>
            <a:r>
              <a:rPr lang="en-US" sz="2800" dirty="0">
                <a:latin typeface="Calibri(основной текст)"/>
              </a:rPr>
              <a:t> </a:t>
            </a:r>
            <a:r>
              <a:rPr lang="en-US" sz="2800" dirty="0" err="1">
                <a:latin typeface="Calibri(основной текст)"/>
              </a:rPr>
              <a:t>citu</a:t>
            </a:r>
            <a:r>
              <a:rPr lang="en-US" sz="2800" dirty="0">
                <a:latin typeface="Calibri(основной текст)"/>
              </a:rPr>
              <a:t> </a:t>
            </a:r>
            <a:r>
              <a:rPr lang="en-US" sz="2800" dirty="0" err="1">
                <a:latin typeface="Calibri(основной текст)"/>
              </a:rPr>
              <a:t>klasi</a:t>
            </a:r>
            <a:r>
              <a:rPr lang="en-US" sz="2800" dirty="0">
                <a:latin typeface="Calibri(основной текст)"/>
              </a:rPr>
              <a:t> </a:t>
            </a:r>
            <a:r>
              <a:rPr lang="en-US" sz="2800" dirty="0" err="1">
                <a:latin typeface="Calibri(основной текст)"/>
              </a:rPr>
              <a:t>UserService</a:t>
            </a:r>
            <a:r>
              <a:rPr lang="en-US" sz="2800" dirty="0">
                <a:latin typeface="Calibri(основной текст)"/>
              </a:rPr>
              <a:t>.</a:t>
            </a:r>
            <a:endParaRPr lang="ru-RU" sz="2800" dirty="0">
              <a:latin typeface="Calibri(основной текст)"/>
            </a:endParaRPr>
          </a:p>
          <a:p>
            <a:pPr marL="114300" indent="0">
              <a:buNone/>
            </a:pPr>
            <a:r>
              <a:rPr lang="en-US" sz="2800" dirty="0">
                <a:latin typeface="Calibri(основной текст)"/>
              </a:rPr>
              <a:t> </a:t>
            </a:r>
            <a:endParaRPr lang="ru-RU" sz="2800" dirty="0">
              <a:latin typeface="Calibri(основной текст)"/>
            </a:endParaRPr>
          </a:p>
          <a:p>
            <a:r>
              <a:rPr lang="pt-BR" sz="2800" dirty="0">
                <a:latin typeface="Calibri(основной текст)"/>
              </a:rPr>
              <a:t>Visas testēšanas metodes tika sekmīgi pabeigtas</a:t>
            </a:r>
            <a:r>
              <a:rPr lang="lv-LV" sz="2800" dirty="0">
                <a:latin typeface="Calibri(основной текст)"/>
              </a:rPr>
              <a:t> uz 100%</a:t>
            </a:r>
          </a:p>
          <a:p>
            <a:endParaRPr lang="ru-RU" dirty="0"/>
          </a:p>
        </p:txBody>
      </p:sp>
    </p:spTree>
    <p:extLst>
      <p:ext uri="{BB962C8B-B14F-4D97-AF65-F5344CB8AC3E}">
        <p14:creationId xmlns:p14="http://schemas.microsoft.com/office/powerpoint/2010/main" val="4242899282"/>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604</TotalTime>
  <Words>611</Words>
  <Application>Microsoft Office PowerPoint</Application>
  <PresentationFormat>Экран (16:9)</PresentationFormat>
  <Paragraphs>78</Paragraphs>
  <Slides>18</Slides>
  <Notes>0</Notes>
  <HiddenSlides>0</HiddenSlides>
  <MMClips>3</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18</vt:i4>
      </vt:variant>
    </vt:vector>
  </HeadingPairs>
  <TitlesOfParts>
    <vt:vector size="28" baseType="lpstr">
      <vt:lpstr>Arial</vt:lpstr>
      <vt:lpstr>Calibri(заголовки)</vt:lpstr>
      <vt:lpstr>Calibri(основной текст)</vt:lpstr>
      <vt:lpstr>Montserrat Light</vt:lpstr>
      <vt:lpstr>Open Sauce</vt:lpstr>
      <vt:lpstr>Oswald Bold</vt:lpstr>
      <vt:lpstr>Times New Roman</vt:lpstr>
      <vt:lpstr>Trebuchet MS</vt:lpstr>
      <vt:lpstr>Wingdings 3</vt:lpstr>
      <vt:lpstr>Аспект</vt:lpstr>
      <vt:lpstr>Testti “ Apskates objekti” un “Vēsturiskie brīži’’</vt:lpstr>
      <vt:lpstr>PAR PROJEKTU  </vt:lpstr>
      <vt:lpstr> </vt:lpstr>
      <vt:lpstr>Sistēmas funkcionālās prasības</vt:lpstr>
      <vt:lpstr>Sistēmas funkcionālās prasības</vt:lpstr>
      <vt:lpstr>Klašu diagramma </vt:lpstr>
      <vt:lpstr>Pieteikšanās blokshēma</vt:lpstr>
      <vt:lpstr>Dzesešanas blokshēma</vt:lpstr>
      <vt:lpstr>Testēšanas metodikas</vt:lpstr>
      <vt:lpstr>LIETOTĀJA INSTRUKCIJA  </vt:lpstr>
      <vt:lpstr>LIETOTĀJA INSTRUKCIJA</vt:lpstr>
      <vt:lpstr>LIETOTĀJA INSTRUKCIJA</vt:lpstr>
      <vt:lpstr>LIETOTĀJA INSTRUKCIJA</vt:lpstr>
      <vt:lpstr>Testēšanas apraksts Lietotajs</vt:lpstr>
      <vt:lpstr>Testēšanas apraksts Admins</vt:lpstr>
      <vt:lpstr>Testēšanas apraksts Skolotajs</vt:lpstr>
      <vt:lpstr>SECINĀJUMI </vt:lpstr>
      <vt:lpstr>Paldies Par Uzmanību!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ogo Oleg</dc:creator>
  <cp:lastModifiedBy>ogo Oleg</cp:lastModifiedBy>
  <cp:revision>2</cp:revision>
  <dcterms:created xsi:type="dcterms:W3CDTF">2025-06-05T11:20:41Z</dcterms:created>
  <dcterms:modified xsi:type="dcterms:W3CDTF">2025-06-05T22:50:22Z</dcterms:modified>
</cp:coreProperties>
</file>