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>
          <p15:clr>
            <a:srgbClr val="9AA0A6"/>
          </p15:clr>
        </p15:guide>
        <p15:guide id="9" orient="horz" pos="4320">
          <p15:clr>
            <a:srgbClr val="9AA0A6"/>
          </p15:clr>
        </p15:guide>
        <p15:guide id="10" orient="horz" pos="4320">
          <p15:clr>
            <a:srgbClr val="9AA0A6"/>
          </p15:clr>
        </p15:guide>
        <p15:guide id="11" orient="horz">
          <p15:clr>
            <a:srgbClr val="9AA0A6"/>
          </p15:clr>
        </p15:guide>
        <p15:guide id="12" orient="horz" pos="4320">
          <p15:clr>
            <a:srgbClr val="9AA0A6"/>
          </p15:clr>
        </p15:guide>
        <p15:guide id="13" orient="horz">
          <p15:clr>
            <a:srgbClr val="9AA0A6"/>
          </p15:clr>
        </p15:guide>
        <p15:guide id="14" orient="horz">
          <p15:clr>
            <a:srgbClr val="9AA0A6"/>
          </p15:clr>
        </p15:guide>
        <p15:guide id="15" orient="horz" pos="4320">
          <p15:clr>
            <a:srgbClr val="9AA0A6"/>
          </p15:clr>
        </p15:guide>
        <p15:guide id="16" orient="horz" pos="4320">
          <p15:clr>
            <a:srgbClr val="9AA0A6"/>
          </p15:clr>
        </p15:guide>
        <p15:guide id="17" orient="horz" pos="4320">
          <p15:clr>
            <a:srgbClr val="9AA0A6"/>
          </p15:clr>
        </p15:guide>
        <p15:guide id="18" orient="horz" pos="4320">
          <p15:clr>
            <a:srgbClr val="9AA0A6"/>
          </p15:clr>
        </p15:guide>
        <p15:guide id="19" pos="7680">
          <p15:clr>
            <a:srgbClr val="9AA0A6"/>
          </p15:clr>
        </p15:guide>
        <p15:guide id="20" orient="horz">
          <p15:clr>
            <a:srgbClr val="9AA0A6"/>
          </p15:clr>
        </p15:guide>
        <p15:guide id="21" orient="horz" pos="198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3" roundtripDataSignature="AMtx7mjeGcuemRP9TysTQZDP6Z9hAj7y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DFB6CA-E6EE-4509-BA65-C7601FA36256}">
  <a:tblStyle styleId="{40DFB6CA-E6EE-4509-BA65-C7601FA3625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  <a:tblStyle styleId="{C915B98B-1CA8-447C-AB47-B010C103593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59"/>
        <p:guide pos="454"/>
        <p:guide pos="425" orient="horz"/>
        <p:guide pos="3895" orient="horz"/>
        <p:guide pos="7226"/>
        <p:guide pos="2721"/>
        <p:guide pos="3855"/>
        <p:guide orient="horz"/>
        <p:guide pos="4320" orient="horz"/>
        <p:guide pos="4320" orient="horz"/>
        <p:guide orient="horz"/>
        <p:guide pos="4320" orient="horz"/>
        <p:guide orient="horz"/>
        <p:guide orient="horz"/>
        <p:guide pos="4320" orient="horz"/>
        <p:guide pos="4320" orient="horz"/>
        <p:guide pos="4320" orient="horz"/>
        <p:guide pos="4320" orient="horz"/>
        <p:guide pos="7680"/>
        <p:guide orient="horz"/>
        <p:guide pos="19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bde07e62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2bde07e62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12bde07e62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b313bddfd_1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3b313bddfd_1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b313bddfd_1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3b313bddfd_1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b313bddfd_1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3b313bddfd_1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7b37f664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37b37f664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b313bddf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3b313bddf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b313bddf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3b313bddfd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b313bddfd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3b313bddfd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b313bddfd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3b313bddfd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b313bddfd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3b313bddfd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b313bddfd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3b313bddfd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b313bddfd_1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3b313bddfd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machinelearning.ru/wiki/index.php?title=Crisp-d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2bde07e62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850" y="-64900"/>
            <a:ext cx="12444201" cy="69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2bde07e62c_0_0"/>
          <p:cNvSpPr/>
          <p:nvPr/>
        </p:nvSpPr>
        <p:spPr>
          <a:xfrm>
            <a:off x="602625" y="1019475"/>
            <a:ext cx="4382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Введение </a:t>
            </a:r>
            <a:br>
              <a:rPr lang="ru-RU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ru-RU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 аналитику данных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g12bde07e62c_0_0"/>
          <p:cNvSpPr txBox="1"/>
          <p:nvPr/>
        </p:nvSpPr>
        <p:spPr>
          <a:xfrm>
            <a:off x="600375" y="596225"/>
            <a:ext cx="460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 1</a:t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g12bde07e62c_0_0"/>
          <p:cNvSpPr/>
          <p:nvPr/>
        </p:nvSpPr>
        <p:spPr>
          <a:xfrm>
            <a:off x="612125" y="3365925"/>
            <a:ext cx="401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Сергей Павлович Строев </a:t>
            </a:r>
            <a:endParaRPr sz="2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5.07.2022</a:t>
            </a:r>
            <a:endParaRPr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g12bde07e62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725" y="5684500"/>
            <a:ext cx="3240000" cy="4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b313bddfd_1_98"/>
          <p:cNvSpPr/>
          <p:nvPr/>
        </p:nvSpPr>
        <p:spPr>
          <a:xfrm>
            <a:off x="609200" y="570900"/>
            <a:ext cx="5376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Стандарт CRISP-DM</a:t>
            </a:r>
            <a:endParaRPr b="1" i="0" sz="32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g13b313bddfd_1_98"/>
          <p:cNvSpPr txBox="1"/>
          <p:nvPr/>
        </p:nvSpPr>
        <p:spPr>
          <a:xfrm>
            <a:off x="619275" y="1106121"/>
            <a:ext cx="678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Этап </a:t>
            </a:r>
            <a:r>
              <a:rPr lang="ru-RU" sz="23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моделирования</a:t>
            </a:r>
            <a:endParaRPr sz="21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" name="Google Shape;174;g13b313bddfd_1_98"/>
          <p:cNvSpPr/>
          <p:nvPr/>
        </p:nvSpPr>
        <p:spPr>
          <a:xfrm>
            <a:off x="549350" y="2049850"/>
            <a:ext cx="49320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Выбор алгоритмов: не нужно использовать сразу сложные модели</a:t>
            </a:r>
            <a:endParaRPr sz="1600">
              <a:solidFill>
                <a:srgbClr val="44546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546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Подготовка к обучению </a:t>
            </a:r>
            <a:br>
              <a:rPr lang="ru-RU" sz="1600">
                <a:solidFill>
                  <a:srgbClr val="44546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-RU" sz="1600">
                <a:solidFill>
                  <a:srgbClr val="44546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 тестированию моделей: </a:t>
            </a:r>
            <a:endParaRPr i="0" sz="1600" u="none" cap="none" strike="noStrike">
              <a:solidFill>
                <a:srgbClr val="44546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g13b313bddfd_1_98"/>
          <p:cNvSpPr/>
          <p:nvPr/>
        </p:nvSpPr>
        <p:spPr>
          <a:xfrm>
            <a:off x="5943200" y="4835803"/>
            <a:ext cx="5436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Анализ результатов обучения: </a:t>
            </a:r>
            <a:endParaRPr i="0" sz="1600" u="none" cap="none" strike="noStrike">
              <a:solidFill>
                <a:srgbClr val="44546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6" name="Google Shape;176;g13b313bddfd_1_98"/>
          <p:cNvSpPr/>
          <p:nvPr/>
        </p:nvSpPr>
        <p:spPr>
          <a:xfrm>
            <a:off x="867349" y="3560931"/>
            <a:ext cx="4452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100"/>
              <a:buFont typeface="Montserrat Medium"/>
              <a:buChar char="●"/>
            </a:pPr>
            <a:r>
              <a:rPr lang="ru-RU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 будем разбивать;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100"/>
              <a:buFont typeface="Montserrat Medium"/>
              <a:buChar char="●"/>
            </a:pPr>
            <a:r>
              <a:rPr lang="ru-RU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 будем подбирать параметры моделей</a:t>
            </a:r>
            <a:endParaRPr i="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7" name="Google Shape;177;g13b313bddfd_1_98"/>
          <p:cNvSpPr/>
          <p:nvPr/>
        </p:nvSpPr>
        <p:spPr>
          <a:xfrm>
            <a:off x="5943200" y="2889103"/>
            <a:ext cx="5436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Оценка хода процесса обучения: </a:t>
            </a:r>
            <a:endParaRPr i="0" sz="1600" u="none" cap="none" strike="noStrike">
              <a:solidFill>
                <a:srgbClr val="44546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g13b313bddfd_1_98"/>
          <p:cNvSpPr/>
          <p:nvPr/>
        </p:nvSpPr>
        <p:spPr>
          <a:xfrm>
            <a:off x="6273194" y="3308960"/>
            <a:ext cx="4452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100"/>
              <a:buFont typeface="Montserrat Medium"/>
              <a:buChar char="●"/>
            </a:pPr>
            <a:r>
              <a:rPr lang="ru-RU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метрики;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100"/>
              <a:buFont typeface="Montserrat Medium"/>
              <a:buChar char="●"/>
            </a:pPr>
            <a:r>
              <a:rPr lang="ru-RU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скорость;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100"/>
              <a:buFont typeface="Montserrat Medium"/>
              <a:buChar char="●"/>
            </a:pPr>
            <a:r>
              <a:rPr lang="ru-RU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время;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100"/>
              <a:buFont typeface="Montserrat Medium"/>
              <a:buChar char="●"/>
            </a:pPr>
            <a:r>
              <a:rPr lang="ru-RU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важность переменных</a:t>
            </a:r>
            <a:endParaRPr i="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9" name="Google Shape;179;g13b313bddfd_1_98"/>
          <p:cNvSpPr/>
          <p:nvPr/>
        </p:nvSpPr>
        <p:spPr>
          <a:xfrm>
            <a:off x="6273200" y="5224001"/>
            <a:ext cx="44523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100"/>
              <a:buFont typeface="Montserrat Medium"/>
              <a:buChar char="●"/>
            </a:pPr>
            <a:r>
              <a:rPr lang="ru-RU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соответствие метрикам;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100"/>
              <a:buFont typeface="Montserrat Medium"/>
              <a:buChar char="●"/>
            </a:pPr>
            <a:r>
              <a:rPr lang="ru-RU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интерпретируемость результата;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100"/>
              <a:buFont typeface="Montserrat Medium"/>
              <a:buChar char="●"/>
            </a:pPr>
            <a:r>
              <a:rPr lang="ru-RU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все ли модели апробированы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b313bddfd_1_108"/>
          <p:cNvSpPr/>
          <p:nvPr/>
        </p:nvSpPr>
        <p:spPr>
          <a:xfrm>
            <a:off x="609200" y="570900"/>
            <a:ext cx="5376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Инструменты анализа данных</a:t>
            </a:r>
            <a:endParaRPr b="1" i="0" sz="32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5" name="Google Shape;185;g13b313bddfd_1_108"/>
          <p:cNvGraphicFramePr/>
          <p:nvPr/>
        </p:nvGraphicFramePr>
        <p:xfrm>
          <a:off x="720728" y="20995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{C915B98B-1CA8-447C-AB47-B010C1035933}</a:tableStyleId>
              </a:tblPr>
              <a:tblGrid>
                <a:gridCol w="2398875"/>
                <a:gridCol w="47528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Бизнес-анализ</a:t>
                      </a:r>
                      <a:endParaRPr sz="1500">
                        <a:solidFill>
                          <a:schemeClr val="dk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Инструменты общего назначения</a:t>
                      </a:r>
                      <a:endParaRPr sz="1500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Анализ данных</a:t>
                      </a:r>
                      <a:endParaRPr sz="1500">
                        <a:solidFill>
                          <a:schemeClr val="dk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Python,</a:t>
                      </a:r>
                      <a:r>
                        <a:rPr lang="ru-RU" sz="15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Pandas, BeatifulSoup, SQL</a:t>
                      </a:r>
                      <a:endParaRPr sz="1500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Подготовка данных </a:t>
                      </a:r>
                      <a:endParaRPr sz="1500">
                        <a:solidFill>
                          <a:schemeClr val="dk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Python,</a:t>
                      </a:r>
                      <a:r>
                        <a:rPr lang="ru-RU" sz="15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Pandas, Matplotlib, Seaborn</a:t>
                      </a:r>
                      <a:endParaRPr sz="1500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Моделирование</a:t>
                      </a:r>
                      <a:endParaRPr sz="1500">
                        <a:solidFill>
                          <a:schemeClr val="dk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Python,</a:t>
                      </a:r>
                      <a:r>
                        <a:rPr lang="ru-RU" sz="15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Pandas, scikit-learn, scipy</a:t>
                      </a:r>
                      <a:endParaRPr sz="1500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Оценка решений</a:t>
                      </a:r>
                      <a:endParaRPr sz="1500">
                        <a:solidFill>
                          <a:schemeClr val="dk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Python,</a:t>
                      </a:r>
                      <a:r>
                        <a:rPr lang="ru-RU" sz="15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Pandas, Yandex.Metrika, Google Analytics</a:t>
                      </a:r>
                      <a:endParaRPr sz="1500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Внедрение</a:t>
                      </a:r>
                      <a:endParaRPr sz="1500">
                        <a:solidFill>
                          <a:schemeClr val="dk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Python,</a:t>
                      </a:r>
                      <a:r>
                        <a:rPr lang="ru-RU" sz="15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Pandas, Dash, Tableau</a:t>
                      </a:r>
                      <a:endParaRPr sz="1500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126000" marB="126000" marR="126000" marL="126000">
                    <a:lnL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1D8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g13b313bddfd_1_108"/>
          <p:cNvSpPr txBox="1"/>
          <p:nvPr/>
        </p:nvSpPr>
        <p:spPr>
          <a:xfrm>
            <a:off x="8207179" y="2073550"/>
            <a:ext cx="342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052E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Платформы анализа данных</a:t>
            </a:r>
            <a:endParaRPr sz="1800">
              <a:solidFill>
                <a:srgbClr val="3052E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7" name="Google Shape;187;g13b313bddfd_1_108"/>
          <p:cNvSpPr/>
          <p:nvPr/>
        </p:nvSpPr>
        <p:spPr>
          <a:xfrm>
            <a:off x="8169350" y="2906875"/>
            <a:ext cx="33546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Yandex Cloud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b="1" lang="ru-RU" sz="160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RapidMiner</a:t>
            </a:r>
            <a:endParaRPr b="1" sz="1600">
              <a:solidFill>
                <a:srgbClr val="44546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Databricks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Knime</a:t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b313bddfd_1_121"/>
          <p:cNvSpPr/>
          <p:nvPr/>
        </p:nvSpPr>
        <p:spPr>
          <a:xfrm>
            <a:off x="609200" y="2985550"/>
            <a:ext cx="3563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44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Спасибо!</a:t>
            </a:r>
            <a:endParaRPr b="1" i="0" sz="44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g13b313bddfd_1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713" y="674700"/>
            <a:ext cx="5513417" cy="550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7b37f664e_0_11"/>
          <p:cNvSpPr/>
          <p:nvPr/>
        </p:nvSpPr>
        <p:spPr>
          <a:xfrm>
            <a:off x="609200" y="570900"/>
            <a:ext cx="537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Вопросы лекции</a:t>
            </a:r>
            <a:endParaRPr b="1" i="0" sz="32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137b37f664e_0_11"/>
          <p:cNvSpPr/>
          <p:nvPr/>
        </p:nvSpPr>
        <p:spPr>
          <a:xfrm>
            <a:off x="1192428" y="1789242"/>
            <a:ext cx="4927500" cy="24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9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Введение в аналитику данных</a:t>
            </a:r>
            <a:endParaRPr sz="19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9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9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Обзор программных инструментов </a:t>
            </a:r>
            <a:br>
              <a:rPr lang="ru-RU" sz="19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9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работы с данными. Достоинства </a:t>
            </a:r>
            <a:br>
              <a:rPr lang="ru-RU" sz="19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9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 недостатки</a:t>
            </a:r>
            <a:endParaRPr b="0" i="0" sz="19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g137b37f664e_0_11"/>
          <p:cNvSpPr/>
          <p:nvPr/>
        </p:nvSpPr>
        <p:spPr>
          <a:xfrm>
            <a:off x="692676" y="1805589"/>
            <a:ext cx="408600" cy="40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57F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300" u="none" cap="none" strike="noStrike">
                <a:solidFill>
                  <a:srgbClr val="3052E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b="0" i="0" sz="1300" u="none" cap="none" strike="noStrike">
              <a:solidFill>
                <a:srgbClr val="3052E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g137b37f664e_0_11"/>
          <p:cNvSpPr/>
          <p:nvPr/>
        </p:nvSpPr>
        <p:spPr>
          <a:xfrm>
            <a:off x="692676" y="2438095"/>
            <a:ext cx="408600" cy="40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57F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300" u="none" cap="none" strike="noStrike">
                <a:solidFill>
                  <a:srgbClr val="3052E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b="0" i="0" sz="1300" u="none" cap="none" strike="noStrike">
              <a:solidFill>
                <a:srgbClr val="3052E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b313bddfd_0_19"/>
          <p:cNvSpPr/>
          <p:nvPr/>
        </p:nvSpPr>
        <p:spPr>
          <a:xfrm>
            <a:off x="609200" y="570900"/>
            <a:ext cx="537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Прогнозируемый рост глобального объема информации</a:t>
            </a:r>
            <a:endParaRPr b="1" i="0" sz="32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3b313bddfd_0_19"/>
          <p:cNvSpPr/>
          <p:nvPr/>
        </p:nvSpPr>
        <p:spPr>
          <a:xfrm>
            <a:off x="0" y="2659400"/>
            <a:ext cx="11471400" cy="4198800"/>
          </a:xfrm>
          <a:prstGeom prst="round1Rect">
            <a:avLst>
              <a:gd fmla="val 1089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642938" rotWithShape="0" algn="bl" dir="5400000" dist="19050">
              <a:srgbClr val="44546A">
                <a:alpha val="141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g13b313bddfd_0_19"/>
          <p:cNvPicPr preferRelativeResize="0"/>
          <p:nvPr/>
        </p:nvPicPr>
        <p:blipFill rotWithShape="1">
          <a:blip r:embed="rId3">
            <a:alphaModFix/>
          </a:blip>
          <a:srcRect b="2648" l="1146" r="823" t="6968"/>
          <a:stretch/>
        </p:blipFill>
        <p:spPr>
          <a:xfrm>
            <a:off x="720725" y="3069850"/>
            <a:ext cx="10461300" cy="31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313bddfd_0_29"/>
          <p:cNvSpPr/>
          <p:nvPr/>
        </p:nvSpPr>
        <p:spPr>
          <a:xfrm>
            <a:off x="0" y="3086950"/>
            <a:ext cx="11471400" cy="3771300"/>
          </a:xfrm>
          <a:prstGeom prst="round1Rect">
            <a:avLst>
              <a:gd fmla="val 1089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642938" rotWithShape="0" algn="bl" dir="5400000" dist="19050">
              <a:srgbClr val="44546A">
                <a:alpha val="141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3b313bddfd_0_29"/>
          <p:cNvSpPr/>
          <p:nvPr/>
        </p:nvSpPr>
        <p:spPr>
          <a:xfrm>
            <a:off x="609200" y="570900"/>
            <a:ext cx="537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Анализ данных</a:t>
            </a:r>
            <a:endParaRPr b="1" i="0" sz="32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13b313bddfd_0_29"/>
          <p:cNvSpPr/>
          <p:nvPr/>
        </p:nvSpPr>
        <p:spPr>
          <a:xfrm>
            <a:off x="610325" y="1226825"/>
            <a:ext cx="708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600">
                <a:solidFill>
                  <a:srgbClr val="3052F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Анализ данных </a:t>
            </a:r>
            <a:r>
              <a:rPr lang="ru-RU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 область математики и информатики, занимающаяся построением и исследованием наиболее общих математических методов и вычислительных алгоритмов извлечения знаний из экспериментальных (в широком смысле) данных.</a:t>
            </a:r>
            <a:endParaRPr b="0" i="0" sz="16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descr="https://upload.wikimedia.org/wikipedia/commons/thumb/e/ee/Relationship_of_data%2C_information_and_intelligence.png/800px-Relationship_of_data%2C_information_and_intelligence.png" id="116" name="Google Shape;116;g13b313bddfd_0_29"/>
          <p:cNvPicPr preferRelativeResize="0"/>
          <p:nvPr/>
        </p:nvPicPr>
        <p:blipFill rotWithShape="1">
          <a:blip r:embed="rId3">
            <a:alphaModFix/>
          </a:blip>
          <a:srcRect b="12004" l="3372" r="0" t="16669"/>
          <a:stretch/>
        </p:blipFill>
        <p:spPr>
          <a:xfrm>
            <a:off x="3177400" y="3523066"/>
            <a:ext cx="5566126" cy="265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3b313bddfd_0_29"/>
          <p:cNvSpPr txBox="1"/>
          <p:nvPr/>
        </p:nvSpPr>
        <p:spPr>
          <a:xfrm>
            <a:off x="4675940" y="24783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— Википедия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" name="Google Shape;118;g13b313bddfd_0_29"/>
          <p:cNvSpPr txBox="1"/>
          <p:nvPr/>
        </p:nvSpPr>
        <p:spPr>
          <a:xfrm>
            <a:off x="619264" y="3446103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Relationship of Data, Information </a:t>
            </a:r>
            <a:br>
              <a:rPr lang="ru-RU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-RU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and Intelligence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" name="Google Shape;119;g13b313bddfd_0_29"/>
          <p:cNvSpPr txBox="1"/>
          <p:nvPr/>
        </p:nvSpPr>
        <p:spPr>
          <a:xfrm>
            <a:off x="8151560" y="3523078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Source: Joint Intelligence / Joint Publication 2-0 (Joint Chiefs of Staff)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b313bddfd_1_12"/>
          <p:cNvSpPr/>
          <p:nvPr/>
        </p:nvSpPr>
        <p:spPr>
          <a:xfrm>
            <a:off x="609200" y="570900"/>
            <a:ext cx="537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Стандарты в области анализа данных</a:t>
            </a:r>
            <a:endParaRPr b="1" i="0" sz="32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13b313bddfd_1_12"/>
          <p:cNvSpPr txBox="1"/>
          <p:nvPr/>
        </p:nvSpPr>
        <p:spPr>
          <a:xfrm>
            <a:off x="619276" y="2054725"/>
            <a:ext cx="4851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052E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Профессиональные стандарты</a:t>
            </a:r>
            <a:endParaRPr sz="2100">
              <a:solidFill>
                <a:srgbClr val="3052E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g13b313bddfd_1_12"/>
          <p:cNvSpPr/>
          <p:nvPr/>
        </p:nvSpPr>
        <p:spPr>
          <a:xfrm>
            <a:off x="934998" y="3524631"/>
            <a:ext cx="4452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●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Специалист по машинному обучению</a:t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7" name="Google Shape;127;g13b313bddfd_1_12"/>
          <p:cNvSpPr/>
          <p:nvPr/>
        </p:nvSpPr>
        <p:spPr>
          <a:xfrm>
            <a:off x="592100" y="3116650"/>
            <a:ext cx="4851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600"/>
              <a:buFont typeface="Montserrat Medium"/>
              <a:buChar char="➜"/>
            </a:pPr>
            <a:r>
              <a:rPr lang="ru-RU" sz="1900">
                <a:solidFill>
                  <a:srgbClr val="44546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Проекты</a:t>
            </a:r>
            <a:endParaRPr i="0" sz="1900" u="none" cap="none" strike="noStrike">
              <a:solidFill>
                <a:srgbClr val="44546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3b313bddfd_1_12"/>
          <p:cNvSpPr/>
          <p:nvPr/>
        </p:nvSpPr>
        <p:spPr>
          <a:xfrm>
            <a:off x="934998" y="4713242"/>
            <a:ext cx="4452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●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Специалист по большим данным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●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Специалист по моделированию, сбору и анализу данных цифрового следа</a:t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g13b313bddfd_1_12"/>
          <p:cNvSpPr/>
          <p:nvPr/>
        </p:nvSpPr>
        <p:spPr>
          <a:xfrm>
            <a:off x="592100" y="4305262"/>
            <a:ext cx="4851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600"/>
              <a:buFont typeface="Montserrat Medium"/>
              <a:buChar char="➜"/>
            </a:pPr>
            <a:r>
              <a:rPr lang="ru-RU" sz="1900">
                <a:solidFill>
                  <a:srgbClr val="44546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Утвержденные</a:t>
            </a:r>
            <a:endParaRPr i="0" sz="1900" u="none" cap="none" strike="noStrike">
              <a:solidFill>
                <a:srgbClr val="44546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b313bddfd_1_12"/>
          <p:cNvSpPr txBox="1"/>
          <p:nvPr/>
        </p:nvSpPr>
        <p:spPr>
          <a:xfrm>
            <a:off x="6002903" y="2054725"/>
            <a:ext cx="3702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052E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Отраслевые стандарты</a:t>
            </a:r>
            <a:endParaRPr sz="2100">
              <a:solidFill>
                <a:srgbClr val="3052E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g13b313bddfd_1_12"/>
          <p:cNvSpPr/>
          <p:nvPr/>
        </p:nvSpPr>
        <p:spPr>
          <a:xfrm>
            <a:off x="5985800" y="3116650"/>
            <a:ext cx="53103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600"/>
              <a:buFont typeface="Montserrat Medium"/>
              <a:buChar char="➜"/>
            </a:pPr>
            <a:r>
              <a:rPr lang="ru-RU" sz="19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Стандарт CRISP-DM (CRoss Industry Standard Process for Data Mining)</a:t>
            </a:r>
            <a:endParaRPr sz="19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600"/>
              <a:buFont typeface="Montserrat Medium"/>
              <a:buChar char="➜"/>
            </a:pPr>
            <a:r>
              <a:rPr lang="ru-RU" sz="19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Стандарт SEMMA (Sample, Explore, Modify, Model и Assess)</a:t>
            </a:r>
            <a:endParaRPr sz="19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600"/>
              <a:buFont typeface="Montserrat Medium"/>
              <a:buChar char="➜"/>
            </a:pPr>
            <a:r>
              <a:rPr lang="ru-RU" sz="19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Процесс KDD (Knowledge Discovery in Databases)</a:t>
            </a:r>
            <a:endParaRPr i="0" sz="19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i="0" sz="19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9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b313bddfd_1_36"/>
          <p:cNvSpPr/>
          <p:nvPr/>
        </p:nvSpPr>
        <p:spPr>
          <a:xfrm>
            <a:off x="609200" y="570900"/>
            <a:ext cx="716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Стандарт CRISP-DM</a:t>
            </a:r>
            <a:endParaRPr b="1" i="0" sz="32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13b313bddfd_1_36"/>
          <p:cNvSpPr txBox="1"/>
          <p:nvPr/>
        </p:nvSpPr>
        <p:spPr>
          <a:xfrm>
            <a:off x="619275" y="1106121"/>
            <a:ext cx="6786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Задачи этапов жизненного цикла исследования данных *</a:t>
            </a:r>
            <a:endParaRPr sz="21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38" name="Google Shape;138;g13b313bddfd_1_36"/>
          <p:cNvGraphicFramePr/>
          <p:nvPr/>
        </p:nvGraphicFramePr>
        <p:xfrm>
          <a:off x="720736" y="2247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{40DFB6CA-E6EE-4509-BA65-C7601FA36256}</a:tableStyleId>
              </a:tblPr>
              <a:tblGrid>
                <a:gridCol w="1791750"/>
                <a:gridCol w="1637300"/>
                <a:gridCol w="1946225"/>
                <a:gridCol w="1776425"/>
                <a:gridCol w="1807100"/>
                <a:gridCol w="1791750"/>
              </a:tblGrid>
              <a:tr h="65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Бизнес-анализ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(цели и масштаб проекта)</a:t>
                      </a:r>
                      <a:endParaRPr b="0" sz="1250" u="none" cap="none" strike="noStrike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Анализ данных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(SWOT данных)</a:t>
                      </a:r>
                      <a:endParaRPr b="0" sz="1250" u="none" cap="none" strike="noStrike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Подготовка данных (50</a:t>
                      </a: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–</a:t>
                      </a:r>
                      <a:r>
                        <a:rPr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70%)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(tidy data)</a:t>
                      </a:r>
                      <a:endParaRPr sz="1250" u="none" cap="none" strike="noStrike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Моделирование</a:t>
                      </a:r>
                      <a:endParaRPr sz="1250" u="none" cap="none" strike="noStrike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(обучение моделей)</a:t>
                      </a:r>
                      <a:endParaRPr b="0" sz="1250" u="none" cap="none" strike="noStrike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Оценка решений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(оценка результатов)</a:t>
                      </a:r>
                      <a:endParaRPr b="0" sz="1250" u="none" cap="none" strike="noStrike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Внедрение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(изменение бизнес-процессов)</a:t>
                      </a:r>
                      <a:endParaRPr b="0" sz="1250" u="none" cap="none" strike="noStrike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 u="none" cap="none" strike="noStrike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Определение бизнес-целей 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Сбор данных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Выборка данных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Выбор алгоритмов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Оценка результатов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Внедрение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Оценка текущей ситуации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Описание данных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Очистка данных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Подготовка плана тестирования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Оценка процесса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Планирование мониторинга </a:t>
                      </a:r>
                      <a:b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и поддержки  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Определение</a:t>
                      </a: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целей аналитики (метрики)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Изучение данных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Генерация данных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Обучение моделей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Определение</a:t>
                      </a: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следующих шагов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Ревью проекта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Подготовка плана проекта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Проверка качества</a:t>
                      </a: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данных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Интеграция данных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Оценка качества</a:t>
                      </a: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моделей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50">
                          <a:solidFill>
                            <a:srgbClr val="44546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Форматирование данных </a:t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44546A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0000" marB="90000" marR="91425" marL="91425">
                    <a:lnL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DC6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g13b313bddfd_1_36"/>
          <p:cNvSpPr txBox="1"/>
          <p:nvPr/>
        </p:nvSpPr>
        <p:spPr>
          <a:xfrm>
            <a:off x="7636783" y="1564856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Источник: </a:t>
            </a:r>
            <a:r>
              <a:rPr lang="ru-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CRISP-DM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b313bddfd_1_50"/>
          <p:cNvSpPr/>
          <p:nvPr/>
        </p:nvSpPr>
        <p:spPr>
          <a:xfrm>
            <a:off x="0" y="2890275"/>
            <a:ext cx="11471400" cy="3968100"/>
          </a:xfrm>
          <a:prstGeom prst="round1Rect">
            <a:avLst>
              <a:gd fmla="val 1089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642938" rotWithShape="0" algn="bl" dir="5400000" dist="19050">
              <a:srgbClr val="44546A">
                <a:alpha val="141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3b313bddfd_1_50"/>
          <p:cNvSpPr/>
          <p:nvPr/>
        </p:nvSpPr>
        <p:spPr>
          <a:xfrm>
            <a:off x="609200" y="570900"/>
            <a:ext cx="5376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Стандарт CRISP-DM</a:t>
            </a:r>
            <a:endParaRPr b="1" i="0" sz="32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13b313bddfd_1_50"/>
          <p:cNvSpPr/>
          <p:nvPr/>
        </p:nvSpPr>
        <p:spPr>
          <a:xfrm>
            <a:off x="610325" y="1760225"/>
            <a:ext cx="708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1500">
                <a:solidFill>
                  <a:srgbClr val="3052F0"/>
                </a:solidFill>
                <a:latin typeface="Montserrat"/>
                <a:ea typeface="Montserrat"/>
                <a:cs typeface="Montserrat"/>
                <a:sym typeface="Montserrat"/>
              </a:rPr>
              <a:t>Данные</a:t>
            </a:r>
            <a:r>
              <a:rPr lang="ru-RU" sz="1500">
                <a:solidFill>
                  <a:srgbClr val="3052F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 </a:t>
            </a: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это отдельные факты, характеризующие (заменяющие) объекты, процессы и явления предметной области, а также их свойства. </a:t>
            </a:r>
            <a:r>
              <a:rPr lang="ru-RU" sz="15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Данные могут быть разнотипными</a:t>
            </a:r>
            <a:endParaRPr i="0" sz="1500" u="none" cap="none" strike="noStrik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g13b313bddfd_1_50"/>
          <p:cNvSpPr txBox="1"/>
          <p:nvPr/>
        </p:nvSpPr>
        <p:spPr>
          <a:xfrm>
            <a:off x="619275" y="1106121"/>
            <a:ext cx="678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Этап анализа данных</a:t>
            </a:r>
            <a:endParaRPr sz="21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g13b313bddfd_1_50"/>
          <p:cNvSpPr/>
          <p:nvPr/>
        </p:nvSpPr>
        <p:spPr>
          <a:xfrm>
            <a:off x="7781536" y="1760225"/>
            <a:ext cx="362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1500">
                <a:solidFill>
                  <a:srgbClr val="3052F0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Представление данных</a:t>
            </a:r>
            <a:r>
              <a:rPr lang="ru-RU" sz="1500">
                <a:solidFill>
                  <a:srgbClr val="3052F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 </a:t>
            </a: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таблица «объект-свойство»</a:t>
            </a:r>
            <a:endParaRPr i="0" sz="1500" u="none" cap="none" strike="noStrik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9" name="Google Shape;149;g13b313bddfd_1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75" y="3205675"/>
            <a:ext cx="9910825" cy="30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b313bddfd_1_70"/>
          <p:cNvSpPr/>
          <p:nvPr/>
        </p:nvSpPr>
        <p:spPr>
          <a:xfrm>
            <a:off x="609200" y="570900"/>
            <a:ext cx="5376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Стандарт CRISP-DM</a:t>
            </a:r>
            <a:endParaRPr b="1" i="0" sz="32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13b313bddfd_1_70"/>
          <p:cNvSpPr txBox="1"/>
          <p:nvPr/>
        </p:nvSpPr>
        <p:spPr>
          <a:xfrm>
            <a:off x="619275" y="1106121"/>
            <a:ext cx="678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Этап анализа данных</a:t>
            </a:r>
            <a:endParaRPr sz="21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6" name="Google Shape;156;g13b313bddfd_1_70"/>
          <p:cNvSpPr txBox="1"/>
          <p:nvPr/>
        </p:nvSpPr>
        <p:spPr>
          <a:xfrm>
            <a:off x="6002900" y="2359525"/>
            <a:ext cx="413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052E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Результат этапа — аккуратные данные</a:t>
            </a:r>
            <a:endParaRPr sz="1800">
              <a:solidFill>
                <a:srgbClr val="3052E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7" name="Google Shape;157;g13b313bddfd_1_70"/>
          <p:cNvSpPr/>
          <p:nvPr/>
        </p:nvSpPr>
        <p:spPr>
          <a:xfrm>
            <a:off x="5951599" y="3302500"/>
            <a:ext cx="46947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Каждая переменная (свойство, признак) образует столбец </a:t>
            </a:r>
            <a:b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 содержит значения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Каждое наблюдение (объект) образует строку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Каждый объект наблюдения составляет таблицу</a:t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8" name="Google Shape;158;g13b313bddfd_1_70"/>
          <p:cNvSpPr txBox="1"/>
          <p:nvPr/>
        </p:nvSpPr>
        <p:spPr>
          <a:xfrm>
            <a:off x="609201" y="2359525"/>
            <a:ext cx="370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052E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Проблемы</a:t>
            </a:r>
            <a:endParaRPr sz="1800">
              <a:solidFill>
                <a:srgbClr val="3052E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" name="Google Shape;159;g13b313bddfd_1_70"/>
          <p:cNvSpPr/>
          <p:nvPr/>
        </p:nvSpPr>
        <p:spPr>
          <a:xfrm>
            <a:off x="549342" y="2964250"/>
            <a:ext cx="53103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Необходимые данные распределены </a:t>
            </a:r>
            <a:b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 нескольким базам (файлам, таблицам)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Недостаточно данных (собственные, сторонние, надо собирать)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Несоответствие располагаемых данных поставленным задачам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Низкое качество имеющихся данных (много пропусков, ошибок)</a:t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b313bddfd_1_87"/>
          <p:cNvSpPr/>
          <p:nvPr/>
        </p:nvSpPr>
        <p:spPr>
          <a:xfrm>
            <a:off x="609200" y="570900"/>
            <a:ext cx="5376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Стандарт CRISP-DM</a:t>
            </a:r>
            <a:endParaRPr b="1" i="0" sz="32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13b313bddfd_1_87"/>
          <p:cNvSpPr txBox="1"/>
          <p:nvPr/>
        </p:nvSpPr>
        <p:spPr>
          <a:xfrm>
            <a:off x="619275" y="1106121"/>
            <a:ext cx="678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Этап подготовки данных</a:t>
            </a:r>
            <a:endParaRPr sz="21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6" name="Google Shape;166;g13b313bddfd_1_87"/>
          <p:cNvSpPr/>
          <p:nvPr/>
        </p:nvSpPr>
        <p:spPr>
          <a:xfrm>
            <a:off x="549350" y="2049850"/>
            <a:ext cx="54366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Формирование набора данных </a:t>
            </a:r>
            <a:b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изучения и ознакомления с ним (тип признаков, описательные статистики)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Предобработка данных: работа </a:t>
            </a:r>
            <a:b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 кодировкой, корректировка типов данных, поиск дубликатов, работа </a:t>
            </a:r>
            <a:b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 аномалиями, работа с пропущенными значениями</a:t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" name="Google Shape;167;g13b313bddfd_1_87"/>
          <p:cNvSpPr/>
          <p:nvPr/>
        </p:nvSpPr>
        <p:spPr>
          <a:xfrm>
            <a:off x="5953650" y="3862304"/>
            <a:ext cx="47610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Генерирование новых признаков </a:t>
            </a:r>
            <a:b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(если возможно, дата — очень «богатый» признак)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300"/>
              <a:buFont typeface="Montserrat Medium"/>
              <a:buChar char="➜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Подготовка данных, пригодных </a:t>
            </a:r>
            <a:b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дальнейшей обработки </a:t>
            </a:r>
            <a:b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или анализа</a:t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2021-04-07T09:04:13Z</dcterms:created>
  <dc:creator>Windows User</dc:creator>
</cp:coreProperties>
</file>