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63E78-2116-7641-B77C-2BF3B2F30569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D808-F909-E045-8E41-8E4321A1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 about how</a:t>
            </a:r>
            <a:r>
              <a:rPr lang="en-US" baseline="0" dirty="0" smtClean="0"/>
              <a:t> some problems require more than a Desktop PC to be solved. Special infrastructure is required, which the research </a:t>
            </a:r>
            <a:r>
              <a:rPr lang="en-US" baseline="0" dirty="0" err="1" smtClean="0"/>
              <a:t>organisation</a:t>
            </a:r>
            <a:r>
              <a:rPr lang="en-US" baseline="0" dirty="0" smtClean="0"/>
              <a:t> may not be able to provide you with easily.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starting with the common use cases, a brief recap: What is the Research</a:t>
            </a:r>
            <a:r>
              <a:rPr lang="en-US" baseline="0" dirty="0" smtClean="0"/>
              <a:t> Cloud?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IaaS:</a:t>
            </a:r>
            <a:r>
              <a:rPr lang="en-US" baseline="0" dirty="0" smtClean="0"/>
              <a:t> </a:t>
            </a:r>
            <a:r>
              <a:rPr lang="en-US" dirty="0" smtClean="0"/>
              <a:t>: Researchers can run their own virtual machines and manage their storage.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Characterized by being</a:t>
            </a:r>
            <a:r>
              <a:rPr lang="en-US" i="1" dirty="0" smtClean="0"/>
              <a:t> trivially parallelizable</a:t>
            </a:r>
            <a:r>
              <a:rPr lang="en-US" dirty="0" smtClean="0"/>
              <a:t>: no complex methods have to be applied to solve the problem by means of parallel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EPP’s will be re-visited in Module 4 –</a:t>
            </a:r>
            <a:r>
              <a:rPr lang="en-US" baseline="0" dirty="0" smtClean="0"/>
              <a:t> more details on how this can be made to work in the cloud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Module 7 will discuss how to set up and access VM – which can</a:t>
            </a:r>
            <a:r>
              <a:rPr lang="en-US" baseline="0" dirty="0" smtClean="0"/>
              <a:t> be used as one processing node for an EPP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of time that resources are needed: </a:t>
            </a:r>
            <a:r>
              <a:rPr lang="en-US" baseline="0" dirty="0" smtClean="0"/>
              <a:t> </a:t>
            </a:r>
            <a:r>
              <a:rPr lang="en-US" dirty="0" smtClean="0"/>
              <a:t>when results for a paper need to be processed quickly.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baseline="0" dirty="0" smtClean="0"/>
              <a:t>can hold resources for only the time you need to run the experiments, and then release them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176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176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176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176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176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</a:p>
          <a:p>
            <a:r>
              <a:rPr lang="en-US" dirty="0" smtClean="0"/>
              <a:t>Common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3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3: On-Demand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need compute power only at a certain time (on-demand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Easily access </a:t>
            </a:r>
            <a:r>
              <a:rPr lang="en-US" dirty="0" smtClean="0"/>
              <a:t>the required amount of computing power and storage in the </a:t>
            </a:r>
            <a:r>
              <a:rPr lang="en-US" dirty="0" smtClean="0"/>
              <a:t>cloud.</a:t>
            </a:r>
            <a:endParaRPr lang="en-US" dirty="0" smtClean="0"/>
          </a:p>
          <a:p>
            <a:pPr lvl="1"/>
            <a:r>
              <a:rPr lang="en-US" dirty="0" smtClean="0"/>
              <a:t>You don’t </a:t>
            </a:r>
            <a:r>
              <a:rPr lang="en-US" dirty="0" smtClean="0"/>
              <a:t>need to </a:t>
            </a:r>
            <a:r>
              <a:rPr lang="en-US" dirty="0" smtClean="0"/>
              <a:t>worry about maintenance and re-investment in new, faster 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moteAccessFromAnywhe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0" y="1748035"/>
            <a:ext cx="6094300" cy="2846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4: 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34384"/>
            <a:ext cx="7812538" cy="5981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Access to large-scale computing resources, data and tools from any platform, and any </a:t>
            </a:r>
            <a:r>
              <a:rPr lang="en-US" dirty="0" smtClean="0"/>
              <a:t>location.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1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5: Research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Develop your </a:t>
            </a:r>
            <a:r>
              <a:rPr lang="en-US" dirty="0" smtClean="0"/>
              <a:t>own research app that can be accessed from a variety of devices and from </a:t>
            </a:r>
            <a:r>
              <a:rPr lang="en-US" dirty="0" smtClean="0"/>
              <a:t>anywhere. </a:t>
            </a:r>
            <a:endParaRPr lang="en-US" dirty="0" smtClean="0"/>
          </a:p>
          <a:p>
            <a:pPr lvl="0"/>
            <a:r>
              <a:rPr lang="en-US" dirty="0" smtClean="0"/>
              <a:t>For example, you want to undertake a field study. 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 smtClean="0"/>
              <a:t>students and collaborators venture out to collect data and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upload </a:t>
            </a:r>
            <a:r>
              <a:rPr lang="en-US" dirty="0" smtClean="0"/>
              <a:t>their results and materials directly to your app on the Research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6: 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Provide a </a:t>
            </a:r>
            <a:r>
              <a:rPr lang="en-US" i="1" dirty="0" smtClean="0"/>
              <a:t>Snapshot</a:t>
            </a:r>
            <a:r>
              <a:rPr lang="en-US" dirty="0" smtClean="0"/>
              <a:t> of your virtual </a:t>
            </a:r>
            <a:r>
              <a:rPr lang="en-US" dirty="0" smtClean="0"/>
              <a:t>machine: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 smtClean="0"/>
              <a:t>all tools, data and documentation required to reproduce the results. </a:t>
            </a:r>
          </a:p>
          <a:p>
            <a:pPr lvl="1"/>
            <a:r>
              <a:rPr lang="en-US" dirty="0" smtClean="0"/>
              <a:t>You can cite this Snapshot in a paper, for other researchers to reproduce your results easily.</a:t>
            </a:r>
          </a:p>
          <a:p>
            <a:pPr lvl="0"/>
            <a:r>
              <a:rPr lang="en-US" dirty="0" smtClean="0"/>
              <a:t>Module 9 will cover how to create Snapshots.</a:t>
            </a:r>
          </a:p>
        </p:txBody>
      </p:sp>
    </p:spTree>
    <p:extLst>
      <p:ext uri="{BB962C8B-B14F-4D97-AF65-F5344CB8AC3E}">
        <p14:creationId xmlns:p14="http://schemas.microsoft.com/office/powerpoint/2010/main" val="8329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Provide a platform for course attendees to flexibly get access to materials from anywhere.</a:t>
            </a:r>
          </a:p>
          <a:p>
            <a:pPr lvl="0"/>
            <a:r>
              <a:rPr lang="en-US" dirty="0" smtClean="0"/>
              <a:t>No investment in expensive laboratory facilities and staff.</a:t>
            </a:r>
          </a:p>
          <a:p>
            <a:pPr lvl="0"/>
            <a:r>
              <a:rPr lang="en-US" dirty="0" smtClean="0"/>
              <a:t>Create templates of </a:t>
            </a:r>
            <a:r>
              <a:rPr lang="en-US" dirty="0" smtClean="0"/>
              <a:t>your virtual </a:t>
            </a:r>
            <a:r>
              <a:rPr lang="en-US" dirty="0" smtClean="0"/>
              <a:t>machines for </a:t>
            </a:r>
            <a:r>
              <a:rPr lang="en-US" dirty="0" smtClean="0"/>
              <a:t>repeated </a:t>
            </a:r>
            <a:r>
              <a:rPr lang="en-US" dirty="0" smtClean="0"/>
              <a:t>use in </a:t>
            </a:r>
            <a:r>
              <a:rPr lang="en-US" dirty="0" smtClean="0"/>
              <a:t>classes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70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8: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Your research requires large amounts of storage to which you need easy access.</a:t>
            </a:r>
          </a:p>
          <a:p>
            <a:pPr lvl="0"/>
            <a:r>
              <a:rPr lang="en-US" dirty="0" smtClean="0"/>
              <a:t>The application that processes the data needs to be “close to the data</a:t>
            </a:r>
            <a:r>
              <a:rPr lang="en-US" dirty="0" smtClean="0"/>
              <a:t>”!</a:t>
            </a:r>
          </a:p>
          <a:p>
            <a:pPr lvl="1"/>
            <a:r>
              <a:rPr lang="en-US" dirty="0" smtClean="0"/>
              <a:t>The app </a:t>
            </a:r>
            <a:r>
              <a:rPr lang="en-US" dirty="0" smtClean="0"/>
              <a:t>should </a:t>
            </a:r>
            <a:r>
              <a:rPr lang="en-US" dirty="0" smtClean="0"/>
              <a:t>run on a </a:t>
            </a:r>
            <a:r>
              <a:rPr lang="en-US" dirty="0" smtClean="0"/>
              <a:t>VM in </a:t>
            </a:r>
            <a:r>
              <a:rPr lang="en-US" dirty="0" smtClean="0"/>
              <a:t>the same data center.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should now have a better idea of what uses and benefits the Research Cloud can have. </a:t>
            </a:r>
          </a:p>
          <a:p>
            <a:pPr lvl="0"/>
            <a:r>
              <a:rPr lang="en-US" dirty="0" smtClean="0"/>
              <a:t>You may have identified one or a few use cases that apply to your research.</a:t>
            </a:r>
          </a:p>
          <a:p>
            <a:pPr lvl="0"/>
            <a:r>
              <a:rPr lang="en-US" dirty="0" smtClean="0"/>
              <a:t>There are a lot more use cases, as the Research Cloud offers great flexibility and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3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19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>
              <a:buNone/>
            </a:pPr>
            <a:r>
              <a:rPr lang="en-US" dirty="0" smtClean="0"/>
              <a:t>“The data tsunami is changing everything in science. Every discipline is now </a:t>
            </a:r>
            <a:r>
              <a:rPr lang="en-US" dirty="0" smtClean="0"/>
              <a:t>confronted </a:t>
            </a:r>
            <a:r>
              <a:rPr lang="en-US" dirty="0" smtClean="0"/>
              <a:t>with it—a vast exploration of data that comes from instruments, from online sources, from the web, from social media. </a:t>
            </a:r>
            <a:r>
              <a:rPr lang="en-US" b="1" dirty="0" smtClean="0"/>
              <a:t>Analyzing this data can’t be done on a PC.</a:t>
            </a:r>
            <a:r>
              <a:rPr lang="en-US" dirty="0" smtClean="0"/>
              <a:t>”   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 algn="r">
              <a:buNone/>
            </a:pPr>
            <a:r>
              <a:rPr lang="en-US" sz="1400" dirty="0" smtClean="0"/>
              <a:t>— Dennis Gannon, director of Cloud Research Strategy for Microsoft Research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>
              <a:buNone/>
            </a:pPr>
            <a:r>
              <a:rPr lang="en-US" sz="2800" dirty="0" smtClean="0"/>
              <a:t>Common </a:t>
            </a:r>
            <a:r>
              <a:rPr lang="en-US" sz="2800" dirty="0" smtClean="0"/>
              <a:t>use cases for the NeCTAR Research Cloud and the research outcomes they </a:t>
            </a:r>
            <a:r>
              <a:rPr lang="en-US" sz="2800" dirty="0" smtClean="0"/>
              <a:t>can enable.</a:t>
            </a:r>
          </a:p>
          <a:p>
            <a:pPr lvl="1"/>
            <a:r>
              <a:rPr lang="en-US" sz="2400" dirty="0" smtClean="0"/>
              <a:t>8 fast ways to make the cloud work for your research.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NeCTAR Research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Provides </a:t>
            </a:r>
            <a:r>
              <a:rPr lang="en-US" b="1" dirty="0">
                <a:sym typeface="Helvetica"/>
              </a:rPr>
              <a:t>Infrastructure-as-a-Service (IaaS)</a:t>
            </a:r>
            <a:endParaRPr lang="en-US" dirty="0" smtClean="0"/>
          </a:p>
          <a:p>
            <a:pPr lvl="0"/>
            <a:r>
              <a:rPr lang="en-US" dirty="0" smtClean="0"/>
              <a:t>Provides processing </a:t>
            </a:r>
            <a:r>
              <a:rPr lang="en-US" dirty="0" smtClean="0"/>
              <a:t>power and storage </a:t>
            </a:r>
            <a:r>
              <a:rPr lang="en-US" dirty="0" smtClean="0"/>
              <a:t>required </a:t>
            </a:r>
            <a:r>
              <a:rPr lang="en-US" dirty="0" smtClean="0"/>
              <a:t>for computationally and storage intensive projects.</a:t>
            </a:r>
          </a:p>
          <a:p>
            <a:pPr lvl="0"/>
            <a:r>
              <a:rPr lang="en-US" dirty="0"/>
              <a:t>E</a:t>
            </a:r>
            <a:r>
              <a:rPr lang="en-US" dirty="0" smtClean="0"/>
              <a:t>mpowers researchers with new self-service abilities to </a:t>
            </a:r>
            <a:endParaRPr lang="en-US" dirty="0" smtClean="0"/>
          </a:p>
          <a:p>
            <a:pPr lvl="1"/>
            <a:r>
              <a:rPr lang="en-US" dirty="0" smtClean="0"/>
              <a:t>publish </a:t>
            </a:r>
            <a:r>
              <a:rPr lang="en-US" dirty="0" smtClean="0"/>
              <a:t>research data, </a:t>
            </a:r>
            <a:endParaRPr lang="en-US" dirty="0" smtClean="0"/>
          </a:p>
          <a:p>
            <a:pPr lvl="1"/>
            <a:r>
              <a:rPr lang="en-US" dirty="0" smtClean="0"/>
              <a:t>share </a:t>
            </a:r>
            <a:r>
              <a:rPr lang="en-US" dirty="0" smtClean="0"/>
              <a:t>knowledge and </a:t>
            </a:r>
            <a:endParaRPr lang="en-US" dirty="0" smtClean="0"/>
          </a:p>
          <a:p>
            <a:pPr lvl="1"/>
            <a:r>
              <a:rPr lang="en-US" dirty="0" smtClean="0"/>
              <a:t>rapidly </a:t>
            </a:r>
            <a:r>
              <a:rPr lang="en-US" dirty="0" smtClean="0"/>
              <a:t>deploy and access software applications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96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u="sng" dirty="0" smtClean="0"/>
              <a:t>Embarrassingly parallel problems (EPP</a:t>
            </a:r>
            <a:r>
              <a:rPr lang="en-US" u="sng" dirty="0" smtClean="0"/>
              <a:t>)</a:t>
            </a:r>
          </a:p>
          <a:p>
            <a:pPr marL="0" lvl="0" indent="0">
              <a:buNone/>
            </a:pPr>
            <a:endParaRPr lang="en-US" u="sng" dirty="0" smtClean="0"/>
          </a:p>
          <a:p>
            <a:pPr lvl="0"/>
            <a:r>
              <a:rPr lang="en-US" dirty="0"/>
              <a:t>C</a:t>
            </a:r>
            <a:r>
              <a:rPr lang="en-US" dirty="0" smtClean="0"/>
              <a:t>haracterized by being</a:t>
            </a:r>
            <a:r>
              <a:rPr lang="en-US" i="1" dirty="0" smtClean="0"/>
              <a:t> trivially </a:t>
            </a:r>
            <a:r>
              <a:rPr lang="en-US" i="1" dirty="0" smtClean="0"/>
              <a:t>parallelizable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/>
              <a:t>W</a:t>
            </a:r>
            <a:r>
              <a:rPr lang="en-US" dirty="0" smtClean="0"/>
              <a:t>hen parallel computations are finished, results from all computations are </a:t>
            </a:r>
            <a:r>
              <a:rPr lang="en-US" i="1" dirty="0" smtClean="0"/>
              <a:t>summarized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169549"/>
            <a:ext cx="7556313" cy="1377556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u="sng" dirty="0" smtClean="0"/>
              <a:t>Example 1: </a:t>
            </a:r>
          </a:p>
          <a:p>
            <a:pPr marL="0" lvl="0" indent="0">
              <a:buNone/>
            </a:pPr>
            <a:r>
              <a:rPr lang="en-US" dirty="0"/>
              <a:t>A</a:t>
            </a:r>
            <a:r>
              <a:rPr lang="en-US" dirty="0" smtClean="0"/>
              <a:t> very large data set can be chopped into pieces which are then dispatched to various computers for processing.</a:t>
            </a:r>
          </a:p>
        </p:txBody>
      </p:sp>
      <p:pic>
        <p:nvPicPr>
          <p:cNvPr id="6" name="Picture 5" descr="E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37" y="2547104"/>
            <a:ext cx="4992046" cy="20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82729"/>
            <a:ext cx="7556313" cy="1104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Example 2: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opies of a smaller data set are distributed across computers to perform different computations on it.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EP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386798"/>
            <a:ext cx="4923928" cy="22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individual processing computers don’t have to be super </a:t>
            </a:r>
            <a:r>
              <a:rPr lang="en-US" dirty="0" smtClean="0"/>
              <a:t>fast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 smtClean="0"/>
              <a:t>the power lies in having a huge number of computers </a:t>
            </a:r>
            <a:r>
              <a:rPr lang="en-US" dirty="0" smtClean="0"/>
              <a:t>solving </a:t>
            </a:r>
            <a:r>
              <a:rPr lang="en-US" dirty="0" smtClean="0"/>
              <a:t>the problem 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Outlook on related topics:</a:t>
            </a:r>
            <a:endParaRPr lang="en-US" dirty="0" smtClean="0"/>
          </a:p>
          <a:p>
            <a:pPr lvl="1"/>
            <a:r>
              <a:rPr lang="en-US" dirty="0" smtClean="0"/>
              <a:t>Module 4 will get back to EPPs.</a:t>
            </a:r>
          </a:p>
          <a:p>
            <a:pPr lvl="1"/>
            <a:r>
              <a:rPr lang="en-US" dirty="0" smtClean="0"/>
              <a:t>Module 6 will also discuss the use of several VMs.</a:t>
            </a:r>
            <a:endParaRPr lang="en-US" dirty="0" smtClean="0"/>
          </a:p>
          <a:p>
            <a:pPr lvl="1"/>
            <a:r>
              <a:rPr lang="en-US" dirty="0" smtClean="0"/>
              <a:t>Module 7 will show you how to set up a 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0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2: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 smtClean="0"/>
              <a:t>access to data to </a:t>
            </a:r>
            <a:r>
              <a:rPr lang="en-US" dirty="0" smtClean="0"/>
              <a:t>collaborate. </a:t>
            </a:r>
            <a:endParaRPr lang="en-US" dirty="0" smtClean="0"/>
          </a:p>
          <a:p>
            <a:pPr lvl="0"/>
            <a:r>
              <a:rPr lang="en-US" dirty="0" smtClean="0"/>
              <a:t>You may request the amount of storage you require and give collaborators access to the on-line storage.</a:t>
            </a:r>
          </a:p>
          <a:p>
            <a:pPr lvl="0"/>
            <a:r>
              <a:rPr lang="en-US" dirty="0" smtClean="0"/>
              <a:t>The different types of storage available to you are discussed in </a:t>
            </a:r>
            <a:r>
              <a:rPr lang="en-US" i="1" dirty="0" smtClean="0"/>
              <a:t>Module 6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893555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64</TotalTime>
  <Words>871</Words>
  <Application>Microsoft Macintosh PowerPoint</Application>
  <PresentationFormat>On-screen Show (16:9)</PresentationFormat>
  <Paragraphs>86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Nectar_Theme1</vt:lpstr>
      <vt:lpstr>NeCTAR Training</vt:lpstr>
      <vt:lpstr>Common use cases</vt:lpstr>
      <vt:lpstr>In this module</vt:lpstr>
      <vt:lpstr>The NeCTAR Research Cloud</vt:lpstr>
      <vt:lpstr>Case 1: Embarrassingly Parallel Problems</vt:lpstr>
      <vt:lpstr>Case 1: Embarrassingly Parallel Problems</vt:lpstr>
      <vt:lpstr>Case 1: Embarrassingly Parallel Problems</vt:lpstr>
      <vt:lpstr>Case 1: Embarrassingly Parallel Problems</vt:lpstr>
      <vt:lpstr>Case 2: Data Sharing</vt:lpstr>
      <vt:lpstr>Case 3: On-Demand Computing</vt:lpstr>
      <vt:lpstr>Case 4: Remote Access</vt:lpstr>
      <vt:lpstr>Case 5: Research App</vt:lpstr>
      <vt:lpstr>Case 6: Reproducible Research</vt:lpstr>
      <vt:lpstr>Case 7: Training</vt:lpstr>
      <vt:lpstr>Case 8: Big Data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16</cp:revision>
  <dcterms:created xsi:type="dcterms:W3CDTF">2015-07-15T18:41:52Z</dcterms:created>
  <dcterms:modified xsi:type="dcterms:W3CDTF">2015-10-21T12:11:26Z</dcterms:modified>
</cp:coreProperties>
</file>