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73" r:id="rId15"/>
    <p:sldId id="272" r:id="rId16"/>
    <p:sldId id="271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8D74-5073-264C-8CA2-B0D6954DD02C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4400-6771-C747-B80E-4C8C26AA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may have heard of High Performance Computing (HPC), or you may already be using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You may have found that HPC is the right choice for you</a:t>
            </a:r>
          </a:p>
          <a:p>
            <a:pPr lvl="1"/>
            <a:r>
              <a:rPr lang="en-US" dirty="0" smtClean="0"/>
              <a:t>Contact your local IT department to enquire about your options.</a:t>
            </a:r>
          </a:p>
          <a:p>
            <a:pPr lvl="1"/>
            <a:r>
              <a:rPr lang="en-US" dirty="0" smtClean="0"/>
              <a:t>You will still benefit from attending the rest of this course to extend your knowledge for possible future uses of the Cloud in other research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Metnion</a:t>
            </a:r>
            <a:r>
              <a:rPr lang="en-US" dirty="0" smtClean="0"/>
              <a:t> that </a:t>
            </a:r>
            <a:r>
              <a:rPr lang="en-US" dirty="0" err="1" smtClean="0"/>
              <a:t>specialised</a:t>
            </a:r>
            <a:r>
              <a:rPr lang="en-US" baseline="0" dirty="0" smtClean="0"/>
              <a:t> hardware is required to achieve this “single supercomputer” – e.g. </a:t>
            </a:r>
            <a:r>
              <a:rPr lang="en-US" baseline="0" dirty="0" err="1" smtClean="0"/>
              <a:t>Inifitec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EPPs discussed in Module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HPC libraries work closely with the hardware and are therefore </a:t>
            </a:r>
            <a:r>
              <a:rPr lang="en-US" dirty="0" err="1" smtClean="0"/>
              <a:t>specialised</a:t>
            </a:r>
            <a:r>
              <a:rPr lang="en-US" dirty="0" smtClean="0"/>
              <a:t> to HPC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virtualization</a:t>
            </a:r>
            <a:r>
              <a:rPr lang="en-US" baseline="0" dirty="0" smtClean="0"/>
              <a:t> schemes are central to cloud computing, it is very difficult to use such kernel-bypassing communication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baseline="0" dirty="0" smtClean="0"/>
              <a:t> accelerators o</a:t>
            </a:r>
            <a:r>
              <a:rPr lang="en-US" dirty="0" smtClean="0"/>
              <a:t>r SIMD units (Single-Instruction Multiple Data processors).</a:t>
            </a:r>
          </a:p>
          <a:p>
            <a:endParaRPr lang="en-US" dirty="0" smtClean="0"/>
          </a:p>
          <a:p>
            <a:r>
              <a:rPr lang="en-US" dirty="0" smtClean="0"/>
              <a:t>The pre-installed software packages</a:t>
            </a:r>
            <a:r>
              <a:rPr lang="en-US" baseline="0" dirty="0" smtClean="0"/>
              <a:t> sometimes also include the license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does not rely on fast shared memory or storage,</a:t>
            </a:r>
            <a:r>
              <a:rPr lang="en-US" baseline="0" dirty="0" smtClean="0"/>
              <a:t> </a:t>
            </a:r>
            <a:r>
              <a:rPr lang="en-US" dirty="0" smtClean="0"/>
              <a:t>so it can be distributed into many independent processing units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Digital rendering: As an example, in 3D animation, creating</a:t>
            </a:r>
            <a:r>
              <a:rPr lang="en-US" baseline="0" dirty="0" smtClean="0"/>
              <a:t> an image of a 3D scene takes time --- for example, lighting, reflections,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have to be </a:t>
            </a:r>
            <a:r>
              <a:rPr lang="en-US" baseline="0" dirty="0" err="1" smtClean="0"/>
              <a:t>caluclated</a:t>
            </a:r>
            <a:r>
              <a:rPr lang="en-US" baseline="0" dirty="0" smtClean="0"/>
              <a:t> for the scene. Thousands upon thousands of images have to be produces from the 3D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software. But each image captures one tiny state of the animation… it can be independently processed from the other images.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the instant availability: In HPC, we may need to wait for the resources to become available (i.e. submit job, and wait for a while until the execution</a:t>
            </a:r>
            <a:r>
              <a:rPr lang="en-US" baseline="0" dirty="0" smtClean="0"/>
              <a:t> starts on some node)</a:t>
            </a:r>
            <a:r>
              <a:rPr lang="en-US" dirty="0" smtClean="0"/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Cloud, they are typically instantly available.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choice incl. OS and installed applications</a:t>
            </a:r>
            <a:r>
              <a:rPr lang="en-US" baseline="0" dirty="0" smtClean="0"/>
              <a:t> </a:t>
            </a:r>
            <a:r>
              <a:rPr lang="en-US" dirty="0" smtClean="0"/>
              <a:t>can be problematic in HPC.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access: IT infrastructure</a:t>
            </a:r>
            <a:r>
              <a:rPr lang="en-US" baseline="0" dirty="0" smtClean="0"/>
              <a:t> </a:t>
            </a:r>
            <a:r>
              <a:rPr lang="en-US" dirty="0" smtClean="0"/>
              <a:t>(already connected to the Internet)</a:t>
            </a:r>
            <a:r>
              <a:rPr lang="en-US" baseline="0" dirty="0" smtClean="0"/>
              <a:t> may not be as </a:t>
            </a:r>
            <a:r>
              <a:rPr lang="en-US" dirty="0" smtClean="0"/>
              <a:t>easily accessible through your research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ready connection to the internet is also</a:t>
            </a:r>
            <a:r>
              <a:rPr lang="en-US" baseline="0" dirty="0" smtClean="0"/>
              <a:t> a plus. It may be a bit more work on local infrastructure to set up firewall, get a static IP, open up access to outside,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cloud, computers (VMs) are accessible by default, and firewall is easy to configure.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ISPs may even charge for higher bandwidth demands.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Ownership: Who owns the</a:t>
            </a:r>
            <a:r>
              <a:rPr lang="en-US" baseline="0" dirty="0" smtClean="0"/>
              <a:t> data,</a:t>
            </a:r>
            <a:r>
              <a:rPr lang="en-US" dirty="0" smtClean="0"/>
              <a:t> you, or the company storing it?  Policies among Cloud providers vary. </a:t>
            </a:r>
            <a:r>
              <a:rPr lang="en-US" u="sng" dirty="0" smtClean="0"/>
              <a:t>NeCTAR never lays any claims on your data!</a:t>
            </a:r>
            <a:endParaRPr lang="en-US" dirty="0" smtClean="0"/>
          </a:p>
          <a:p>
            <a:r>
              <a:rPr lang="en-US" dirty="0" smtClean="0"/>
              <a:t>Service charge: </a:t>
            </a:r>
            <a:r>
              <a:rPr lang="en-US" dirty="0" smtClean="0"/>
              <a:t>However </a:t>
            </a:r>
            <a:r>
              <a:rPr lang="en-US" u="sng" dirty="0" smtClean="0"/>
              <a:t>NeCTAR services are free</a:t>
            </a:r>
            <a:r>
              <a:rPr lang="en-US" dirty="0" smtClean="0"/>
              <a:t> to researchers across Australia.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4400-6771-C747-B80E-4C8C26AA2A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3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6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0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7" y="4206545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5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176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176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176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176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176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</a:p>
          <a:p>
            <a:r>
              <a:rPr lang="en-US" dirty="0" smtClean="0"/>
              <a:t>From PC To Cloud or 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Other </a:t>
            </a:r>
            <a:r>
              <a:rPr lang="en-US" b="1" dirty="0" err="1" smtClean="0">
                <a:sym typeface="Helvetica"/>
              </a:rPr>
              <a:t>specialised</a:t>
            </a:r>
            <a:r>
              <a:rPr lang="en-US" b="1" dirty="0" smtClean="0">
                <a:sym typeface="Helvetica"/>
              </a:rPr>
              <a:t> hardware</a:t>
            </a:r>
            <a:r>
              <a:rPr lang="en-US" b="1" dirty="0" smtClean="0"/>
              <a:t> </a:t>
            </a:r>
            <a:r>
              <a:rPr lang="en-US" dirty="0" smtClean="0"/>
              <a:t>which your application may benefit from are performance </a:t>
            </a:r>
            <a:r>
              <a:rPr lang="en-US" dirty="0" smtClean="0"/>
              <a:t>accelerators. 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found on typical Cloud infrastructure.</a:t>
            </a:r>
          </a:p>
          <a:p>
            <a:pPr lvl="0"/>
            <a:r>
              <a:rPr lang="en-US" dirty="0" smtClean="0"/>
              <a:t>Some HPC solutions </a:t>
            </a:r>
            <a:r>
              <a:rPr lang="en-US" dirty="0" smtClean="0"/>
              <a:t>offer </a:t>
            </a:r>
            <a:r>
              <a:rPr lang="en-US" dirty="0" smtClean="0"/>
              <a:t>a set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pre-installed software </a:t>
            </a:r>
            <a:r>
              <a:rPr lang="en-US" b="1" dirty="0" smtClean="0">
                <a:sym typeface="Helvetica"/>
              </a:rPr>
              <a:t>packages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cloud is great for </a:t>
            </a:r>
            <a:r>
              <a:rPr lang="en-US" b="1" dirty="0" smtClean="0"/>
              <a:t>EPPs</a:t>
            </a:r>
          </a:p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 smtClean="0"/>
              <a:t>one data set with a variety of parameters, </a:t>
            </a:r>
            <a:r>
              <a:rPr lang="en-US" dirty="0" smtClean="0"/>
              <a:t>or split it in several pieces for parallel processing.</a:t>
            </a:r>
            <a:endParaRPr lang="en-US" dirty="0" smtClean="0"/>
          </a:p>
          <a:p>
            <a:r>
              <a:rPr lang="en-US" dirty="0" smtClean="0"/>
              <a:t>The application does not rely on </a:t>
            </a:r>
            <a:r>
              <a:rPr lang="en-US" i="1" dirty="0" smtClean="0"/>
              <a:t>fast</a:t>
            </a:r>
            <a:r>
              <a:rPr lang="en-US" dirty="0" smtClean="0"/>
              <a:t> shared memory or </a:t>
            </a:r>
            <a:r>
              <a:rPr lang="en-US" dirty="0" smtClean="0"/>
              <a:t>storage.</a:t>
            </a:r>
            <a:endParaRPr lang="en-US" dirty="0" smtClean="0"/>
          </a:p>
          <a:p>
            <a:pPr lvl="1"/>
            <a:r>
              <a:rPr lang="en-US" dirty="0" smtClean="0"/>
              <a:t>e.g. digital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You want </a:t>
            </a:r>
            <a:r>
              <a:rPr lang="en-US" b="1" dirty="0" smtClean="0">
                <a:sym typeface="Helvetica"/>
              </a:rPr>
              <a:t>instant availability</a:t>
            </a:r>
            <a:r>
              <a:rPr lang="en-US" b="1" dirty="0" smtClean="0"/>
              <a:t> </a:t>
            </a:r>
            <a:r>
              <a:rPr lang="en-US" dirty="0" smtClean="0"/>
              <a:t>of large-scale computing resources. </a:t>
            </a:r>
            <a:endParaRPr lang="en-US" dirty="0" smtClean="0"/>
          </a:p>
          <a:p>
            <a:pPr lvl="0"/>
            <a:r>
              <a:rPr lang="en-US" dirty="0" smtClean="0"/>
              <a:t>Possibility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software choice</a:t>
            </a:r>
            <a:r>
              <a:rPr lang="en-US" dirty="0" smtClean="0"/>
              <a:t>: </a:t>
            </a:r>
            <a:r>
              <a:rPr lang="en-US" dirty="0" smtClean="0"/>
              <a:t>design </a:t>
            </a:r>
            <a:r>
              <a:rPr lang="en-US" dirty="0" smtClean="0"/>
              <a:t>virtual machines to suit </a:t>
            </a:r>
            <a:r>
              <a:rPr lang="en-US" dirty="0" smtClean="0"/>
              <a:t>your need, incl. </a:t>
            </a:r>
            <a:r>
              <a:rPr lang="en-US" dirty="0" smtClean="0"/>
              <a:t>choice of </a:t>
            </a:r>
            <a:r>
              <a:rPr lang="en-US" dirty="0" smtClean="0"/>
              <a:t>OS.</a:t>
            </a:r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simple case: you need </a:t>
            </a:r>
            <a:r>
              <a:rPr lang="en-US" b="1" dirty="0" smtClean="0">
                <a:sym typeface="Helvetica"/>
              </a:rPr>
              <a:t>easy access to computing </a:t>
            </a:r>
            <a:r>
              <a:rPr lang="en-US" b="1" dirty="0" smtClean="0">
                <a:sym typeface="Helvetica"/>
              </a:rPr>
              <a:t>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Cloud: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>
                <a:sym typeface="Helvetica"/>
              </a:rPr>
              <a:t>Requires Internet</a:t>
            </a:r>
            <a:r>
              <a:rPr lang="en-US" b="1" dirty="0" smtClean="0"/>
              <a:t> </a:t>
            </a:r>
            <a:r>
              <a:rPr lang="en-US" dirty="0" smtClean="0"/>
              <a:t>to access—if it drops out, you lose access.</a:t>
            </a:r>
          </a:p>
          <a:p>
            <a:pPr lvl="0"/>
            <a:r>
              <a:rPr lang="en-US" b="1" dirty="0" smtClean="0">
                <a:sym typeface="Helvetica"/>
              </a:rPr>
              <a:t>Indirect access control</a:t>
            </a:r>
            <a:r>
              <a:rPr lang="en-US" dirty="0" smtClean="0"/>
              <a:t>: The ISPs and telecommunication companies control your Internet access. </a:t>
            </a:r>
            <a:endParaRPr lang="en-US" dirty="0" smtClean="0"/>
          </a:p>
          <a:p>
            <a:pPr lvl="0"/>
            <a:r>
              <a:rPr lang="en-US" b="1" dirty="0" smtClean="0">
                <a:sym typeface="Helvetica"/>
              </a:rPr>
              <a:t>Service outage</a:t>
            </a:r>
            <a:r>
              <a:rPr lang="en-US" dirty="0" smtClean="0"/>
              <a:t> at </a:t>
            </a:r>
            <a:r>
              <a:rPr lang="en-US" dirty="0" smtClean="0"/>
              <a:t>the cloud service </a:t>
            </a:r>
            <a:r>
              <a:rPr lang="en-US" dirty="0" smtClean="0"/>
              <a:t>provider can </a:t>
            </a:r>
            <a:r>
              <a:rPr lang="en-US" dirty="0" smtClean="0"/>
              <a:t>take out </a:t>
            </a:r>
            <a:r>
              <a:rPr lang="en-US" dirty="0" smtClean="0"/>
              <a:t>your resources.</a:t>
            </a:r>
            <a:endParaRPr lang="en-US" dirty="0" smtClean="0"/>
          </a:p>
          <a:p>
            <a:pPr lvl="0"/>
            <a:r>
              <a:rPr lang="en-US" dirty="0" smtClean="0">
                <a:sym typeface="Helvetica"/>
              </a:rPr>
              <a:t>Concerns about </a:t>
            </a:r>
            <a:r>
              <a:rPr lang="en-US" b="1" dirty="0" smtClean="0">
                <a:sym typeface="Helvetica"/>
              </a:rPr>
              <a:t>ownership</a:t>
            </a:r>
            <a:r>
              <a:rPr lang="en-US" dirty="0" smtClean="0"/>
              <a:t>: Who owns the data you store </a:t>
            </a:r>
            <a:r>
              <a:rPr lang="en-US" dirty="0" smtClean="0"/>
              <a:t>online?</a:t>
            </a:r>
            <a:endParaRPr lang="en-US" u="sng" dirty="0" smtClean="0"/>
          </a:p>
          <a:p>
            <a:pPr lvl="0"/>
            <a:r>
              <a:rPr lang="en-US" b="1" dirty="0" smtClean="0">
                <a:sym typeface="Helvetica"/>
              </a:rPr>
              <a:t>Service charge</a:t>
            </a:r>
            <a:r>
              <a:rPr lang="en-US" b="1" dirty="0" smtClean="0"/>
              <a:t> </a:t>
            </a:r>
            <a:r>
              <a:rPr lang="en-US" dirty="0" smtClean="0"/>
              <a:t>is based upon </a:t>
            </a:r>
            <a:r>
              <a:rPr lang="en-US" dirty="0" smtClean="0"/>
              <a:t>usage.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000" b="1" dirty="0"/>
              <a:t>Cost savings</a:t>
            </a:r>
            <a:r>
              <a:rPr lang="en-US" sz="2000" dirty="0"/>
              <a:t>: NeCTAR resources are free; building and maintaining on-premises infrastructure is expensive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sz="2000" b="1" dirty="0"/>
              <a:t>Individual setup</a:t>
            </a:r>
            <a:r>
              <a:rPr lang="en-US" sz="2000" dirty="0"/>
              <a:t>: Users can set up their own server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sz="2000" b="1" dirty="0" smtClean="0"/>
              <a:t>Access independence</a:t>
            </a:r>
            <a:r>
              <a:rPr lang="en-US" sz="2000" dirty="0" smtClean="0"/>
              <a:t>: </a:t>
            </a:r>
            <a:r>
              <a:rPr lang="en-US" sz="2000" dirty="0"/>
              <a:t>Via the Internet from anywhere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sz="2000" b="1" dirty="0"/>
              <a:t>Large computing capacity </a:t>
            </a:r>
            <a:r>
              <a:rPr lang="en-US" sz="2000" dirty="0" smtClean="0"/>
              <a:t>access </a:t>
            </a:r>
            <a:r>
              <a:rPr lang="en-US" sz="2000" dirty="0"/>
              <a:t>quickly and easily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74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“Elasticity” </a:t>
            </a:r>
            <a:r>
              <a:rPr lang="en-US" sz="2000" dirty="0"/>
              <a:t>(Flexibility and Scalability): users can scale up or down resources as required at the time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r>
              <a:rPr lang="en-US" sz="2000" b="1" dirty="0" smtClean="0"/>
              <a:t>Resource </a:t>
            </a:r>
            <a:r>
              <a:rPr lang="en-US" sz="2000" b="1" dirty="0"/>
              <a:t>sharing</a:t>
            </a:r>
            <a:r>
              <a:rPr lang="en-US" sz="2000" dirty="0"/>
              <a:t>: Multiple users can work on the same </a:t>
            </a:r>
            <a:r>
              <a:rPr lang="en-US" sz="2000" dirty="0" smtClean="0"/>
              <a:t>data.</a:t>
            </a:r>
          </a:p>
          <a:p>
            <a:r>
              <a:rPr lang="en-US" sz="2000" b="1" dirty="0" smtClean="0"/>
              <a:t>Security</a:t>
            </a:r>
            <a:r>
              <a:rPr lang="en-US" sz="2000" dirty="0" smtClean="0"/>
              <a:t> of professionally run data centers is often as </a:t>
            </a:r>
            <a:r>
              <a:rPr lang="en-US" sz="2000" dirty="0"/>
              <a:t>good </a:t>
            </a:r>
            <a:r>
              <a:rPr lang="en-US" sz="2000" dirty="0" smtClean="0"/>
              <a:t>as, </a:t>
            </a:r>
            <a:r>
              <a:rPr lang="en-US" sz="2000" dirty="0"/>
              <a:t>or better than maintaining </a:t>
            </a:r>
            <a:r>
              <a:rPr lang="en-US" sz="2000" dirty="0" smtClean="0"/>
              <a:t>local infrastructure.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50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You should now have a good idea about the difference between Cloud and HPC.</a:t>
            </a:r>
          </a:p>
          <a:p>
            <a:pPr lvl="0"/>
            <a:r>
              <a:rPr lang="en-US" dirty="0" smtClean="0"/>
              <a:t>If you have found that the Research Cloud is great for your purposes</a:t>
            </a:r>
            <a:r>
              <a:rPr lang="en-US" dirty="0" smtClean="0"/>
              <a:t>—</a:t>
            </a:r>
            <a:r>
              <a:rPr lang="en-US" dirty="0" err="1" smtClean="0"/>
              <a:t>graet</a:t>
            </a:r>
            <a:r>
              <a:rPr lang="en-US" dirty="0" smtClean="0"/>
              <a:t>, enjoy </a:t>
            </a:r>
            <a:r>
              <a:rPr lang="en-US" dirty="0" smtClean="0"/>
              <a:t>the rest of the course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86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7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26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</a:t>
            </a:r>
            <a:r>
              <a:rPr lang="en-US" dirty="0" smtClean="0"/>
              <a:t>between Cloud Computing and </a:t>
            </a:r>
            <a:r>
              <a:rPr lang="en-US" dirty="0" smtClean="0"/>
              <a:t>High Performance Computing (HPC).</a:t>
            </a:r>
            <a:endParaRPr lang="en-US" dirty="0" smtClean="0"/>
          </a:p>
          <a:p>
            <a:r>
              <a:rPr lang="en-US" dirty="0" smtClean="0"/>
              <a:t>Overview </a:t>
            </a:r>
            <a:r>
              <a:rPr lang="en-US" dirty="0" smtClean="0"/>
              <a:t>of </a:t>
            </a:r>
            <a:r>
              <a:rPr lang="en-US" dirty="0" smtClean="0"/>
              <a:t>pros and cons of moving from traditional desktop </a:t>
            </a:r>
            <a:r>
              <a:rPr lang="en-US" dirty="0" smtClean="0"/>
              <a:t>computing (PC) </a:t>
            </a:r>
            <a:r>
              <a:rPr lang="en-US" dirty="0" smtClean="0"/>
              <a:t>to Cloud or HPC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High Performance Computing (short: HPC) is not the same as cloud computing. </a:t>
            </a:r>
          </a:p>
          <a:p>
            <a:pPr lvl="0"/>
            <a:r>
              <a:rPr lang="en-US" dirty="0" smtClean="0"/>
              <a:t>Both technologies differ in a number of ways, and have some similarities as well.</a:t>
            </a:r>
          </a:p>
          <a:p>
            <a:pPr lvl="0"/>
            <a:r>
              <a:rPr lang="en-US" dirty="0" smtClean="0"/>
              <a:t>We may refer to both types as “large scale computing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systems </a:t>
            </a:r>
            <a:r>
              <a:rPr lang="en-US" dirty="0" smtClean="0"/>
              <a:t>target computing </a:t>
            </a:r>
            <a:r>
              <a:rPr lang="en-US" i="1" dirty="0" smtClean="0"/>
              <a:t>scalability</a:t>
            </a:r>
            <a:r>
              <a:rPr lang="en-US" dirty="0" smtClean="0"/>
              <a:t> </a:t>
            </a:r>
            <a:r>
              <a:rPr lang="en-US" dirty="0" smtClean="0"/>
              <a:t>differently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Performance Computing (HPC)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HCP targets </a:t>
            </a:r>
            <a:r>
              <a:rPr lang="en-US" b="1" dirty="0" smtClean="0"/>
              <a:t>extremely large sets of data </a:t>
            </a:r>
            <a:r>
              <a:rPr lang="en-US" dirty="0" smtClean="0"/>
              <a:t>and crunching the information in </a:t>
            </a:r>
            <a:r>
              <a:rPr lang="en-US" dirty="0" smtClean="0"/>
              <a:t>parallel, </a:t>
            </a:r>
            <a:r>
              <a:rPr lang="en-US" dirty="0" smtClean="0"/>
              <a:t>while </a:t>
            </a:r>
            <a:r>
              <a:rPr lang="en-US" i="1" dirty="0" smtClean="0"/>
              <a:t>sharing the data </a:t>
            </a:r>
            <a:r>
              <a:rPr lang="en-US" dirty="0" smtClean="0"/>
              <a:t>between compute nodes.</a:t>
            </a:r>
          </a:p>
          <a:p>
            <a:pPr lvl="1"/>
            <a:r>
              <a:rPr lang="en-US" dirty="0" smtClean="0"/>
              <a:t>The data connection between the nodes has to be </a:t>
            </a:r>
            <a:r>
              <a:rPr lang="en-US" i="1" dirty="0" smtClean="0"/>
              <a:t>very </a:t>
            </a:r>
            <a:r>
              <a:rPr lang="en-US" i="1" dirty="0" smtClean="0"/>
              <a:t>fast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entire </a:t>
            </a:r>
            <a:r>
              <a:rPr lang="en-US" dirty="0" smtClean="0"/>
              <a:t>grid of nodes </a:t>
            </a:r>
            <a:r>
              <a:rPr lang="en-US" dirty="0" smtClean="0"/>
              <a:t>is turned into a single </a:t>
            </a:r>
            <a:r>
              <a:rPr lang="en-US" dirty="0" smtClean="0"/>
              <a:t>“supercomputer”. </a:t>
            </a:r>
            <a:endParaRPr lang="en-US" dirty="0" smtClean="0"/>
          </a:p>
          <a:p>
            <a:pPr lvl="0"/>
            <a:r>
              <a:rPr lang="en-US" b="1" i="1" dirty="0" smtClean="0">
                <a:sym typeface="Helvetica"/>
              </a:rPr>
              <a:t>One</a:t>
            </a:r>
            <a:r>
              <a:rPr lang="en-US" dirty="0" smtClean="0"/>
              <a:t> </a:t>
            </a:r>
            <a:r>
              <a:rPr lang="en-US" dirty="0" smtClean="0"/>
              <a:t>application can be run </a:t>
            </a:r>
            <a:r>
              <a:rPr lang="en-US" b="1" i="1" dirty="0" smtClean="0">
                <a:sym typeface="Helvetica"/>
              </a:rPr>
              <a:t>across</a:t>
            </a:r>
            <a:r>
              <a:rPr lang="en-US" dirty="0" smtClean="0"/>
              <a:t> a variable number of nodes. We call this </a:t>
            </a:r>
            <a:r>
              <a:rPr lang="en-US" b="1" u="sng" dirty="0" smtClean="0">
                <a:sym typeface="Helvetica"/>
              </a:rPr>
              <a:t>vertical scalability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Cloud computing targets “embarrassingly parallel problems” (EPP).</a:t>
            </a:r>
          </a:p>
          <a:p>
            <a:pPr lvl="0"/>
            <a:r>
              <a:rPr lang="en-US" dirty="0" smtClean="0"/>
              <a:t>The individual computers don’t have to be super </a:t>
            </a:r>
            <a:r>
              <a:rPr lang="en-US" dirty="0" smtClean="0"/>
              <a:t>fast.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power lies in </a:t>
            </a:r>
            <a:r>
              <a:rPr lang="en-US" dirty="0" smtClean="0"/>
              <a:t>having </a:t>
            </a:r>
            <a:r>
              <a:rPr lang="en-US" dirty="0" smtClean="0"/>
              <a:t>a huge number of computers. </a:t>
            </a:r>
          </a:p>
          <a:p>
            <a:pPr lvl="0"/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applications run on a </a:t>
            </a:r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nodes. We call this </a:t>
            </a:r>
            <a:r>
              <a:rPr lang="en-US" b="1" u="sng" dirty="0" smtClean="0">
                <a:sym typeface="Helvetica"/>
              </a:rPr>
              <a:t>horizontal scalability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smtClean="0"/>
              <a:t>vs.</a:t>
            </a:r>
            <a:r>
              <a:rPr lang="en-US" dirty="0" smtClean="0"/>
              <a:t> </a:t>
            </a:r>
            <a:r>
              <a:rPr lang="en-US" dirty="0" smtClean="0"/>
              <a:t>HPC</a:t>
            </a:r>
            <a:endParaRPr lang="en-US" dirty="0"/>
          </a:p>
        </p:txBody>
      </p:sp>
      <p:pic>
        <p:nvPicPr>
          <p:cNvPr id="4" name="Content Placeholder 3" descr="CloudVsHP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1" r="-18171"/>
          <a:stretch>
            <a:fillRect/>
          </a:stretch>
        </p:blipFill>
        <p:spPr>
          <a:xfrm>
            <a:off x="457200" y="1217613"/>
            <a:ext cx="8229600" cy="3376612"/>
          </a:xfrm>
        </p:spPr>
      </p:pic>
    </p:spTree>
    <p:extLst>
      <p:ext uri="{BB962C8B-B14F-4D97-AF65-F5344CB8AC3E}">
        <p14:creationId xmlns:p14="http://schemas.microsoft.com/office/powerpoint/2010/main" val="2897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HPC and Cloud Computing try to achieve a different type of scalability. </a:t>
            </a:r>
          </a:p>
          <a:p>
            <a:pPr lvl="0"/>
            <a:r>
              <a:rPr lang="en-US" dirty="0" smtClean="0"/>
              <a:t>To achieve their aim, both techniques use their own optimized hardware. </a:t>
            </a:r>
          </a:p>
          <a:p>
            <a:pPr lvl="0"/>
            <a:r>
              <a:rPr lang="en-US" dirty="0" smtClean="0"/>
              <a:t>Depending on the requirements of your research application, one or the other may be the better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0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application pushes on all levels of performance:</a:t>
            </a:r>
          </a:p>
          <a:p>
            <a:pPr lvl="1"/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fast interconnects, and</a:t>
            </a:r>
          </a:p>
          <a:p>
            <a:pPr lvl="1"/>
            <a:r>
              <a:rPr lang="en-US" dirty="0" smtClean="0"/>
              <a:t>high-performance storage</a:t>
            </a:r>
          </a:p>
          <a:p>
            <a:r>
              <a:rPr lang="en-US" b="1" dirty="0">
                <a:sym typeface="Helvetica"/>
              </a:rPr>
              <a:t>Optimized HPC libraries</a:t>
            </a:r>
            <a:r>
              <a:rPr lang="en-US" dirty="0"/>
              <a:t>—the result of years of research—may be required for your </a:t>
            </a:r>
            <a:r>
              <a:rPr lang="en-US" dirty="0" smtClean="0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Some applications rely on a technology called </a:t>
            </a:r>
            <a:r>
              <a:rPr lang="en-US" b="1" dirty="0" smtClean="0">
                <a:sym typeface="Helvetica"/>
              </a:rPr>
              <a:t>MPI (Message Passing Interface)</a:t>
            </a:r>
          </a:p>
          <a:p>
            <a:pPr lvl="1"/>
            <a:r>
              <a:rPr lang="en-US" dirty="0" smtClean="0"/>
              <a:t>Such applications may not run efficiently in the Cloud because inter-node communication is slower.</a:t>
            </a:r>
          </a:p>
          <a:p>
            <a:pPr lvl="0"/>
            <a:r>
              <a:rPr lang="en-US" dirty="0" smtClean="0"/>
              <a:t>Some applications require </a:t>
            </a:r>
            <a:r>
              <a:rPr lang="en-US" b="1" dirty="0" smtClean="0">
                <a:sym typeface="Helvetica"/>
              </a:rPr>
              <a:t>very fast </a:t>
            </a:r>
            <a:r>
              <a:rPr lang="en-US" b="1" dirty="0" smtClean="0">
                <a:sym typeface="Helvetica"/>
              </a:rPr>
              <a:t>interconnects.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Requires communication </a:t>
            </a:r>
            <a:r>
              <a:rPr lang="en-US" dirty="0" smtClean="0"/>
              <a:t>that bypasses the OS kernel. </a:t>
            </a:r>
          </a:p>
          <a:p>
            <a:pPr lvl="1"/>
            <a:r>
              <a:rPr lang="en-US" dirty="0" smtClean="0"/>
              <a:t>Most virtualization schemes </a:t>
            </a:r>
            <a:r>
              <a:rPr lang="en-US" dirty="0" smtClean="0"/>
              <a:t>do not support this “kernel bypass”.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78</TotalTime>
  <Words>1180</Words>
  <Application>Microsoft Macintosh PowerPoint</Application>
  <PresentationFormat>On-screen Show (16:9)</PresentationFormat>
  <Paragraphs>106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Nectar_Theme1</vt:lpstr>
      <vt:lpstr>NeCTAR Training</vt:lpstr>
      <vt:lpstr>In this module</vt:lpstr>
      <vt:lpstr>Cloud vs HPC</vt:lpstr>
      <vt:lpstr>High Performance Computing (HPC)</vt:lpstr>
      <vt:lpstr>Cloud Computing</vt:lpstr>
      <vt:lpstr>Cloud vs. HPC</vt:lpstr>
      <vt:lpstr>Cloud vs HPC</vt:lpstr>
      <vt:lpstr>When to use HPC</vt:lpstr>
      <vt:lpstr>When to use HPC</vt:lpstr>
      <vt:lpstr>When to use HPC</vt:lpstr>
      <vt:lpstr>When to use the Cloud</vt:lpstr>
      <vt:lpstr>When to use the Cloud</vt:lpstr>
      <vt:lpstr>The Cloud: Drawbacks</vt:lpstr>
      <vt:lpstr>The Cloud: Advantages</vt:lpstr>
      <vt:lpstr>The Cloud: Advantages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20</cp:revision>
  <dcterms:created xsi:type="dcterms:W3CDTF">2015-07-15T18:55:48Z</dcterms:created>
  <dcterms:modified xsi:type="dcterms:W3CDTF">2015-10-21T12:54:15Z</dcterms:modified>
</cp:coreProperties>
</file>