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3"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90" r:id="rId25"/>
    <p:sldId id="280" r:id="rId26"/>
    <p:sldId id="281" r:id="rId27"/>
    <p:sldId id="282" r:id="rId28"/>
    <p:sldId id="283" r:id="rId29"/>
    <p:sldId id="284" r:id="rId30"/>
    <p:sldId id="291" r:id="rId31"/>
    <p:sldId id="286" r:id="rId32"/>
    <p:sldId id="287" r:id="rId33"/>
    <p:sldId id="288" r:id="rId34"/>
    <p:sldId id="289" r:id="rId3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0" d="100"/>
          <a:sy n="100" d="100"/>
        </p:scale>
        <p:origin x="-1312" y="-11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E094E0-9B72-424A-B113-26EBD5328170}" type="datetimeFigureOut">
              <a:rPr lang="en-US" smtClean="0"/>
              <a:t>21/10/15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2EC569-9403-2341-8F79-1760D6FC623C}" type="slidenum">
              <a:rPr lang="en-US" smtClean="0"/>
              <a:t>‹#›</a:t>
            </a:fld>
            <a:endParaRPr lang="en-US"/>
          </a:p>
        </p:txBody>
      </p:sp>
    </p:spTree>
    <p:extLst>
      <p:ext uri="{BB962C8B-B14F-4D97-AF65-F5344CB8AC3E}">
        <p14:creationId xmlns:p14="http://schemas.microsoft.com/office/powerpoint/2010/main" val="107536252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a:t>
            </a:r>
            <a:r>
              <a:rPr lang="en-US" baseline="0" dirty="0" err="1" smtClean="0"/>
              <a:t>mdoule</a:t>
            </a:r>
            <a:r>
              <a:rPr lang="en-US" baseline="0" dirty="0" smtClean="0"/>
              <a:t> is </a:t>
            </a:r>
            <a:r>
              <a:rPr lang="en-US" b="1" baseline="0" dirty="0" smtClean="0"/>
              <a:t>only an overview, with the purpose </a:t>
            </a:r>
            <a:r>
              <a:rPr lang="en-US" baseline="0" dirty="0" smtClean="0"/>
              <a:t>to get a rough idea of what tasks await the users.</a:t>
            </a:r>
          </a:p>
          <a:p>
            <a:r>
              <a:rPr lang="en-US" baseline="0" dirty="0" smtClean="0"/>
              <a:t>Say that if it seems like a lot of things to watch out for and </a:t>
            </a:r>
            <a:r>
              <a:rPr lang="en-US" baseline="0" dirty="0" err="1" smtClean="0"/>
              <a:t>obsever</a:t>
            </a:r>
            <a:r>
              <a:rPr lang="en-US" baseline="0" dirty="0" smtClean="0"/>
              <a:t>, </a:t>
            </a:r>
            <a:r>
              <a:rPr lang="en-US" baseline="0" smtClean="0"/>
              <a:t>it’s actually </a:t>
            </a:r>
            <a:r>
              <a:rPr lang="en-US" baseline="0" dirty="0" smtClean="0"/>
              <a:t>all not very hard to achieve, and there’s step-by-step instructions in the later modules.</a:t>
            </a:r>
            <a:endParaRPr lang="en-US" dirty="0" smtClean="0"/>
          </a:p>
          <a:p>
            <a:endParaRPr lang="en-US" dirty="0"/>
          </a:p>
        </p:txBody>
      </p:sp>
      <p:sp>
        <p:nvSpPr>
          <p:cNvPr id="4" name="Slide Number Placeholder 3"/>
          <p:cNvSpPr>
            <a:spLocks noGrp="1"/>
          </p:cNvSpPr>
          <p:nvPr>
            <p:ph type="sldNum" sz="quarter" idx="10"/>
          </p:nvPr>
        </p:nvSpPr>
        <p:spPr/>
        <p:txBody>
          <a:bodyPr/>
          <a:lstStyle/>
          <a:p>
            <a:fld id="{E22EC569-9403-2341-8F79-1760D6FC623C}" type="slidenum">
              <a:rPr lang="en-US" smtClean="0"/>
              <a:t>2</a:t>
            </a:fld>
            <a:endParaRPr lang="en-US"/>
          </a:p>
        </p:txBody>
      </p:sp>
    </p:spTree>
    <p:extLst>
      <p:ext uri="{BB962C8B-B14F-4D97-AF65-F5344CB8AC3E}">
        <p14:creationId xmlns:p14="http://schemas.microsoft.com/office/powerpoint/2010/main" val="1509785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with the graphic how</a:t>
            </a:r>
            <a:r>
              <a:rPr lang="en-US" baseline="0" dirty="0" smtClean="0"/>
              <a:t> the ssh client (on the local computer) uses the private key (it’s private because it’s not meant to be shared!) to encrypt/decrypt data packages to and from the client application. The public key is on the server and does the same – however the encrypted connection can only be established with both keys (i.e. having only the public key is useless)</a:t>
            </a:r>
            <a:r>
              <a:rPr lang="en-US" baseline="0" dirty="0" smtClean="0"/>
              <a:t>.</a:t>
            </a:r>
          </a:p>
          <a:p>
            <a:endParaRPr lang="en-US"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By default, SSH uses Port 22. On the remote machine (the instance), a </a:t>
            </a:r>
            <a:r>
              <a:rPr lang="en-US" i="1" dirty="0" smtClean="0"/>
              <a:t>ssh server </a:t>
            </a:r>
            <a:r>
              <a:rPr lang="en-US" dirty="0" smtClean="0"/>
              <a:t>is running which accepts connections from </a:t>
            </a:r>
            <a:r>
              <a:rPr lang="en-US" i="1" dirty="0" smtClean="0"/>
              <a:t>ssh clients</a:t>
            </a:r>
            <a:r>
              <a:rPr lang="en-US" dirty="0" smtClean="0"/>
              <a:t>. </a:t>
            </a:r>
          </a:p>
          <a:p>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A simple client/server application is the </a:t>
            </a:r>
            <a:r>
              <a:rPr lang="en-US" b="1" dirty="0" smtClean="0">
                <a:sym typeface="Helvetica"/>
              </a:rPr>
              <a:t>ssh shell</a:t>
            </a:r>
            <a:r>
              <a:rPr lang="en-US" dirty="0" smtClean="0"/>
              <a:t>, which we will use in Module 7 to communicate with the instance.</a:t>
            </a:r>
          </a:p>
          <a:p>
            <a:endParaRPr lang="en-US" dirty="0"/>
          </a:p>
        </p:txBody>
      </p:sp>
      <p:sp>
        <p:nvSpPr>
          <p:cNvPr id="4" name="Slide Number Placeholder 3"/>
          <p:cNvSpPr>
            <a:spLocks noGrp="1"/>
          </p:cNvSpPr>
          <p:nvPr>
            <p:ph type="sldNum" sz="quarter" idx="10"/>
          </p:nvPr>
        </p:nvSpPr>
        <p:spPr/>
        <p:txBody>
          <a:bodyPr/>
          <a:lstStyle/>
          <a:p>
            <a:fld id="{E22EC569-9403-2341-8F79-1760D6FC623C}" type="slidenum">
              <a:rPr lang="en-US" smtClean="0"/>
              <a:t>18</a:t>
            </a:fld>
            <a:endParaRPr lang="en-US"/>
          </a:p>
        </p:txBody>
      </p:sp>
    </p:spTree>
    <p:extLst>
      <p:ext uri="{BB962C8B-B14F-4D97-AF65-F5344CB8AC3E}">
        <p14:creationId xmlns:p14="http://schemas.microsoft.com/office/powerpoint/2010/main" val="2629215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how the unencrypted</a:t>
            </a:r>
            <a:r>
              <a:rPr lang="en-US" baseline="0" dirty="0" smtClean="0"/>
              <a:t> packages arrive at the application’s usual port. Use graphic on next slide to explain.</a:t>
            </a:r>
            <a:endParaRPr lang="en-US" dirty="0"/>
          </a:p>
        </p:txBody>
      </p:sp>
      <p:sp>
        <p:nvSpPr>
          <p:cNvPr id="4" name="Slide Number Placeholder 3"/>
          <p:cNvSpPr>
            <a:spLocks noGrp="1"/>
          </p:cNvSpPr>
          <p:nvPr>
            <p:ph type="sldNum" sz="quarter" idx="10"/>
          </p:nvPr>
        </p:nvSpPr>
        <p:spPr/>
        <p:txBody>
          <a:bodyPr/>
          <a:lstStyle/>
          <a:p>
            <a:fld id="{E22EC569-9403-2341-8F79-1760D6FC623C}" type="slidenum">
              <a:rPr lang="en-US" smtClean="0"/>
              <a:t>19</a:t>
            </a:fld>
            <a:endParaRPr lang="en-US"/>
          </a:p>
        </p:txBody>
      </p:sp>
    </p:spTree>
    <p:extLst>
      <p:ext uri="{BB962C8B-B14F-4D97-AF65-F5344CB8AC3E}">
        <p14:creationId xmlns:p14="http://schemas.microsoft.com/office/powerpoint/2010/main" val="2692681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data</a:t>
            </a:r>
            <a:r>
              <a:rPr lang="en-US" baseline="0" dirty="0" smtClean="0"/>
              <a:t> packages are forwarded to ssh client/server from the application end points. The applications “think” they are using their designated port, when in fact the connection is deviated via the ssh encryption on port 22. This way we can have lots of applications operating on various ports, but the firewall only needs to have port 22 open, as all connections are deviated via this ssh tunnel.</a:t>
            </a:r>
          </a:p>
          <a:p>
            <a:endParaRPr lang="en-US" baseline="0" dirty="0" smtClean="0"/>
          </a:p>
          <a:p>
            <a:r>
              <a:rPr lang="en-US" baseline="0" dirty="0" smtClean="0"/>
              <a:t>This is a good way to keep your VM safe!</a:t>
            </a:r>
            <a:endParaRPr lang="en-US" dirty="0"/>
          </a:p>
        </p:txBody>
      </p:sp>
      <p:sp>
        <p:nvSpPr>
          <p:cNvPr id="4" name="Slide Number Placeholder 3"/>
          <p:cNvSpPr>
            <a:spLocks noGrp="1"/>
          </p:cNvSpPr>
          <p:nvPr>
            <p:ph type="sldNum" sz="quarter" idx="10"/>
          </p:nvPr>
        </p:nvSpPr>
        <p:spPr/>
        <p:txBody>
          <a:bodyPr/>
          <a:lstStyle/>
          <a:p>
            <a:fld id="{E22EC569-9403-2341-8F79-1760D6FC623C}" type="slidenum">
              <a:rPr lang="en-US" smtClean="0"/>
              <a:t>20</a:t>
            </a:fld>
            <a:endParaRPr lang="en-US"/>
          </a:p>
        </p:txBody>
      </p:sp>
    </p:spTree>
    <p:extLst>
      <p:ext uri="{BB962C8B-B14F-4D97-AF65-F5344CB8AC3E}">
        <p14:creationId xmlns:p14="http://schemas.microsoft.com/office/powerpoint/2010/main" val="352114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Module 9 which will cover all this.</a:t>
            </a:r>
          </a:p>
          <a:p>
            <a:endParaRPr lang="en-US" dirty="0" smtClean="0"/>
          </a:p>
          <a:p>
            <a:r>
              <a:rPr lang="en-US" dirty="0" smtClean="0"/>
              <a:t>Explain how re-provisioning is dangerous</a:t>
            </a:r>
            <a:r>
              <a:rPr lang="en-US" baseline="0" dirty="0" smtClean="0"/>
              <a:t> if you repeat the same set-up process many times. At some stage you’ll forget one step, e.g. installing anti-virus. </a:t>
            </a:r>
          </a:p>
          <a:p>
            <a:r>
              <a:rPr lang="en-US" baseline="0" dirty="0" smtClean="0"/>
              <a:t>Rather set up a good basic VM first, take a snapshot, then modify more, take </a:t>
            </a:r>
            <a:r>
              <a:rPr lang="en-US" baseline="0" dirty="0" err="1" smtClean="0"/>
              <a:t>anohter</a:t>
            </a:r>
            <a:r>
              <a:rPr lang="en-US" baseline="0" dirty="0" smtClean="0"/>
              <a:t> snapshot, and so on. Then you can start up VMs not from the raw image, but from an already safer state.</a:t>
            </a:r>
          </a:p>
          <a:p>
            <a:endParaRPr lang="en-US" dirty="0"/>
          </a:p>
        </p:txBody>
      </p:sp>
      <p:sp>
        <p:nvSpPr>
          <p:cNvPr id="4" name="Slide Number Placeholder 3"/>
          <p:cNvSpPr>
            <a:spLocks noGrp="1"/>
          </p:cNvSpPr>
          <p:nvPr>
            <p:ph type="sldNum" sz="quarter" idx="10"/>
          </p:nvPr>
        </p:nvSpPr>
        <p:spPr/>
        <p:txBody>
          <a:bodyPr/>
          <a:lstStyle/>
          <a:p>
            <a:fld id="{E22EC569-9403-2341-8F79-1760D6FC623C}" type="slidenum">
              <a:rPr lang="en-US" smtClean="0"/>
              <a:t>24</a:t>
            </a:fld>
            <a:endParaRPr lang="en-US"/>
          </a:p>
        </p:txBody>
      </p:sp>
    </p:spTree>
    <p:extLst>
      <p:ext uri="{BB962C8B-B14F-4D97-AF65-F5344CB8AC3E}">
        <p14:creationId xmlns:p14="http://schemas.microsoft.com/office/powerpoint/2010/main" val="1250323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POINT OUT:</a:t>
            </a:r>
            <a:r>
              <a:rPr lang="en-US" baseline="0" dirty="0" smtClean="0"/>
              <a:t> </a:t>
            </a:r>
            <a:r>
              <a:rPr lang="en-US" dirty="0" smtClean="0"/>
              <a:t>Please read the information given on the support website.</a:t>
            </a:r>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First read the </a:t>
            </a:r>
            <a:r>
              <a:rPr lang="en-US" b="1" dirty="0" smtClean="0"/>
              <a:t>known issues</a:t>
            </a:r>
            <a:r>
              <a:rPr lang="en-US" dirty="0" smtClean="0"/>
              <a:t> and </a:t>
            </a:r>
            <a:r>
              <a:rPr lang="en-US" b="1" dirty="0" smtClean="0"/>
              <a:t>FAQ</a:t>
            </a:r>
            <a:r>
              <a:rPr lang="en-US" dirty="0" smtClean="0"/>
              <a:t>, and search the </a:t>
            </a:r>
            <a:r>
              <a:rPr lang="en-US" b="1" dirty="0" smtClean="0"/>
              <a:t>support website</a:t>
            </a:r>
            <a:r>
              <a:rPr lang="en-US" dirty="0" smtClean="0"/>
              <a:t> and the </a:t>
            </a:r>
            <a:r>
              <a:rPr lang="en-US" b="1" dirty="0" smtClean="0"/>
              <a:t>community forum</a:t>
            </a:r>
            <a:r>
              <a:rPr lang="en-US" dirty="0" smtClean="0"/>
              <a:t> for a solution.</a:t>
            </a:r>
          </a:p>
          <a:p>
            <a:endParaRPr lang="en-US" dirty="0"/>
          </a:p>
        </p:txBody>
      </p:sp>
      <p:sp>
        <p:nvSpPr>
          <p:cNvPr id="4" name="Slide Number Placeholder 3"/>
          <p:cNvSpPr>
            <a:spLocks noGrp="1"/>
          </p:cNvSpPr>
          <p:nvPr>
            <p:ph type="sldNum" sz="quarter" idx="10"/>
          </p:nvPr>
        </p:nvSpPr>
        <p:spPr/>
        <p:txBody>
          <a:bodyPr/>
          <a:lstStyle/>
          <a:p>
            <a:fld id="{E22EC569-9403-2341-8F79-1760D6FC623C}" type="slidenum">
              <a:rPr lang="en-US" smtClean="0"/>
              <a:t>29</a:t>
            </a:fld>
            <a:endParaRPr lang="en-US"/>
          </a:p>
        </p:txBody>
      </p:sp>
    </p:spTree>
    <p:extLst>
      <p:ext uri="{BB962C8B-B14F-4D97-AF65-F5344CB8AC3E}">
        <p14:creationId xmlns:p14="http://schemas.microsoft.com/office/powerpoint/2010/main" val="1194418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you have used the Project Trial to gain experience, you may want to request more.</a:t>
            </a:r>
          </a:p>
          <a:p>
            <a:endParaRPr lang="en-US" dirty="0" smtClean="0"/>
          </a:p>
          <a:p>
            <a:r>
              <a:rPr lang="en-US" dirty="0" smtClean="0"/>
              <a:t>Users should find out whether they have an association with a</a:t>
            </a:r>
            <a:r>
              <a:rPr lang="en-US" baseline="0" dirty="0" smtClean="0"/>
              <a:t> local cloud node, so they can specify this in the allocation request and get allocated in that node, where they’d have access to the resources (or more resources) easily.</a:t>
            </a:r>
            <a:endParaRPr lang="en-US" dirty="0"/>
          </a:p>
        </p:txBody>
      </p:sp>
      <p:sp>
        <p:nvSpPr>
          <p:cNvPr id="4" name="Slide Number Placeholder 3"/>
          <p:cNvSpPr>
            <a:spLocks noGrp="1"/>
          </p:cNvSpPr>
          <p:nvPr>
            <p:ph type="sldNum" sz="quarter" idx="10"/>
          </p:nvPr>
        </p:nvSpPr>
        <p:spPr/>
        <p:txBody>
          <a:bodyPr/>
          <a:lstStyle/>
          <a:p>
            <a:fld id="{E22EC569-9403-2341-8F79-1760D6FC623C}" type="slidenum">
              <a:rPr lang="en-US" smtClean="0"/>
              <a:t>30</a:t>
            </a:fld>
            <a:endParaRPr lang="en-US"/>
          </a:p>
        </p:txBody>
      </p:sp>
    </p:spTree>
    <p:extLst>
      <p:ext uri="{BB962C8B-B14F-4D97-AF65-F5344CB8AC3E}">
        <p14:creationId xmlns:p14="http://schemas.microsoft.com/office/powerpoint/2010/main" val="3544744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mtClean="0"/>
              <a:t>One note: “Core hours” you request is the amount of hours you estimate your instance will be in existence—the time between you </a:t>
            </a:r>
            <a:r>
              <a:rPr lang="en-US" i="1" smtClean="0"/>
              <a:t>launch</a:t>
            </a:r>
            <a:r>
              <a:rPr lang="en-US" smtClean="0"/>
              <a:t> and </a:t>
            </a:r>
            <a:r>
              <a:rPr lang="en-US" i="1" smtClean="0"/>
              <a:t>terminate</a:t>
            </a:r>
            <a:r>
              <a:rPr lang="en-US" smtClean="0"/>
              <a:t> it.</a:t>
            </a:r>
          </a:p>
        </p:txBody>
      </p:sp>
      <p:sp>
        <p:nvSpPr>
          <p:cNvPr id="4" name="Slide Number Placeholder 3"/>
          <p:cNvSpPr>
            <a:spLocks noGrp="1"/>
          </p:cNvSpPr>
          <p:nvPr>
            <p:ph type="sldNum" sz="quarter" idx="10"/>
          </p:nvPr>
        </p:nvSpPr>
        <p:spPr/>
        <p:txBody>
          <a:bodyPr/>
          <a:lstStyle/>
          <a:p>
            <a:fld id="{E22EC569-9403-2341-8F79-1760D6FC623C}" type="slidenum">
              <a:rPr lang="en-US" smtClean="0"/>
              <a:t>31</a:t>
            </a:fld>
            <a:endParaRPr lang="en-US"/>
          </a:p>
        </p:txBody>
      </p:sp>
    </p:spTree>
    <p:extLst>
      <p:ext uri="{BB962C8B-B14F-4D97-AF65-F5344CB8AC3E}">
        <p14:creationId xmlns:p14="http://schemas.microsoft.com/office/powerpoint/2010/main" val="2406738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again</a:t>
            </a:r>
            <a:r>
              <a:rPr lang="en-US" baseline="0" dirty="0" smtClean="0"/>
              <a:t> that this was only an overview, and point out the modules in which the topics are treated in more detail later.</a:t>
            </a:r>
          </a:p>
          <a:p>
            <a:r>
              <a:rPr lang="en-US" baseline="0" dirty="0" smtClean="0"/>
              <a:t>This module was only to get a rough idea of what tasks await the users.</a:t>
            </a:r>
          </a:p>
          <a:p>
            <a:r>
              <a:rPr lang="en-US" baseline="0" dirty="0" smtClean="0"/>
              <a:t>Say that it may seem more scary as it actually may seem at this point --- it is actually all not very hard to achieve, and there’s step-by-step instructions in the later modules.</a:t>
            </a:r>
            <a:endParaRPr lang="en-US" dirty="0"/>
          </a:p>
        </p:txBody>
      </p:sp>
      <p:sp>
        <p:nvSpPr>
          <p:cNvPr id="4" name="Slide Number Placeholder 3"/>
          <p:cNvSpPr>
            <a:spLocks noGrp="1"/>
          </p:cNvSpPr>
          <p:nvPr>
            <p:ph type="sldNum" sz="quarter" idx="10"/>
          </p:nvPr>
        </p:nvSpPr>
        <p:spPr/>
        <p:txBody>
          <a:bodyPr/>
          <a:lstStyle/>
          <a:p>
            <a:fld id="{E22EC569-9403-2341-8F79-1760D6FC623C}" type="slidenum">
              <a:rPr lang="en-US" smtClean="0"/>
              <a:t>32</a:t>
            </a:fld>
            <a:endParaRPr lang="en-US"/>
          </a:p>
        </p:txBody>
      </p:sp>
    </p:spTree>
    <p:extLst>
      <p:ext uri="{BB962C8B-B14F-4D97-AF65-F5344CB8AC3E}">
        <p14:creationId xmlns:p14="http://schemas.microsoft.com/office/powerpoint/2010/main" val="460041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Any researcher who logs on to the web Dashboard can immediately have access to</a:t>
            </a:r>
            <a:r>
              <a:rPr lang="en-US" baseline="0" dirty="0" smtClean="0"/>
              <a:t> the project trial.</a:t>
            </a:r>
          </a:p>
          <a:p>
            <a:pPr lvl="1"/>
            <a:r>
              <a:rPr lang="en-US" dirty="0" smtClean="0"/>
              <a:t>E.g. with the project trial You can run</a:t>
            </a:r>
          </a:p>
          <a:p>
            <a:pPr marL="628650" lvl="1" indent="-171450">
              <a:buFontTx/>
              <a:buChar char="-"/>
            </a:pPr>
            <a:r>
              <a:rPr lang="en-US" dirty="0" smtClean="0"/>
              <a:t>a medium (two core) VM, or</a:t>
            </a:r>
          </a:p>
          <a:p>
            <a:pPr marL="628650" lvl="1" indent="-171450">
              <a:buFontTx/>
              <a:buChar char="-"/>
            </a:pPr>
            <a:r>
              <a:rPr lang="en-US" dirty="0" smtClean="0"/>
              <a:t>two small (single core) VMs.</a:t>
            </a:r>
          </a:p>
          <a:p>
            <a:endParaRPr lang="en-US" dirty="0"/>
          </a:p>
        </p:txBody>
      </p:sp>
      <p:sp>
        <p:nvSpPr>
          <p:cNvPr id="4" name="Slide Number Placeholder 3"/>
          <p:cNvSpPr>
            <a:spLocks noGrp="1"/>
          </p:cNvSpPr>
          <p:nvPr>
            <p:ph type="sldNum" sz="quarter" idx="10"/>
          </p:nvPr>
        </p:nvSpPr>
        <p:spPr/>
        <p:txBody>
          <a:bodyPr/>
          <a:lstStyle/>
          <a:p>
            <a:fld id="{E22EC569-9403-2341-8F79-1760D6FC623C}" type="slidenum">
              <a:rPr lang="en-US" smtClean="0"/>
              <a:t>3</a:t>
            </a:fld>
            <a:endParaRPr lang="en-US"/>
          </a:p>
        </p:txBody>
      </p:sp>
    </p:spTree>
    <p:extLst>
      <p:ext uri="{BB962C8B-B14F-4D97-AF65-F5344CB8AC3E}">
        <p14:creationId xmlns:p14="http://schemas.microsoft.com/office/powerpoint/2010/main" val="1247872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only you can connect, but also </a:t>
            </a:r>
            <a:r>
              <a:rPr lang="en-US" dirty="0" smtClean="0"/>
              <a:t>and anyone else you allow access to the VM</a:t>
            </a:r>
            <a:endParaRPr lang="en-US" dirty="0"/>
          </a:p>
        </p:txBody>
      </p:sp>
      <p:sp>
        <p:nvSpPr>
          <p:cNvPr id="4" name="Slide Number Placeholder 3"/>
          <p:cNvSpPr>
            <a:spLocks noGrp="1"/>
          </p:cNvSpPr>
          <p:nvPr>
            <p:ph type="sldNum" sz="quarter" idx="10"/>
          </p:nvPr>
        </p:nvSpPr>
        <p:spPr/>
        <p:txBody>
          <a:bodyPr/>
          <a:lstStyle/>
          <a:p>
            <a:fld id="{E22EC569-9403-2341-8F79-1760D6FC623C}" type="slidenum">
              <a:rPr lang="en-US" smtClean="0"/>
              <a:t>6</a:t>
            </a:fld>
            <a:endParaRPr lang="en-US"/>
          </a:p>
        </p:txBody>
      </p:sp>
    </p:spTree>
    <p:extLst>
      <p:ext uri="{BB962C8B-B14F-4D97-AF65-F5344CB8AC3E}">
        <p14:creationId xmlns:p14="http://schemas.microsoft.com/office/powerpoint/2010/main" val="1825740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t>Note: An </a:t>
            </a:r>
            <a:r>
              <a:rPr lang="en-US" sz="1200" i="1" dirty="0" smtClean="0"/>
              <a:t>instance</a:t>
            </a:r>
            <a:r>
              <a:rPr lang="en-US" sz="1200" dirty="0" smtClean="0"/>
              <a:t> is sometimes also one physical computer, but in the NeCTAR Cloud, all instances are virtual machines.</a:t>
            </a:r>
          </a:p>
          <a:p>
            <a:endParaRPr lang="en-US" dirty="0"/>
          </a:p>
        </p:txBody>
      </p:sp>
      <p:sp>
        <p:nvSpPr>
          <p:cNvPr id="4" name="Slide Number Placeholder 3"/>
          <p:cNvSpPr>
            <a:spLocks noGrp="1"/>
          </p:cNvSpPr>
          <p:nvPr>
            <p:ph type="sldNum" sz="quarter" idx="10"/>
          </p:nvPr>
        </p:nvSpPr>
        <p:spPr/>
        <p:txBody>
          <a:bodyPr/>
          <a:lstStyle/>
          <a:p>
            <a:fld id="{E22EC569-9403-2341-8F79-1760D6FC623C}" type="slidenum">
              <a:rPr lang="en-US" smtClean="0"/>
              <a:t>7</a:t>
            </a:fld>
            <a:endParaRPr lang="en-US"/>
          </a:p>
        </p:txBody>
      </p:sp>
    </p:spTree>
    <p:extLst>
      <p:ext uri="{BB962C8B-B14F-4D97-AF65-F5344CB8AC3E}">
        <p14:creationId xmlns:p14="http://schemas.microsoft.com/office/powerpoint/2010/main" val="2368514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An </a:t>
            </a:r>
            <a:r>
              <a:rPr lang="en-US" i="1" dirty="0" smtClean="0"/>
              <a:t>Image</a:t>
            </a:r>
            <a:r>
              <a:rPr lang="en-US" dirty="0" smtClean="0"/>
              <a:t> which can be used to launch instances captures the configuration of a computer system, including the Operating System, and stores it in an Image file. </a:t>
            </a:r>
          </a:p>
          <a:p>
            <a:endParaRPr lang="en-US" dirty="0" smtClean="0"/>
          </a:p>
          <a:p>
            <a:r>
              <a:rPr lang="en-US" dirty="0" smtClean="0"/>
              <a:t>Mention that the NeCTAR images can be used as a starting base,</a:t>
            </a:r>
            <a:r>
              <a:rPr lang="en-US" baseline="0" dirty="0" smtClean="0"/>
              <a:t> upon which individual configurations can be made.</a:t>
            </a:r>
            <a:endParaRPr lang="en-US" dirty="0"/>
          </a:p>
        </p:txBody>
      </p:sp>
      <p:sp>
        <p:nvSpPr>
          <p:cNvPr id="4" name="Slide Number Placeholder 3"/>
          <p:cNvSpPr>
            <a:spLocks noGrp="1"/>
          </p:cNvSpPr>
          <p:nvPr>
            <p:ph type="sldNum" sz="quarter" idx="10"/>
          </p:nvPr>
        </p:nvSpPr>
        <p:spPr/>
        <p:txBody>
          <a:bodyPr/>
          <a:lstStyle/>
          <a:p>
            <a:fld id="{E22EC569-9403-2341-8F79-1760D6FC623C}" type="slidenum">
              <a:rPr lang="en-US" smtClean="0"/>
              <a:t>8</a:t>
            </a:fld>
            <a:endParaRPr lang="en-US"/>
          </a:p>
        </p:txBody>
      </p:sp>
    </p:spTree>
    <p:extLst>
      <p:ext uri="{BB962C8B-B14F-4D97-AF65-F5344CB8AC3E}">
        <p14:creationId xmlns:p14="http://schemas.microsoft.com/office/powerpoint/2010/main" val="1485620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Secure passphrases:</a:t>
            </a:r>
          </a:p>
          <a:p>
            <a:pPr lvl="1"/>
            <a:r>
              <a:rPr lang="en-US" dirty="0" smtClean="0"/>
              <a:t>Combinations of alphanumeric and characters.</a:t>
            </a:r>
          </a:p>
          <a:p>
            <a:pPr lvl="1"/>
            <a:r>
              <a:rPr lang="en-US" dirty="0" smtClean="0"/>
              <a:t>It should be at least 10 characters long, and it should be hard to guess.</a:t>
            </a:r>
          </a:p>
          <a:p>
            <a:pPr lvl="1"/>
            <a:r>
              <a:rPr lang="en-US" dirty="0" smtClean="0"/>
              <a:t>You should be able to remember it, or save it in a secure place!</a:t>
            </a:r>
          </a:p>
          <a:p>
            <a:endParaRPr lang="en-US" dirty="0"/>
          </a:p>
        </p:txBody>
      </p:sp>
      <p:sp>
        <p:nvSpPr>
          <p:cNvPr id="4" name="Slide Number Placeholder 3"/>
          <p:cNvSpPr>
            <a:spLocks noGrp="1"/>
          </p:cNvSpPr>
          <p:nvPr>
            <p:ph type="sldNum" sz="quarter" idx="10"/>
          </p:nvPr>
        </p:nvSpPr>
        <p:spPr/>
        <p:txBody>
          <a:bodyPr/>
          <a:lstStyle/>
          <a:p>
            <a:fld id="{E22EC569-9403-2341-8F79-1760D6FC623C}" type="slidenum">
              <a:rPr lang="en-US" smtClean="0"/>
              <a:t>12</a:t>
            </a:fld>
            <a:endParaRPr lang="en-US"/>
          </a:p>
        </p:txBody>
      </p:sp>
    </p:spTree>
    <p:extLst>
      <p:ext uri="{BB962C8B-B14F-4D97-AF65-F5344CB8AC3E}">
        <p14:creationId xmlns:p14="http://schemas.microsoft.com/office/powerpoint/2010/main" val="3424330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how passwords</a:t>
            </a:r>
            <a:r>
              <a:rPr lang="en-US" baseline="0" dirty="0" smtClean="0"/>
              <a:t> can be cracked by using a large amount of computers required to achieve the task.</a:t>
            </a:r>
            <a:r>
              <a:rPr lang="en-US" dirty="0" smtClean="0"/>
              <a:t> </a:t>
            </a:r>
          </a:p>
          <a:p>
            <a:r>
              <a:rPr lang="en-US" dirty="0" smtClean="0"/>
              <a:t>The</a:t>
            </a:r>
            <a:r>
              <a:rPr lang="en-US" baseline="0" dirty="0" smtClean="0"/>
              <a:t> numbers in the figure show what a dramatic difference secure passphrases do when it comes to time required to crack them</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E22EC569-9403-2341-8F79-1760D6FC623C}" type="slidenum">
              <a:rPr lang="en-US" smtClean="0"/>
              <a:t>13</a:t>
            </a:fld>
            <a:endParaRPr lang="en-US"/>
          </a:p>
        </p:txBody>
      </p:sp>
    </p:spTree>
    <p:extLst>
      <p:ext uri="{BB962C8B-B14F-4D97-AF65-F5344CB8AC3E}">
        <p14:creationId xmlns:p14="http://schemas.microsoft.com/office/powerpoint/2010/main" val="2498663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security group is a collection of firewall rules.</a:t>
            </a:r>
          </a:p>
          <a:p>
            <a:endParaRPr lang="en-US"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By default, the firewall allows no access, but you will have to </a:t>
            </a:r>
            <a:r>
              <a:rPr lang="en-US" b="1" dirty="0" smtClean="0"/>
              <a:t>free up Ports </a:t>
            </a:r>
            <a:r>
              <a:rPr lang="en-US" dirty="0" smtClean="0"/>
              <a:t>to be able to connect.</a:t>
            </a:r>
          </a:p>
          <a:p>
            <a:endParaRPr lang="en-US" dirty="0"/>
          </a:p>
        </p:txBody>
      </p:sp>
      <p:sp>
        <p:nvSpPr>
          <p:cNvPr id="4" name="Slide Number Placeholder 3"/>
          <p:cNvSpPr>
            <a:spLocks noGrp="1"/>
          </p:cNvSpPr>
          <p:nvPr>
            <p:ph type="sldNum" sz="quarter" idx="10"/>
          </p:nvPr>
        </p:nvSpPr>
        <p:spPr/>
        <p:txBody>
          <a:bodyPr/>
          <a:lstStyle/>
          <a:p>
            <a:fld id="{E22EC569-9403-2341-8F79-1760D6FC623C}" type="slidenum">
              <a:rPr lang="en-US" smtClean="0"/>
              <a:t>14</a:t>
            </a:fld>
            <a:endParaRPr lang="en-US"/>
          </a:p>
        </p:txBody>
      </p:sp>
    </p:spTree>
    <p:extLst>
      <p:ext uri="{BB962C8B-B14F-4D97-AF65-F5344CB8AC3E}">
        <p14:creationId xmlns:p14="http://schemas.microsoft.com/office/powerpoint/2010/main" val="2694250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It is possible to set up insecure connections if you allow this on your firewall rules of your virtual machine—don’t do this!</a:t>
            </a:r>
          </a:p>
          <a:p>
            <a:endParaRPr lang="en-US" dirty="0"/>
          </a:p>
        </p:txBody>
      </p:sp>
      <p:sp>
        <p:nvSpPr>
          <p:cNvPr id="4" name="Slide Number Placeholder 3"/>
          <p:cNvSpPr>
            <a:spLocks noGrp="1"/>
          </p:cNvSpPr>
          <p:nvPr>
            <p:ph type="sldNum" sz="quarter" idx="10"/>
          </p:nvPr>
        </p:nvSpPr>
        <p:spPr/>
        <p:txBody>
          <a:bodyPr/>
          <a:lstStyle/>
          <a:p>
            <a:fld id="{E22EC569-9403-2341-8F79-1760D6FC623C}" type="slidenum">
              <a:rPr lang="en-US" smtClean="0"/>
              <a:t>17</a:t>
            </a:fld>
            <a:endParaRPr lang="en-US"/>
          </a:p>
        </p:txBody>
      </p:sp>
    </p:spTree>
    <p:extLst>
      <p:ext uri="{BB962C8B-B14F-4D97-AF65-F5344CB8AC3E}">
        <p14:creationId xmlns:p14="http://schemas.microsoft.com/office/powerpoint/2010/main" val="20478931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8011" y="2320993"/>
            <a:ext cx="7772400" cy="763487"/>
          </a:xfrm>
        </p:spPr>
        <p:txBody>
          <a:bodyPr>
            <a:normAutofit/>
          </a:bodyPr>
          <a:lstStyle>
            <a:lvl1pPr>
              <a:defRPr sz="3200" b="1" cap="all"/>
            </a:lvl1pPr>
          </a:lstStyle>
          <a:p>
            <a:r>
              <a:rPr lang="en-AU" smtClean="0"/>
              <a:t>Click to edit Master title style</a:t>
            </a:r>
            <a:endParaRPr lang="en-US" dirty="0"/>
          </a:p>
        </p:txBody>
      </p:sp>
      <p:sp>
        <p:nvSpPr>
          <p:cNvPr id="3" name="Subtitle 2"/>
          <p:cNvSpPr>
            <a:spLocks noGrp="1"/>
          </p:cNvSpPr>
          <p:nvPr>
            <p:ph type="subTitle" idx="1"/>
          </p:nvPr>
        </p:nvSpPr>
        <p:spPr>
          <a:xfrm>
            <a:off x="1371600" y="3084480"/>
            <a:ext cx="6400800" cy="99207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dirty="0"/>
          </a:p>
        </p:txBody>
      </p:sp>
      <p:sp>
        <p:nvSpPr>
          <p:cNvPr id="8" name="TextBox 7"/>
          <p:cNvSpPr txBox="1"/>
          <p:nvPr/>
        </p:nvSpPr>
        <p:spPr>
          <a:xfrm>
            <a:off x="325166" y="4535655"/>
            <a:ext cx="6069291" cy="292388"/>
          </a:xfrm>
          <a:prstGeom prst="rect">
            <a:avLst/>
          </a:prstGeom>
          <a:noFill/>
        </p:spPr>
        <p:txBody>
          <a:bodyPr wrap="square" rtlCol="0">
            <a:spAutoFit/>
          </a:bodyPr>
          <a:lstStyle/>
          <a:p>
            <a:r>
              <a:rPr lang="en-AU" sz="1300" dirty="0" smtClean="0">
                <a:latin typeface="Arial"/>
                <a:cs typeface="Arial"/>
              </a:rPr>
              <a:t>communications@nectar.org.au  </a:t>
            </a:r>
            <a:r>
              <a:rPr lang="en-AU" sz="1300" i="1" dirty="0" smtClean="0">
                <a:latin typeface="Arial"/>
                <a:cs typeface="Arial"/>
              </a:rPr>
              <a:t>|  </a:t>
            </a:r>
            <a:r>
              <a:rPr lang="en-AU" sz="1300" b="1" dirty="0" err="1" smtClean="0">
                <a:solidFill>
                  <a:srgbClr val="F5B71D"/>
                </a:solidFill>
                <a:latin typeface="Arial"/>
                <a:cs typeface="Arial"/>
              </a:rPr>
              <a:t>nectar.org.au</a:t>
            </a:r>
            <a:endParaRPr lang="en-AU" sz="1300" b="1" dirty="0">
              <a:solidFill>
                <a:srgbClr val="F5B71D"/>
              </a:solidFill>
              <a:latin typeface="Arial"/>
              <a:cs typeface="Arial"/>
            </a:endParaRPr>
          </a:p>
        </p:txBody>
      </p:sp>
      <p:pic>
        <p:nvPicPr>
          <p:cNvPr id="9" name="Picture 8"/>
          <p:cNvPicPr>
            <a:picLocks noChangeAspect="1"/>
          </p:cNvPicPr>
          <p:nvPr/>
        </p:nvPicPr>
        <p:blipFill>
          <a:blip r:embed="rId3"/>
          <a:stretch>
            <a:fillRect/>
          </a:stretch>
        </p:blipFill>
        <p:spPr>
          <a:xfrm>
            <a:off x="6649026" y="4076550"/>
            <a:ext cx="743204" cy="830072"/>
          </a:xfrm>
          <a:prstGeom prst="rect">
            <a:avLst/>
          </a:prstGeom>
        </p:spPr>
      </p:pic>
      <p:pic>
        <p:nvPicPr>
          <p:cNvPr id="10" name="Picture 9"/>
          <p:cNvPicPr>
            <a:picLocks noChangeAspect="1"/>
          </p:cNvPicPr>
          <p:nvPr/>
        </p:nvPicPr>
        <p:blipFill>
          <a:blip r:embed="rId4"/>
          <a:stretch>
            <a:fillRect/>
          </a:stretch>
        </p:blipFill>
        <p:spPr>
          <a:xfrm>
            <a:off x="7542817" y="4206545"/>
            <a:ext cx="1170191" cy="561692"/>
          </a:xfrm>
          <a:prstGeom prst="rect">
            <a:avLst/>
          </a:prstGeom>
        </p:spPr>
      </p:pic>
    </p:spTree>
    <p:extLst>
      <p:ext uri="{BB962C8B-B14F-4D97-AF65-F5344CB8AC3E}">
        <p14:creationId xmlns:p14="http://schemas.microsoft.com/office/powerpoint/2010/main" val="4226996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ndSlide">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0604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dirty="0"/>
          </a:p>
        </p:txBody>
      </p:sp>
      <p:sp>
        <p:nvSpPr>
          <p:cNvPr id="3" name="Content Placeholder 2"/>
          <p:cNvSpPr>
            <a:spLocks noGrp="1"/>
          </p:cNvSpPr>
          <p:nvPr>
            <p:ph idx="1"/>
          </p:nvPr>
        </p:nvSpPr>
        <p:spPr>
          <a:xfrm>
            <a:off x="457200" y="1218239"/>
            <a:ext cx="8229600" cy="3376383"/>
          </a:xfrm>
        </p:spPr>
        <p:txBody>
          <a:bodyPr/>
          <a:lstStyle>
            <a:lvl1pPr marL="342900" indent="-342900">
              <a:buFont typeface="Arial"/>
              <a:buChar char="•"/>
              <a:defRPr b="0" i="0"/>
            </a:lvl1pPr>
            <a:lvl2pPr marL="742950" indent="-285750">
              <a:buFont typeface="Arial"/>
              <a:buChar char="•"/>
              <a:defRPr/>
            </a:lvl2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6" name="Slide Number Placeholder 5"/>
          <p:cNvSpPr>
            <a:spLocks noGrp="1"/>
          </p:cNvSpPr>
          <p:nvPr>
            <p:ph type="sldNum" sz="quarter" idx="12"/>
          </p:nvPr>
        </p:nvSpPr>
        <p:spPr/>
        <p:txBody>
          <a:bodyPr/>
          <a:lstStyle/>
          <a:p>
            <a:fld id="{35B016C7-40AF-144C-A4C2-FF12F9A38365}" type="slidenum">
              <a:rPr lang="en-US" smtClean="0"/>
              <a:t>‹#›</a:t>
            </a:fld>
            <a:endParaRPr lang="en-US"/>
          </a:p>
        </p:txBody>
      </p:sp>
    </p:spTree>
    <p:extLst>
      <p:ext uri="{BB962C8B-B14F-4D97-AF65-F5344CB8AC3E}">
        <p14:creationId xmlns:p14="http://schemas.microsoft.com/office/powerpoint/2010/main" val="2921816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dirty="0"/>
          </a:p>
        </p:txBody>
      </p:sp>
      <p:sp>
        <p:nvSpPr>
          <p:cNvPr id="3" name="Content Placeholder 2"/>
          <p:cNvSpPr>
            <a:spLocks noGrp="1"/>
          </p:cNvSpPr>
          <p:nvPr>
            <p:ph idx="1"/>
          </p:nvPr>
        </p:nvSpPr>
        <p:spPr>
          <a:xfrm>
            <a:off x="457200" y="1658879"/>
            <a:ext cx="8229600" cy="2935743"/>
          </a:xfrm>
        </p:spPr>
        <p:txBody>
          <a:bodyPr/>
          <a:lstStyle>
            <a:lvl1pPr marL="342900" indent="-342900">
              <a:buFont typeface="Arial"/>
              <a:buChar char="•"/>
              <a:defRPr b="0" i="0"/>
            </a:lvl1pPr>
            <a:lvl2pPr marL="742950" indent="-285750">
              <a:buFont typeface="Arial"/>
              <a:buChar char="•"/>
              <a:defRPr/>
            </a:lvl2pPr>
            <a:lvl5pPr>
              <a:defRPr sz="1600" baseline="0"/>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6" name="Slide Number Placeholder 5"/>
          <p:cNvSpPr>
            <a:spLocks noGrp="1"/>
          </p:cNvSpPr>
          <p:nvPr>
            <p:ph type="sldNum" sz="quarter" idx="12"/>
          </p:nvPr>
        </p:nvSpPr>
        <p:spPr/>
        <p:txBody>
          <a:bodyPr/>
          <a:lstStyle/>
          <a:p>
            <a:fld id="{35B016C7-40AF-144C-A4C2-FF12F9A38365}" type="slidenum">
              <a:rPr lang="en-US" smtClean="0"/>
              <a:t>‹#›</a:t>
            </a:fld>
            <a:endParaRPr lang="en-US"/>
          </a:p>
        </p:txBody>
      </p:sp>
      <p:sp>
        <p:nvSpPr>
          <p:cNvPr id="18" name="Text Placeholder 17"/>
          <p:cNvSpPr>
            <a:spLocks noGrp="1"/>
          </p:cNvSpPr>
          <p:nvPr>
            <p:ph type="body" sz="quarter" idx="13" hasCustomPrompt="1"/>
          </p:nvPr>
        </p:nvSpPr>
        <p:spPr>
          <a:xfrm>
            <a:off x="457200" y="1063625"/>
            <a:ext cx="8229600" cy="595313"/>
          </a:xfr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AU" sz="2400" b="1" baseline="0" smtClean="0">
                <a:solidFill>
                  <a:srgbClr val="F5B71D"/>
                </a:solidFil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AU" sz="2400" b="1" dirty="0" smtClean="0">
                <a:solidFill>
                  <a:srgbClr val="F5B71D"/>
                </a:solidFill>
                <a:latin typeface="+mj-lt"/>
                <a:cs typeface="Arial"/>
              </a:rPr>
              <a:t>Click</a:t>
            </a:r>
            <a:r>
              <a:rPr lang="en-AU" sz="2400" b="1" baseline="0" dirty="0" smtClean="0">
                <a:solidFill>
                  <a:srgbClr val="F5B71D"/>
                </a:solidFill>
                <a:latin typeface="+mj-lt"/>
                <a:cs typeface="Arial"/>
              </a:rPr>
              <a:t> to edit s</a:t>
            </a:r>
            <a:r>
              <a:rPr lang="en-AU" sz="2400" b="1" dirty="0" smtClean="0">
                <a:solidFill>
                  <a:srgbClr val="F5B71D"/>
                </a:solidFill>
                <a:latin typeface="+mj-lt"/>
                <a:cs typeface="Arial"/>
              </a:rPr>
              <a:t>ub heading</a:t>
            </a:r>
          </a:p>
        </p:txBody>
      </p:sp>
    </p:spTree>
    <p:extLst>
      <p:ext uri="{BB962C8B-B14F-4D97-AF65-F5344CB8AC3E}">
        <p14:creationId xmlns:p14="http://schemas.microsoft.com/office/powerpoint/2010/main" val="3242757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7" name="Slide Number Placeholder 6"/>
          <p:cNvSpPr>
            <a:spLocks noGrp="1"/>
          </p:cNvSpPr>
          <p:nvPr>
            <p:ph type="sldNum" sz="quarter" idx="12"/>
          </p:nvPr>
        </p:nvSpPr>
        <p:spPr/>
        <p:txBody>
          <a:bodyPr/>
          <a:lstStyle/>
          <a:p>
            <a:fld id="{35B016C7-40AF-144C-A4C2-FF12F9A38365}" type="slidenum">
              <a:rPr lang="en-US" smtClean="0"/>
              <a:t>‹#›</a:t>
            </a:fld>
            <a:endParaRPr lang="en-US"/>
          </a:p>
        </p:txBody>
      </p:sp>
    </p:spTree>
    <p:extLst>
      <p:ext uri="{BB962C8B-B14F-4D97-AF65-F5344CB8AC3E}">
        <p14:creationId xmlns:p14="http://schemas.microsoft.com/office/powerpoint/2010/main" val="267603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5" name="Text Placeholder 4"/>
          <p:cNvSpPr>
            <a:spLocks noGrp="1"/>
          </p:cNvSpPr>
          <p:nvPr>
            <p:ph type="body" sz="quarter" idx="3"/>
          </p:nvPr>
        </p:nvSpPr>
        <p:spPr>
          <a:xfrm>
            <a:off x="4645026" y="1151335"/>
            <a:ext cx="4041775" cy="47982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9" name="Slide Number Placeholder 8"/>
          <p:cNvSpPr>
            <a:spLocks noGrp="1"/>
          </p:cNvSpPr>
          <p:nvPr>
            <p:ph type="sldNum" sz="quarter" idx="12"/>
          </p:nvPr>
        </p:nvSpPr>
        <p:spPr/>
        <p:txBody>
          <a:bodyPr/>
          <a:lstStyle/>
          <a:p>
            <a:fld id="{35B016C7-40AF-144C-A4C2-FF12F9A38365}" type="slidenum">
              <a:rPr lang="en-US" smtClean="0"/>
              <a:t>‹#›</a:t>
            </a:fld>
            <a:endParaRPr lang="en-US"/>
          </a:p>
        </p:txBody>
      </p:sp>
    </p:spTree>
    <p:extLst>
      <p:ext uri="{BB962C8B-B14F-4D97-AF65-F5344CB8AC3E}">
        <p14:creationId xmlns:p14="http://schemas.microsoft.com/office/powerpoint/2010/main" val="2123598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5" name="Slide Number Placeholder 4"/>
          <p:cNvSpPr>
            <a:spLocks noGrp="1"/>
          </p:cNvSpPr>
          <p:nvPr>
            <p:ph type="sldNum" sz="quarter" idx="12"/>
          </p:nvPr>
        </p:nvSpPr>
        <p:spPr/>
        <p:txBody>
          <a:bodyPr/>
          <a:lstStyle/>
          <a:p>
            <a:fld id="{35B016C7-40AF-144C-A4C2-FF12F9A38365}" type="slidenum">
              <a:rPr lang="en-US" smtClean="0"/>
              <a:t>‹#›</a:t>
            </a:fld>
            <a:endParaRPr lang="en-US"/>
          </a:p>
        </p:txBody>
      </p:sp>
    </p:spTree>
    <p:extLst>
      <p:ext uri="{BB962C8B-B14F-4D97-AF65-F5344CB8AC3E}">
        <p14:creationId xmlns:p14="http://schemas.microsoft.com/office/powerpoint/2010/main" val="2807113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5B016C7-40AF-144C-A4C2-FF12F9A38365}" type="slidenum">
              <a:rPr lang="en-US" smtClean="0"/>
              <a:t>‹#›</a:t>
            </a:fld>
            <a:endParaRPr lang="en-US"/>
          </a:p>
        </p:txBody>
      </p:sp>
    </p:spTree>
    <p:extLst>
      <p:ext uri="{BB962C8B-B14F-4D97-AF65-F5344CB8AC3E}">
        <p14:creationId xmlns:p14="http://schemas.microsoft.com/office/powerpoint/2010/main" val="633889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WorkMates">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977218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estionTime">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77141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AU"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5B016C7-40AF-144C-A4C2-FF12F9A38365}" type="slidenum">
              <a:rPr lang="en-US" smtClean="0"/>
              <a:t>‹#›</a:t>
            </a:fld>
            <a:endParaRPr lang="en-US"/>
          </a:p>
        </p:txBody>
      </p:sp>
    </p:spTree>
    <p:extLst>
      <p:ext uri="{BB962C8B-B14F-4D97-AF65-F5344CB8AC3E}">
        <p14:creationId xmlns:p14="http://schemas.microsoft.com/office/powerpoint/2010/main" val="331197806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Lst>
  <p:txStyles>
    <p:titleStyle>
      <a:lvl1pPr algn="ctr" defTabSz="4572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457200" rtl="0" eaLnBrk="1" latinLnBrk="0" hangingPunct="1">
        <a:spcBef>
          <a:spcPts val="1176"/>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ts val="1176"/>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ts val="1176"/>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ts val="1176"/>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ts val="1176"/>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upport.nectar.org.a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NeCTAR Training</a:t>
            </a:r>
            <a:endParaRPr lang="en-US" dirty="0"/>
          </a:p>
        </p:txBody>
      </p:sp>
      <p:sp>
        <p:nvSpPr>
          <p:cNvPr id="3" name="Subtitle 2"/>
          <p:cNvSpPr>
            <a:spLocks noGrp="1"/>
          </p:cNvSpPr>
          <p:nvPr>
            <p:ph type="subTitle" idx="1"/>
          </p:nvPr>
        </p:nvSpPr>
        <p:spPr/>
        <p:txBody>
          <a:bodyPr/>
          <a:lstStyle/>
          <a:p>
            <a:r>
              <a:rPr lang="en-US" dirty="0" smtClean="0"/>
              <a:t>Module 5</a:t>
            </a:r>
          </a:p>
          <a:p>
            <a:r>
              <a:rPr lang="en-US" dirty="0" smtClean="0"/>
              <a:t>The Research Cloud Lifecycle</a:t>
            </a:r>
            <a:endParaRPr lang="en-US" dirty="0"/>
          </a:p>
        </p:txBody>
      </p:sp>
    </p:spTree>
    <p:extLst>
      <p:ext uri="{BB962C8B-B14F-4D97-AF65-F5344CB8AC3E}">
        <p14:creationId xmlns:p14="http://schemas.microsoft.com/office/powerpoint/2010/main" val="3215558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Connecting</a:t>
            </a:r>
            <a:endParaRPr lang="en-US" dirty="0"/>
          </a:p>
        </p:txBody>
      </p:sp>
      <p:sp>
        <p:nvSpPr>
          <p:cNvPr id="3" name="Content Placeholder 2"/>
          <p:cNvSpPr>
            <a:spLocks noGrp="1"/>
          </p:cNvSpPr>
          <p:nvPr>
            <p:ph idx="1"/>
          </p:nvPr>
        </p:nvSpPr>
        <p:spPr>
          <a:xfrm>
            <a:off x="498476" y="1485901"/>
            <a:ext cx="3443531" cy="3108722"/>
          </a:xfrm>
        </p:spPr>
        <p:txBody>
          <a:bodyPr>
            <a:normAutofit fontScale="92500" lnSpcReduction="20000"/>
          </a:bodyPr>
          <a:lstStyle/>
          <a:p>
            <a:pPr marL="0" lvl="0" indent="0">
              <a:buNone/>
            </a:pPr>
            <a:r>
              <a:rPr lang="en-US" dirty="0" smtClean="0"/>
              <a:t>Virtual machines can be accessed via </a:t>
            </a:r>
            <a:endParaRPr lang="en-US" dirty="0"/>
          </a:p>
          <a:p>
            <a:r>
              <a:rPr lang="en-US" dirty="0" smtClean="0"/>
              <a:t>the </a:t>
            </a:r>
            <a:r>
              <a:rPr lang="en-US" b="1" dirty="0" smtClean="0">
                <a:sym typeface="Helvetica"/>
              </a:rPr>
              <a:t>command line terminal </a:t>
            </a:r>
            <a:r>
              <a:rPr lang="en-US" dirty="0" smtClean="0">
                <a:sym typeface="Helvetica"/>
              </a:rPr>
              <a:t>(left)</a:t>
            </a:r>
            <a:r>
              <a:rPr lang="en-US" dirty="0" smtClean="0"/>
              <a:t>, or</a:t>
            </a:r>
          </a:p>
          <a:p>
            <a:r>
              <a:rPr lang="en-US" dirty="0" smtClean="0"/>
              <a:t>using a </a:t>
            </a:r>
            <a:r>
              <a:rPr lang="en-US" b="1" dirty="0" smtClean="0">
                <a:sym typeface="Helvetica"/>
              </a:rPr>
              <a:t>remote desktop</a:t>
            </a:r>
            <a:r>
              <a:rPr lang="en-US" dirty="0" smtClean="0"/>
              <a:t> (right).</a:t>
            </a:r>
          </a:p>
          <a:p>
            <a:pPr marL="0" lvl="0" indent="0">
              <a:buNone/>
            </a:pPr>
            <a:r>
              <a:rPr lang="en-US" dirty="0" smtClean="0"/>
              <a:t>In Module 7 we will take a closer look at these two methods.</a:t>
            </a:r>
            <a:endParaRPr lang="en-US" dirty="0"/>
          </a:p>
        </p:txBody>
      </p:sp>
      <p:pic>
        <p:nvPicPr>
          <p:cNvPr id="6" name="Picture 5" descr="scrTerminalOnRemoteDeskto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2792" y="1485902"/>
            <a:ext cx="4594008" cy="2456898"/>
          </a:xfrm>
          <a:prstGeom prst="rect">
            <a:avLst/>
          </a:prstGeom>
        </p:spPr>
      </p:pic>
    </p:spTree>
    <p:extLst>
      <p:ext uri="{BB962C8B-B14F-4D97-AF65-F5344CB8AC3E}">
        <p14:creationId xmlns:p14="http://schemas.microsoft.com/office/powerpoint/2010/main" val="374897455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Mitigating risks: Housekeeping</a:t>
            </a:r>
            <a:endParaRPr lang="en-US" dirty="0"/>
          </a:p>
        </p:txBody>
      </p:sp>
      <p:sp>
        <p:nvSpPr>
          <p:cNvPr id="3" name="Content Placeholder 2"/>
          <p:cNvSpPr>
            <a:spLocks noGrp="1"/>
          </p:cNvSpPr>
          <p:nvPr>
            <p:ph idx="1"/>
          </p:nvPr>
        </p:nvSpPr>
        <p:spPr/>
        <p:txBody>
          <a:bodyPr>
            <a:normAutofit/>
          </a:bodyPr>
          <a:lstStyle/>
          <a:p>
            <a:pPr lvl="0"/>
            <a:r>
              <a:rPr lang="en-US" dirty="0" smtClean="0"/>
              <a:t>Updates</a:t>
            </a:r>
          </a:p>
          <a:p>
            <a:pPr lvl="1"/>
            <a:r>
              <a:rPr lang="en-US" dirty="0" smtClean="0"/>
              <a:t>Always ensure the newest security updates are installed on your virtual </a:t>
            </a:r>
            <a:r>
              <a:rPr lang="en-US" dirty="0" smtClean="0"/>
              <a:t>machine (see Module 7).</a:t>
            </a:r>
          </a:p>
          <a:p>
            <a:r>
              <a:rPr lang="en-US" dirty="0" smtClean="0"/>
              <a:t>Backups</a:t>
            </a:r>
            <a:endParaRPr lang="en-US" dirty="0" smtClean="0"/>
          </a:p>
          <a:p>
            <a:pPr lvl="1"/>
            <a:r>
              <a:rPr lang="en-US" dirty="0" smtClean="0"/>
              <a:t>The NeCTAR cloud does </a:t>
            </a:r>
            <a:r>
              <a:rPr lang="en-US" b="1" i="1" dirty="0" smtClean="0"/>
              <a:t>not</a:t>
            </a:r>
            <a:r>
              <a:rPr lang="en-US" dirty="0" smtClean="0"/>
              <a:t> backup your data or your instance automatically</a:t>
            </a:r>
            <a:r>
              <a:rPr lang="en-US" dirty="0" smtClean="0"/>
              <a:t>. See Module 9 for data backup tools and methods.</a:t>
            </a:r>
            <a:endParaRPr lang="en-US" dirty="0" smtClean="0"/>
          </a:p>
        </p:txBody>
      </p:sp>
    </p:spTree>
    <p:extLst>
      <p:ext uri="{BB962C8B-B14F-4D97-AF65-F5344CB8AC3E}">
        <p14:creationId xmlns:p14="http://schemas.microsoft.com/office/powerpoint/2010/main" val="26747336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Mitigating risks: Passphrases</a:t>
            </a:r>
            <a:endParaRPr lang="en-US" dirty="0"/>
          </a:p>
        </p:txBody>
      </p:sp>
      <p:sp>
        <p:nvSpPr>
          <p:cNvPr id="3" name="Content Placeholder 2"/>
          <p:cNvSpPr>
            <a:spLocks noGrp="1"/>
          </p:cNvSpPr>
          <p:nvPr>
            <p:ph idx="1"/>
          </p:nvPr>
        </p:nvSpPr>
        <p:spPr/>
        <p:txBody>
          <a:bodyPr>
            <a:normAutofit/>
          </a:bodyPr>
          <a:lstStyle/>
          <a:p>
            <a:pPr lvl="0"/>
            <a:r>
              <a:rPr lang="en-US" dirty="0" smtClean="0"/>
              <a:t>You will need to choose passphrases at several occasions.</a:t>
            </a:r>
          </a:p>
          <a:p>
            <a:pPr lvl="1"/>
            <a:r>
              <a:rPr lang="en-US" dirty="0" smtClean="0"/>
              <a:t>For example, you will have to create </a:t>
            </a:r>
            <a:r>
              <a:rPr lang="en-US" i="1" dirty="0" smtClean="0"/>
              <a:t>keys</a:t>
            </a:r>
            <a:r>
              <a:rPr lang="en-US" dirty="0" smtClean="0"/>
              <a:t> which are generated with a password and which encrypt the connection to the VM.</a:t>
            </a:r>
          </a:p>
          <a:p>
            <a:pPr lvl="0"/>
            <a:r>
              <a:rPr lang="en-US" dirty="0" smtClean="0"/>
              <a:t>Always choose secure passphrases</a:t>
            </a:r>
            <a:r>
              <a:rPr lang="en-US" dirty="0" smtClean="0"/>
              <a:t>!</a:t>
            </a:r>
          </a:p>
          <a:p>
            <a:r>
              <a:rPr lang="en-US" b="1" dirty="0" smtClean="0"/>
              <a:t>Never</a:t>
            </a:r>
            <a:r>
              <a:rPr lang="en-US" dirty="0" smtClean="0"/>
              <a:t> </a:t>
            </a:r>
            <a:r>
              <a:rPr lang="en-US" b="1" dirty="0" smtClean="0">
                <a:sym typeface="Helvetica"/>
              </a:rPr>
              <a:t>share </a:t>
            </a:r>
            <a:r>
              <a:rPr lang="en-US" dirty="0">
                <a:sym typeface="Helvetica"/>
              </a:rPr>
              <a:t>your password</a:t>
            </a:r>
            <a:r>
              <a:rPr lang="en-US" dirty="0"/>
              <a:t> with anyone</a:t>
            </a:r>
            <a:r>
              <a:rPr lang="en-US" dirty="0" smtClean="0"/>
              <a:t>!</a:t>
            </a:r>
            <a:endParaRPr lang="en-US" dirty="0"/>
          </a:p>
        </p:txBody>
      </p:sp>
    </p:spTree>
    <p:extLst>
      <p:ext uri="{BB962C8B-B14F-4D97-AF65-F5344CB8AC3E}">
        <p14:creationId xmlns:p14="http://schemas.microsoft.com/office/powerpoint/2010/main" val="311973843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Mitigating risks: Passphrases</a:t>
            </a:r>
            <a:endParaRPr lang="en-US" dirty="0"/>
          </a:p>
        </p:txBody>
      </p:sp>
      <p:pic>
        <p:nvPicPr>
          <p:cNvPr id="3" name="Picture 2" descr="passwordStrength.png"/>
          <p:cNvPicPr>
            <a:picLocks noChangeAspect="1"/>
          </p:cNvPicPr>
          <p:nvPr/>
        </p:nvPicPr>
        <p:blipFill rotWithShape="1">
          <a:blip r:embed="rId3">
            <a:extLst>
              <a:ext uri="{28A0092B-C50C-407E-A947-70E740481C1C}">
                <a14:useLocalDpi xmlns:a14="http://schemas.microsoft.com/office/drawing/2010/main" val="0"/>
              </a:ext>
            </a:extLst>
          </a:blip>
          <a:srcRect b="73745"/>
          <a:stretch/>
        </p:blipFill>
        <p:spPr>
          <a:xfrm>
            <a:off x="2219574" y="1277021"/>
            <a:ext cx="4117416" cy="886019"/>
          </a:xfrm>
          <a:prstGeom prst="rect">
            <a:avLst/>
          </a:prstGeom>
        </p:spPr>
      </p:pic>
      <p:pic>
        <p:nvPicPr>
          <p:cNvPr id="5" name="Picture 4" descr="passwordStrength.png"/>
          <p:cNvPicPr>
            <a:picLocks noChangeAspect="1"/>
          </p:cNvPicPr>
          <p:nvPr/>
        </p:nvPicPr>
        <p:blipFill rotWithShape="1">
          <a:blip r:embed="rId3">
            <a:extLst>
              <a:ext uri="{28A0092B-C50C-407E-A947-70E740481C1C}">
                <a14:useLocalDpi xmlns:a14="http://schemas.microsoft.com/office/drawing/2010/main" val="0"/>
              </a:ext>
            </a:extLst>
          </a:blip>
          <a:srcRect t="24721" b="49566"/>
          <a:stretch/>
        </p:blipFill>
        <p:spPr>
          <a:xfrm>
            <a:off x="2219574" y="2024706"/>
            <a:ext cx="4117416" cy="867730"/>
          </a:xfrm>
          <a:prstGeom prst="rect">
            <a:avLst/>
          </a:prstGeom>
        </p:spPr>
      </p:pic>
      <p:pic>
        <p:nvPicPr>
          <p:cNvPr id="6" name="Picture 5" descr="passwordStrength.png"/>
          <p:cNvPicPr>
            <a:picLocks noChangeAspect="1"/>
          </p:cNvPicPr>
          <p:nvPr/>
        </p:nvPicPr>
        <p:blipFill rotWithShape="1">
          <a:blip r:embed="rId3">
            <a:extLst>
              <a:ext uri="{28A0092B-C50C-407E-A947-70E740481C1C}">
                <a14:useLocalDpi xmlns:a14="http://schemas.microsoft.com/office/drawing/2010/main" val="0"/>
              </a:ext>
            </a:extLst>
          </a:blip>
          <a:srcRect t="48899" b="22407"/>
          <a:stretch/>
        </p:blipFill>
        <p:spPr>
          <a:xfrm>
            <a:off x="2232147" y="2955316"/>
            <a:ext cx="4117416" cy="968336"/>
          </a:xfrm>
          <a:prstGeom prst="rect">
            <a:avLst/>
          </a:prstGeom>
        </p:spPr>
      </p:pic>
      <p:pic>
        <p:nvPicPr>
          <p:cNvPr id="8" name="Picture 7" descr="passwordStrength.png"/>
          <p:cNvPicPr>
            <a:picLocks noChangeAspect="1"/>
          </p:cNvPicPr>
          <p:nvPr/>
        </p:nvPicPr>
        <p:blipFill rotWithShape="1">
          <a:blip r:embed="rId3">
            <a:extLst>
              <a:ext uri="{28A0092B-C50C-407E-A947-70E740481C1C}">
                <a14:useLocalDpi xmlns:a14="http://schemas.microsoft.com/office/drawing/2010/main" val="0"/>
              </a:ext>
            </a:extLst>
          </a:blip>
          <a:srcRect t="76432" b="-2518"/>
          <a:stretch/>
        </p:blipFill>
        <p:spPr>
          <a:xfrm>
            <a:off x="2232147" y="3923652"/>
            <a:ext cx="4117416" cy="880305"/>
          </a:xfrm>
          <a:prstGeom prst="rect">
            <a:avLst/>
          </a:prstGeom>
        </p:spPr>
      </p:pic>
    </p:spTree>
    <p:extLst>
      <p:ext uri="{BB962C8B-B14F-4D97-AF65-F5344CB8AC3E}">
        <p14:creationId xmlns:p14="http://schemas.microsoft.com/office/powerpoint/2010/main" val="15069397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Mitigating risks: Firewall</a:t>
            </a:r>
            <a:endParaRPr lang="en-US" dirty="0"/>
          </a:p>
        </p:txBody>
      </p:sp>
      <p:sp>
        <p:nvSpPr>
          <p:cNvPr id="3" name="Content Placeholder 2"/>
          <p:cNvSpPr>
            <a:spLocks noGrp="1"/>
          </p:cNvSpPr>
          <p:nvPr>
            <p:ph idx="1"/>
          </p:nvPr>
        </p:nvSpPr>
        <p:spPr/>
        <p:txBody>
          <a:bodyPr>
            <a:normAutofit/>
          </a:bodyPr>
          <a:lstStyle/>
          <a:p>
            <a:pPr lvl="0"/>
            <a:r>
              <a:rPr lang="en-US" b="1" dirty="0" smtClean="0">
                <a:sym typeface="Helvetica"/>
              </a:rPr>
              <a:t>Firewall protection</a:t>
            </a:r>
            <a:r>
              <a:rPr lang="en-US" dirty="0" smtClean="0"/>
              <a:t>: The NeCTAR instances come with a firewall protection already in place.</a:t>
            </a:r>
          </a:p>
          <a:p>
            <a:r>
              <a:rPr lang="en-US" dirty="0" smtClean="0"/>
              <a:t>When you launch and manage your virtual machine, you will have to specify the </a:t>
            </a:r>
            <a:r>
              <a:rPr lang="en-US" b="1" dirty="0" smtClean="0"/>
              <a:t>firewall rules </a:t>
            </a:r>
            <a:r>
              <a:rPr lang="en-US" dirty="0" smtClean="0"/>
              <a:t>for it.</a:t>
            </a:r>
          </a:p>
          <a:p>
            <a:pPr lvl="1"/>
            <a:r>
              <a:rPr lang="en-US" dirty="0" smtClean="0"/>
              <a:t>Manage </a:t>
            </a:r>
            <a:r>
              <a:rPr lang="en-US" b="1" dirty="0" smtClean="0">
                <a:sym typeface="Helvetica"/>
              </a:rPr>
              <a:t>“</a:t>
            </a:r>
            <a:r>
              <a:rPr lang="en-US" b="1" dirty="0" smtClean="0">
                <a:sym typeface="Helvetica"/>
              </a:rPr>
              <a:t>Security Groups</a:t>
            </a:r>
            <a:r>
              <a:rPr lang="en-US" b="1" dirty="0" smtClean="0">
                <a:sym typeface="Helvetica"/>
              </a:rPr>
              <a:t>”</a:t>
            </a:r>
            <a:r>
              <a:rPr lang="en-US" dirty="0" smtClean="0">
                <a:sym typeface="Helvetica"/>
              </a:rPr>
              <a:t> on the Dashboard.</a:t>
            </a:r>
            <a:endParaRPr lang="en-US" dirty="0">
              <a:sym typeface="Helvetica"/>
            </a:endParaRPr>
          </a:p>
          <a:p>
            <a:pPr lvl="1"/>
            <a:r>
              <a:rPr lang="en-US" dirty="0" smtClean="0">
                <a:sym typeface="Helvetica"/>
              </a:rPr>
              <a:t>Free up “</a:t>
            </a:r>
            <a:r>
              <a:rPr lang="en-US" b="1" dirty="0" smtClean="0">
                <a:sym typeface="Helvetica"/>
              </a:rPr>
              <a:t>Ports”</a:t>
            </a:r>
            <a:r>
              <a:rPr lang="en-US" dirty="0" smtClean="0">
                <a:sym typeface="Helvetica"/>
              </a:rPr>
              <a:t> to access your VM.</a:t>
            </a:r>
            <a:endParaRPr lang="en-US" dirty="0" smtClean="0"/>
          </a:p>
        </p:txBody>
      </p:sp>
    </p:spTree>
    <p:extLst>
      <p:ext uri="{BB962C8B-B14F-4D97-AF65-F5344CB8AC3E}">
        <p14:creationId xmlns:p14="http://schemas.microsoft.com/office/powerpoint/2010/main" val="352778572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Mitigating risks: Firewall</a:t>
            </a:r>
            <a:endParaRPr lang="en-US" dirty="0"/>
          </a:p>
        </p:txBody>
      </p:sp>
      <p:sp>
        <p:nvSpPr>
          <p:cNvPr id="3" name="Content Placeholder 2"/>
          <p:cNvSpPr>
            <a:spLocks noGrp="1"/>
          </p:cNvSpPr>
          <p:nvPr>
            <p:ph idx="1"/>
          </p:nvPr>
        </p:nvSpPr>
        <p:spPr>
          <a:xfrm>
            <a:off x="498476" y="1485900"/>
            <a:ext cx="3294069" cy="3012595"/>
          </a:xfrm>
        </p:spPr>
        <p:txBody>
          <a:bodyPr>
            <a:normAutofit fontScale="85000" lnSpcReduction="10000"/>
          </a:bodyPr>
          <a:lstStyle/>
          <a:p>
            <a:pPr lvl="0"/>
            <a:r>
              <a:rPr lang="en-US" dirty="0" smtClean="0"/>
              <a:t>Think of a </a:t>
            </a:r>
            <a:r>
              <a:rPr lang="en-US" i="1" dirty="0" smtClean="0"/>
              <a:t>Port</a:t>
            </a:r>
            <a:r>
              <a:rPr lang="en-US" dirty="0" smtClean="0"/>
              <a:t> like a plug: a network connection between two applications is established when two plugs are connected.</a:t>
            </a:r>
          </a:p>
          <a:p>
            <a:pPr lvl="0"/>
            <a:r>
              <a:rPr lang="en-US" dirty="0" smtClean="0"/>
              <a:t>The two applications communicating are the </a:t>
            </a:r>
            <a:r>
              <a:rPr lang="en-US" b="1" dirty="0" smtClean="0"/>
              <a:t>server application</a:t>
            </a:r>
            <a:r>
              <a:rPr lang="en-US" dirty="0" smtClean="0"/>
              <a:t> and the </a:t>
            </a:r>
            <a:r>
              <a:rPr lang="en-US" b="1" dirty="0" smtClean="0"/>
              <a:t>client application</a:t>
            </a:r>
            <a:r>
              <a:rPr lang="en-US" dirty="0" smtClean="0"/>
              <a:t>.</a:t>
            </a:r>
          </a:p>
          <a:p>
            <a:pPr lvl="0"/>
            <a:endParaRPr lang="en-US" dirty="0" smtClean="0"/>
          </a:p>
          <a:p>
            <a:pPr lvl="0"/>
            <a:endParaRPr lang="en-US" dirty="0" smtClean="0"/>
          </a:p>
          <a:p>
            <a:pPr lvl="0"/>
            <a:endParaRPr lang="en-US" dirty="0" smtClean="0"/>
          </a:p>
          <a:p>
            <a:pPr lvl="0"/>
            <a:endParaRPr lang="en-US" dirty="0" smtClean="0"/>
          </a:p>
          <a:p>
            <a:endParaRPr lang="en-US" dirty="0"/>
          </a:p>
        </p:txBody>
      </p:sp>
      <p:pic>
        <p:nvPicPr>
          <p:cNvPr id="6" name="Picture 5" descr="PortCommunication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5626" y="1829903"/>
            <a:ext cx="3809724" cy="2218743"/>
          </a:xfrm>
          <a:prstGeom prst="rect">
            <a:avLst/>
          </a:prstGeom>
        </p:spPr>
      </p:pic>
    </p:spTree>
    <p:extLst>
      <p:ext uri="{BB962C8B-B14F-4D97-AF65-F5344CB8AC3E}">
        <p14:creationId xmlns:p14="http://schemas.microsoft.com/office/powerpoint/2010/main" val="396558123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Mitigating risks: Firewall</a:t>
            </a:r>
            <a:endParaRPr lang="en-US" dirty="0"/>
          </a:p>
        </p:txBody>
      </p:sp>
      <p:sp>
        <p:nvSpPr>
          <p:cNvPr id="3" name="Content Placeholder 2"/>
          <p:cNvSpPr>
            <a:spLocks noGrp="1"/>
          </p:cNvSpPr>
          <p:nvPr>
            <p:ph idx="1"/>
          </p:nvPr>
        </p:nvSpPr>
        <p:spPr/>
        <p:txBody>
          <a:bodyPr/>
          <a:lstStyle/>
          <a:p>
            <a:r>
              <a:rPr lang="en-US" dirty="0"/>
              <a:t>A firewall blocks </a:t>
            </a:r>
            <a:r>
              <a:rPr lang="en-US" i="1" dirty="0"/>
              <a:t>all</a:t>
            </a:r>
            <a:r>
              <a:rPr lang="en-US" dirty="0"/>
              <a:t> ports, unless they are explicitly </a:t>
            </a:r>
            <a:r>
              <a:rPr lang="en-US" dirty="0" smtClean="0"/>
              <a:t>opened.</a:t>
            </a:r>
            <a:endParaRPr lang="en-US" dirty="0"/>
          </a:p>
          <a:p>
            <a:pPr lvl="0"/>
            <a:r>
              <a:rPr lang="en-US" dirty="0" smtClean="0"/>
              <a:t>Each free Port is also a </a:t>
            </a:r>
            <a:r>
              <a:rPr lang="en-US" b="1" dirty="0" smtClean="0">
                <a:sym typeface="Helvetica"/>
              </a:rPr>
              <a:t>potential entry point</a:t>
            </a:r>
            <a:r>
              <a:rPr lang="en-US" dirty="0" smtClean="0"/>
              <a:t> to the instance!</a:t>
            </a:r>
          </a:p>
          <a:p>
            <a:pPr lvl="0"/>
            <a:r>
              <a:rPr lang="en-US" dirty="0" smtClean="0"/>
              <a:t>Connections to a Port are only possible if a server application is “listening” on that </a:t>
            </a:r>
            <a:r>
              <a:rPr lang="en-US" dirty="0" smtClean="0"/>
              <a:t>Port.</a:t>
            </a:r>
            <a:endParaRPr lang="en-US" dirty="0" smtClean="0"/>
          </a:p>
          <a:p>
            <a:pPr lvl="1"/>
            <a:r>
              <a:rPr lang="en-US" dirty="0" smtClean="0"/>
              <a:t>Make sure your </a:t>
            </a:r>
            <a:r>
              <a:rPr lang="en-US" b="1" dirty="0" smtClean="0"/>
              <a:t>server application is secure</a:t>
            </a:r>
            <a:r>
              <a:rPr lang="en-US" dirty="0" smtClean="0"/>
              <a:t>!</a:t>
            </a:r>
          </a:p>
          <a:p>
            <a:endParaRPr lang="en-US" dirty="0"/>
          </a:p>
        </p:txBody>
      </p:sp>
    </p:spTree>
    <p:extLst>
      <p:ext uri="{BB962C8B-B14F-4D97-AF65-F5344CB8AC3E}">
        <p14:creationId xmlns:p14="http://schemas.microsoft.com/office/powerpoint/2010/main" val="344423946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Mitigating risks: Secure access</a:t>
            </a:r>
            <a:endParaRPr lang="en-US" dirty="0"/>
          </a:p>
        </p:txBody>
      </p:sp>
      <p:sp>
        <p:nvSpPr>
          <p:cNvPr id="3" name="Content Placeholder 2"/>
          <p:cNvSpPr>
            <a:spLocks noGrp="1"/>
          </p:cNvSpPr>
          <p:nvPr>
            <p:ph idx="1"/>
          </p:nvPr>
        </p:nvSpPr>
        <p:spPr/>
        <p:txBody>
          <a:bodyPr/>
          <a:lstStyle/>
          <a:p>
            <a:pPr lvl="0"/>
            <a:r>
              <a:rPr lang="en-US" dirty="0" smtClean="0"/>
              <a:t>When you connect to your virtual </a:t>
            </a:r>
            <a:r>
              <a:rPr lang="en-US" dirty="0" smtClean="0"/>
              <a:t>machine to control it, </a:t>
            </a:r>
            <a:r>
              <a:rPr lang="en-US" dirty="0" smtClean="0"/>
              <a:t>always use an </a:t>
            </a:r>
            <a:r>
              <a:rPr lang="en-US" b="1" dirty="0" smtClean="0">
                <a:sym typeface="Helvetica"/>
              </a:rPr>
              <a:t>encrypted connection</a:t>
            </a:r>
            <a:r>
              <a:rPr lang="en-US" dirty="0" smtClean="0"/>
              <a:t>.</a:t>
            </a:r>
          </a:p>
          <a:p>
            <a:pPr lvl="0"/>
            <a:r>
              <a:rPr lang="en-US" dirty="0" smtClean="0"/>
              <a:t>In </a:t>
            </a:r>
            <a:r>
              <a:rPr lang="en-US" dirty="0" smtClean="0"/>
              <a:t>Module 7, we will learn how to establish a secure connection via </a:t>
            </a:r>
            <a:r>
              <a:rPr lang="en-US" b="1" dirty="0" smtClean="0">
                <a:sym typeface="Helvetica"/>
              </a:rPr>
              <a:t>SSH</a:t>
            </a:r>
            <a:r>
              <a:rPr lang="en-US" dirty="0" smtClean="0"/>
              <a:t>.</a:t>
            </a:r>
          </a:p>
          <a:p>
            <a:r>
              <a:rPr lang="en-US" dirty="0"/>
              <a:t>Many applications use </a:t>
            </a:r>
            <a:r>
              <a:rPr lang="en-US" dirty="0" smtClean="0"/>
              <a:t>SSH to </a:t>
            </a:r>
            <a:r>
              <a:rPr lang="en-US" dirty="0"/>
              <a:t>secure a connection.</a:t>
            </a:r>
          </a:p>
          <a:p>
            <a:pPr marL="0" lvl="0" indent="0">
              <a:buNone/>
            </a:pPr>
            <a:endParaRPr lang="en-US" dirty="0" smtClean="0"/>
          </a:p>
          <a:p>
            <a:endParaRPr lang="en-US" dirty="0"/>
          </a:p>
        </p:txBody>
      </p:sp>
    </p:spTree>
    <p:extLst>
      <p:ext uri="{BB962C8B-B14F-4D97-AF65-F5344CB8AC3E}">
        <p14:creationId xmlns:p14="http://schemas.microsoft.com/office/powerpoint/2010/main" val="294541929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Mitigating risks: Secure access</a:t>
            </a:r>
            <a:endParaRPr lang="en-US" dirty="0"/>
          </a:p>
        </p:txBody>
      </p:sp>
      <p:sp>
        <p:nvSpPr>
          <p:cNvPr id="3" name="Content Placeholder 2"/>
          <p:cNvSpPr>
            <a:spLocks noGrp="1"/>
          </p:cNvSpPr>
          <p:nvPr>
            <p:ph idx="1"/>
          </p:nvPr>
        </p:nvSpPr>
        <p:spPr>
          <a:xfrm>
            <a:off x="498475" y="1257300"/>
            <a:ext cx="7950961" cy="1020409"/>
          </a:xfrm>
        </p:spPr>
        <p:txBody>
          <a:bodyPr>
            <a:normAutofit/>
          </a:bodyPr>
          <a:lstStyle/>
          <a:p>
            <a:pPr lvl="0"/>
            <a:r>
              <a:rPr lang="en-US" b="1" dirty="0" smtClean="0">
                <a:sym typeface="Helvetica"/>
              </a:rPr>
              <a:t>SSH</a:t>
            </a:r>
            <a:r>
              <a:rPr lang="en-US" dirty="0" smtClean="0"/>
              <a:t> (“Secure Shell”) encrypts connections.</a:t>
            </a:r>
          </a:p>
          <a:p>
            <a:pPr lvl="0"/>
            <a:r>
              <a:rPr lang="en-US" dirty="0" smtClean="0"/>
              <a:t>Two </a:t>
            </a:r>
            <a:r>
              <a:rPr lang="en-US" b="1" dirty="0" smtClean="0">
                <a:sym typeface="Helvetica"/>
              </a:rPr>
              <a:t>keys</a:t>
            </a:r>
            <a:r>
              <a:rPr lang="en-US" dirty="0" smtClean="0"/>
              <a:t> are required: The private and the public key.</a:t>
            </a:r>
            <a:endParaRPr lang="en-US" dirty="0"/>
          </a:p>
        </p:txBody>
      </p:sp>
      <p:pic>
        <p:nvPicPr>
          <p:cNvPr id="6" name="Picture 5" descr="SSHKey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2944" y="2328509"/>
            <a:ext cx="5178564" cy="2547038"/>
          </a:xfrm>
          <a:prstGeom prst="rect">
            <a:avLst/>
          </a:prstGeom>
        </p:spPr>
      </p:pic>
    </p:spTree>
    <p:extLst>
      <p:ext uri="{BB962C8B-B14F-4D97-AF65-F5344CB8AC3E}">
        <p14:creationId xmlns:p14="http://schemas.microsoft.com/office/powerpoint/2010/main" val="53937087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Mitigating risks: SSH Tunneling</a:t>
            </a:r>
            <a:endParaRPr lang="en-US" dirty="0"/>
          </a:p>
        </p:txBody>
      </p:sp>
      <p:sp>
        <p:nvSpPr>
          <p:cNvPr id="3" name="Content Placeholder 2"/>
          <p:cNvSpPr>
            <a:spLocks noGrp="1"/>
          </p:cNvSpPr>
          <p:nvPr>
            <p:ph idx="1"/>
          </p:nvPr>
        </p:nvSpPr>
        <p:spPr/>
        <p:txBody>
          <a:bodyPr>
            <a:normAutofit lnSpcReduction="10000"/>
          </a:bodyPr>
          <a:lstStyle/>
          <a:p>
            <a:pPr lvl="0"/>
            <a:r>
              <a:rPr lang="en-US" dirty="0" smtClean="0"/>
              <a:t>Some applications are not designed for a secure connection. </a:t>
            </a:r>
            <a:endParaRPr lang="en-US" dirty="0" smtClean="0"/>
          </a:p>
          <a:p>
            <a:r>
              <a:rPr lang="en-US" dirty="0" smtClean="0"/>
              <a:t>Unencrypted connections </a:t>
            </a:r>
            <a:r>
              <a:rPr lang="en-US" dirty="0" smtClean="0"/>
              <a:t>can be secured through the use of</a:t>
            </a:r>
            <a:r>
              <a:rPr lang="en-US" b="1" dirty="0" smtClean="0"/>
              <a:t> </a:t>
            </a:r>
            <a:r>
              <a:rPr lang="en-US" b="1" i="1" dirty="0" smtClean="0">
                <a:sym typeface="Helvetica"/>
              </a:rPr>
              <a:t>ssh tunneling</a:t>
            </a:r>
            <a:r>
              <a:rPr lang="en-US" i="1" dirty="0" smtClean="0"/>
              <a:t>. </a:t>
            </a:r>
          </a:p>
          <a:p>
            <a:pPr lvl="0"/>
            <a:r>
              <a:rPr lang="en-US" dirty="0" smtClean="0"/>
              <a:t>This technique </a:t>
            </a:r>
            <a:r>
              <a:rPr lang="en-US" dirty="0" smtClean="0"/>
              <a:t>operates </a:t>
            </a:r>
            <a:r>
              <a:rPr lang="en-US" dirty="0" smtClean="0"/>
              <a:t>through the </a:t>
            </a:r>
            <a:r>
              <a:rPr lang="en-US" i="1" dirty="0" smtClean="0"/>
              <a:t>ssh client and server</a:t>
            </a:r>
            <a:r>
              <a:rPr lang="en-US" dirty="0" smtClean="0"/>
              <a:t>.</a:t>
            </a:r>
          </a:p>
          <a:p>
            <a:pPr lvl="0"/>
            <a:r>
              <a:rPr lang="en-US" dirty="0" smtClean="0"/>
              <a:t>The application does </a:t>
            </a:r>
            <a:r>
              <a:rPr lang="en-US" b="1" i="1" dirty="0" smtClean="0"/>
              <a:t>not</a:t>
            </a:r>
            <a:r>
              <a:rPr lang="en-US" dirty="0" smtClean="0"/>
              <a:t> need </a:t>
            </a:r>
            <a:r>
              <a:rPr lang="en-US" dirty="0" smtClean="0"/>
              <a:t>to know that encryption is used—this is handled by ssh client and server.</a:t>
            </a:r>
            <a:endParaRPr lang="en-US" dirty="0"/>
          </a:p>
        </p:txBody>
      </p:sp>
    </p:spTree>
    <p:extLst>
      <p:ext uri="{BB962C8B-B14F-4D97-AF65-F5344CB8AC3E}">
        <p14:creationId xmlns:p14="http://schemas.microsoft.com/office/powerpoint/2010/main" val="321008472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this module</a:t>
            </a:r>
            <a:endParaRPr lang="en-US" dirty="0"/>
          </a:p>
        </p:txBody>
      </p:sp>
      <p:sp>
        <p:nvSpPr>
          <p:cNvPr id="3" name="Content Placeholder 2"/>
          <p:cNvSpPr>
            <a:spLocks noGrp="1"/>
          </p:cNvSpPr>
          <p:nvPr>
            <p:ph idx="1"/>
          </p:nvPr>
        </p:nvSpPr>
        <p:spPr/>
        <p:txBody>
          <a:bodyPr>
            <a:normAutofit lnSpcReduction="10000"/>
          </a:bodyPr>
          <a:lstStyle/>
          <a:p>
            <a:pPr lvl="0"/>
            <a:r>
              <a:rPr lang="en-US" dirty="0" smtClean="0"/>
              <a:t>This module provides a </a:t>
            </a:r>
            <a:r>
              <a:rPr lang="en-US" b="1" dirty="0" smtClean="0"/>
              <a:t>high-level overview </a:t>
            </a:r>
            <a:r>
              <a:rPr lang="en-US" dirty="0" smtClean="0"/>
              <a:t>of the processes involved when using the Research Cloud. </a:t>
            </a:r>
          </a:p>
          <a:p>
            <a:pPr lvl="0"/>
            <a:r>
              <a:rPr lang="en-US" dirty="0" smtClean="0"/>
              <a:t>Topics will include: </a:t>
            </a:r>
          </a:p>
          <a:p>
            <a:pPr lvl="1"/>
            <a:r>
              <a:rPr lang="en-US" dirty="0"/>
              <a:t>H</a:t>
            </a:r>
            <a:r>
              <a:rPr lang="en-US" dirty="0" smtClean="0"/>
              <a:t>ow to get onto the Research Cloud.</a:t>
            </a:r>
          </a:p>
          <a:p>
            <a:pPr lvl="1"/>
            <a:r>
              <a:rPr lang="en-US" dirty="0" smtClean="0"/>
              <a:t>Necessary housekeeping (e.g. updates, backups). </a:t>
            </a:r>
          </a:p>
          <a:p>
            <a:pPr lvl="1"/>
            <a:r>
              <a:rPr lang="en-US" dirty="0" smtClean="0"/>
              <a:t>How to keep a VM secure.</a:t>
            </a:r>
          </a:p>
          <a:p>
            <a:pPr lvl="1"/>
            <a:r>
              <a:rPr lang="en-US" dirty="0" smtClean="0"/>
              <a:t>Terminating services without losing </a:t>
            </a:r>
            <a:r>
              <a:rPr lang="en-US" dirty="0" smtClean="0"/>
              <a:t>anything.</a:t>
            </a:r>
          </a:p>
          <a:p>
            <a:pPr lvl="1"/>
            <a:r>
              <a:rPr lang="en-US" dirty="0"/>
              <a:t>H</a:t>
            </a:r>
            <a:r>
              <a:rPr lang="en-US" dirty="0" smtClean="0"/>
              <a:t>ow </a:t>
            </a:r>
            <a:r>
              <a:rPr lang="en-US" dirty="0" smtClean="0"/>
              <a:t>to get support.</a:t>
            </a:r>
          </a:p>
          <a:p>
            <a:endParaRPr lang="en-US" dirty="0"/>
          </a:p>
        </p:txBody>
      </p:sp>
    </p:spTree>
    <p:extLst>
      <p:ext uri="{BB962C8B-B14F-4D97-AF65-F5344CB8AC3E}">
        <p14:creationId xmlns:p14="http://schemas.microsoft.com/office/powerpoint/2010/main" val="35886998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Mitigating risks: SSH Tunneling</a:t>
            </a:r>
            <a:endParaRPr lang="en-US" dirty="0"/>
          </a:p>
        </p:txBody>
      </p:sp>
      <p:pic>
        <p:nvPicPr>
          <p:cNvPr id="4" name="Content Placeholder 3" descr="SSHTunnel.png"/>
          <p:cNvPicPr>
            <a:picLocks noGrp="1" noChangeAspect="1"/>
          </p:cNvPicPr>
          <p:nvPr>
            <p:ph idx="1"/>
          </p:nvPr>
        </p:nvPicPr>
        <p:blipFill>
          <a:blip r:embed="rId3">
            <a:extLst>
              <a:ext uri="{28A0092B-C50C-407E-A947-70E740481C1C}">
                <a14:useLocalDpi xmlns:a14="http://schemas.microsoft.com/office/drawing/2010/main" val="0"/>
              </a:ext>
            </a:extLst>
          </a:blip>
          <a:srcRect l="18" r="18"/>
          <a:stretch>
            <a:fillRect/>
          </a:stretch>
        </p:blipFill>
        <p:spPr>
          <a:xfrm>
            <a:off x="906960" y="1218239"/>
            <a:ext cx="7069651" cy="3376383"/>
          </a:xfrm>
        </p:spPr>
      </p:pic>
    </p:spTree>
    <p:extLst>
      <p:ext uri="{BB962C8B-B14F-4D97-AF65-F5344CB8AC3E}">
        <p14:creationId xmlns:p14="http://schemas.microsoft.com/office/powerpoint/2010/main" val="365816016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Mitigating risks: Limiting access</a:t>
            </a:r>
            <a:endParaRPr lang="en-US" dirty="0"/>
          </a:p>
        </p:txBody>
      </p:sp>
      <p:sp>
        <p:nvSpPr>
          <p:cNvPr id="3" name="Content Placeholder 2"/>
          <p:cNvSpPr>
            <a:spLocks noGrp="1"/>
          </p:cNvSpPr>
          <p:nvPr>
            <p:ph idx="1"/>
          </p:nvPr>
        </p:nvSpPr>
        <p:spPr/>
        <p:txBody>
          <a:bodyPr/>
          <a:lstStyle/>
          <a:p>
            <a:pPr lvl="0"/>
            <a:r>
              <a:rPr lang="en-US" dirty="0" smtClean="0"/>
              <a:t>Only grant access to your </a:t>
            </a:r>
            <a:r>
              <a:rPr lang="en-US" dirty="0" smtClean="0"/>
              <a:t>VM to </a:t>
            </a:r>
            <a:r>
              <a:rPr lang="en-US" dirty="0" smtClean="0"/>
              <a:t>people you trust!</a:t>
            </a:r>
          </a:p>
          <a:p>
            <a:r>
              <a:rPr lang="en-US" dirty="0" smtClean="0"/>
              <a:t>Each user of the instance should ideally </a:t>
            </a:r>
          </a:p>
          <a:p>
            <a:pPr lvl="1"/>
            <a:r>
              <a:rPr lang="en-US" dirty="0"/>
              <a:t>H</a:t>
            </a:r>
            <a:r>
              <a:rPr lang="en-US" dirty="0" smtClean="0"/>
              <a:t>ave their own user account and password, and </a:t>
            </a:r>
          </a:p>
          <a:p>
            <a:pPr lvl="1"/>
            <a:r>
              <a:rPr lang="en-US" dirty="0"/>
              <a:t>U</a:t>
            </a:r>
            <a:r>
              <a:rPr lang="en-US" dirty="0" smtClean="0"/>
              <a:t>se their own ssh keys—Module 7 will show how to do this.</a:t>
            </a:r>
          </a:p>
          <a:p>
            <a:endParaRPr lang="en-US" dirty="0"/>
          </a:p>
        </p:txBody>
      </p:sp>
    </p:spTree>
    <p:extLst>
      <p:ext uri="{BB962C8B-B14F-4D97-AF65-F5344CB8AC3E}">
        <p14:creationId xmlns:p14="http://schemas.microsoft.com/office/powerpoint/2010/main" val="236978596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Mitigating risks: Protection Software</a:t>
            </a:r>
            <a:endParaRPr lang="en-US" dirty="0"/>
          </a:p>
        </p:txBody>
      </p:sp>
      <p:sp>
        <p:nvSpPr>
          <p:cNvPr id="3" name="Content Placeholder 2"/>
          <p:cNvSpPr>
            <a:spLocks noGrp="1"/>
          </p:cNvSpPr>
          <p:nvPr>
            <p:ph idx="1"/>
          </p:nvPr>
        </p:nvSpPr>
        <p:spPr/>
        <p:txBody>
          <a:bodyPr/>
          <a:lstStyle/>
          <a:p>
            <a:pPr lvl="0"/>
            <a:r>
              <a:rPr lang="en-US" dirty="0" smtClean="0"/>
              <a:t>Linux, Unix and other Unix-like </a:t>
            </a:r>
            <a:r>
              <a:rPr lang="en-US" dirty="0" smtClean="0"/>
              <a:t>OS are </a:t>
            </a:r>
            <a:r>
              <a:rPr lang="en-US" dirty="0" smtClean="0"/>
              <a:t>generally regarded as very well-protected against </a:t>
            </a:r>
            <a:r>
              <a:rPr lang="en-US" dirty="0" smtClean="0"/>
              <a:t>viruses</a:t>
            </a:r>
          </a:p>
          <a:p>
            <a:pPr lvl="1"/>
            <a:r>
              <a:rPr lang="en-US" dirty="0"/>
              <a:t>B</a:t>
            </a:r>
            <a:r>
              <a:rPr lang="en-US" dirty="0" smtClean="0"/>
              <a:t>ut </a:t>
            </a:r>
            <a:r>
              <a:rPr lang="en-US" dirty="0" smtClean="0"/>
              <a:t>they are not </a:t>
            </a:r>
            <a:r>
              <a:rPr lang="en-US" dirty="0" smtClean="0"/>
              <a:t>immune!</a:t>
            </a:r>
            <a:endParaRPr lang="en-US" dirty="0" smtClean="0"/>
          </a:p>
          <a:p>
            <a:pPr lvl="0"/>
            <a:r>
              <a:rPr lang="en-US" dirty="0" smtClean="0"/>
              <a:t>Your VM is already protected by a firewall, but you may also want to </a:t>
            </a:r>
            <a:r>
              <a:rPr lang="en-US" b="1" dirty="0" smtClean="0"/>
              <a:t>install an Anti-Virus protection</a:t>
            </a:r>
            <a:r>
              <a:rPr lang="en-US" dirty="0" smtClean="0"/>
              <a:t>.</a:t>
            </a:r>
          </a:p>
          <a:p>
            <a:endParaRPr lang="en-US" dirty="0"/>
          </a:p>
        </p:txBody>
      </p:sp>
    </p:spTree>
    <p:extLst>
      <p:ext uri="{BB962C8B-B14F-4D97-AF65-F5344CB8AC3E}">
        <p14:creationId xmlns:p14="http://schemas.microsoft.com/office/powerpoint/2010/main" val="284897057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Mitigating risks: Keep things tidy</a:t>
            </a:r>
            <a:endParaRPr lang="en-US" dirty="0"/>
          </a:p>
        </p:txBody>
      </p:sp>
      <p:sp>
        <p:nvSpPr>
          <p:cNvPr id="3" name="Content Placeholder 2"/>
          <p:cNvSpPr>
            <a:spLocks noGrp="1"/>
          </p:cNvSpPr>
          <p:nvPr>
            <p:ph idx="1"/>
          </p:nvPr>
        </p:nvSpPr>
        <p:spPr/>
        <p:txBody>
          <a:bodyPr>
            <a:normAutofit/>
          </a:bodyPr>
          <a:lstStyle/>
          <a:p>
            <a:pPr lvl="0"/>
            <a:r>
              <a:rPr lang="en-US" dirty="0" smtClean="0"/>
              <a:t>Know your virtual machine! </a:t>
            </a:r>
            <a:endParaRPr lang="en-US" dirty="0" smtClean="0"/>
          </a:p>
          <a:p>
            <a:pPr lvl="1"/>
            <a:r>
              <a:rPr lang="en-US" dirty="0" smtClean="0"/>
              <a:t>You can then recognize </a:t>
            </a:r>
            <a:r>
              <a:rPr lang="en-US" dirty="0" smtClean="0"/>
              <a:t>when something abnormal happens.</a:t>
            </a:r>
          </a:p>
          <a:p>
            <a:pPr lvl="0"/>
            <a:r>
              <a:rPr lang="en-US" dirty="0" smtClean="0"/>
              <a:t>Many types of attacks specifically target Web </a:t>
            </a:r>
            <a:r>
              <a:rPr lang="en-US" dirty="0" smtClean="0"/>
              <a:t>servers.</a:t>
            </a:r>
          </a:p>
          <a:p>
            <a:pPr lvl="1"/>
            <a:r>
              <a:rPr lang="en-US" dirty="0" smtClean="0"/>
              <a:t>Use </a:t>
            </a:r>
            <a:r>
              <a:rPr lang="en-US" dirty="0" smtClean="0"/>
              <a:t>separate virtual machines for </a:t>
            </a:r>
            <a:r>
              <a:rPr lang="en-US" dirty="0" smtClean="0"/>
              <a:t>them!</a:t>
            </a:r>
            <a:endParaRPr lang="en-US" dirty="0" smtClean="0"/>
          </a:p>
        </p:txBody>
      </p:sp>
    </p:spTree>
    <p:extLst>
      <p:ext uri="{BB962C8B-B14F-4D97-AF65-F5344CB8AC3E}">
        <p14:creationId xmlns:p14="http://schemas.microsoft.com/office/powerpoint/2010/main" val="327165226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Mitigating risks: Keep things tidy</a:t>
            </a:r>
            <a:endParaRPr lang="en-US" dirty="0"/>
          </a:p>
        </p:txBody>
      </p:sp>
      <p:sp>
        <p:nvSpPr>
          <p:cNvPr id="3" name="Content Placeholder 2"/>
          <p:cNvSpPr>
            <a:spLocks noGrp="1"/>
          </p:cNvSpPr>
          <p:nvPr>
            <p:ph idx="1"/>
          </p:nvPr>
        </p:nvSpPr>
        <p:spPr/>
        <p:txBody>
          <a:bodyPr>
            <a:normAutofit/>
          </a:bodyPr>
          <a:lstStyle/>
          <a:p>
            <a:pPr lvl="0"/>
            <a:r>
              <a:rPr lang="en-US" dirty="0" smtClean="0"/>
              <a:t>Securely erase</a:t>
            </a:r>
            <a:r>
              <a:rPr lang="en-US" dirty="0" smtClean="0"/>
              <a:t> data </a:t>
            </a:r>
            <a:r>
              <a:rPr lang="en-US" dirty="0" smtClean="0"/>
              <a:t>from your </a:t>
            </a:r>
            <a:r>
              <a:rPr lang="en-US" dirty="0" smtClean="0"/>
              <a:t>storage (Module 9).</a:t>
            </a:r>
            <a:endParaRPr lang="en-US" dirty="0" smtClean="0"/>
          </a:p>
          <a:p>
            <a:pPr lvl="0"/>
            <a:r>
              <a:rPr lang="en-US" dirty="0" smtClean="0"/>
              <a:t>Prevent untidy machines: Don’t re-provision </a:t>
            </a:r>
            <a:r>
              <a:rPr lang="en-US" dirty="0" smtClean="0"/>
              <a:t>virtual </a:t>
            </a:r>
            <a:r>
              <a:rPr lang="en-US" dirty="0" smtClean="0"/>
              <a:t>machines </a:t>
            </a:r>
            <a:r>
              <a:rPr lang="en-US" dirty="0" smtClean="0"/>
              <a:t>constantly— </a:t>
            </a:r>
          </a:p>
          <a:p>
            <a:pPr lvl="1"/>
            <a:r>
              <a:rPr lang="en-US" dirty="0"/>
              <a:t>R</a:t>
            </a:r>
            <a:r>
              <a:rPr lang="en-US" dirty="0" smtClean="0"/>
              <a:t>ather </a:t>
            </a:r>
            <a:r>
              <a:rPr lang="en-US" dirty="0" smtClean="0"/>
              <a:t>keep </a:t>
            </a:r>
            <a:r>
              <a:rPr lang="en-US" dirty="0" smtClean="0"/>
              <a:t>optimizing </a:t>
            </a:r>
            <a:r>
              <a:rPr lang="en-US" dirty="0" smtClean="0"/>
              <a:t>one and then make Snapshots of </a:t>
            </a:r>
            <a:r>
              <a:rPr lang="en-US" dirty="0" smtClean="0"/>
              <a:t>it.</a:t>
            </a:r>
            <a:endParaRPr lang="en-US" dirty="0"/>
          </a:p>
        </p:txBody>
      </p:sp>
    </p:spTree>
    <p:extLst>
      <p:ext uri="{BB962C8B-B14F-4D97-AF65-F5344CB8AC3E}">
        <p14:creationId xmlns:p14="http://schemas.microsoft.com/office/powerpoint/2010/main" val="200958066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Mitigating risks: Data encryption</a:t>
            </a:r>
            <a:endParaRPr lang="en-US" dirty="0"/>
          </a:p>
        </p:txBody>
      </p:sp>
      <p:sp>
        <p:nvSpPr>
          <p:cNvPr id="3" name="Content Placeholder 2"/>
          <p:cNvSpPr>
            <a:spLocks noGrp="1"/>
          </p:cNvSpPr>
          <p:nvPr>
            <p:ph idx="1"/>
          </p:nvPr>
        </p:nvSpPr>
        <p:spPr/>
        <p:txBody>
          <a:bodyPr>
            <a:normAutofit/>
          </a:bodyPr>
          <a:lstStyle/>
          <a:p>
            <a:pPr lvl="0"/>
            <a:r>
              <a:rPr lang="en-US" dirty="0" smtClean="0"/>
              <a:t>Transfer sensitive data securely to/from your instance:</a:t>
            </a:r>
          </a:p>
          <a:p>
            <a:pPr lvl="1"/>
            <a:r>
              <a:rPr lang="en-US" dirty="0" smtClean="0"/>
              <a:t>Use an encrypted connection (e.g. </a:t>
            </a:r>
            <a:r>
              <a:rPr lang="en-US" dirty="0" err="1" smtClean="0"/>
              <a:t>scp</a:t>
            </a:r>
            <a:r>
              <a:rPr lang="en-US" dirty="0" smtClean="0"/>
              <a:t> or </a:t>
            </a:r>
            <a:r>
              <a:rPr lang="en-US" dirty="0" err="1" smtClean="0"/>
              <a:t>sftp</a:t>
            </a:r>
            <a:r>
              <a:rPr lang="en-US" dirty="0" smtClean="0"/>
              <a:t>).</a:t>
            </a:r>
          </a:p>
          <a:p>
            <a:pPr lvl="1"/>
            <a:r>
              <a:rPr lang="en-US" dirty="0" smtClean="0"/>
              <a:t>Encrypt files before </a:t>
            </a:r>
            <a:r>
              <a:rPr lang="en-US" dirty="0" smtClean="0"/>
              <a:t>you </a:t>
            </a:r>
            <a:r>
              <a:rPr lang="en-US" dirty="0" smtClean="0"/>
              <a:t>upload/download (see Module 8).</a:t>
            </a:r>
            <a:endParaRPr lang="en-US" dirty="0" smtClean="0"/>
          </a:p>
          <a:p>
            <a:pPr lvl="0"/>
            <a:r>
              <a:rPr lang="en-US" dirty="0" smtClean="0"/>
              <a:t>Risk added with file encryption!</a:t>
            </a:r>
          </a:p>
          <a:p>
            <a:pPr lvl="1"/>
            <a:r>
              <a:rPr lang="en-US" dirty="0"/>
              <a:t>I</a:t>
            </a:r>
            <a:r>
              <a:rPr lang="en-US" dirty="0" smtClean="0"/>
              <a:t>f </a:t>
            </a:r>
            <a:r>
              <a:rPr lang="en-US" dirty="0" smtClean="0"/>
              <a:t>you lose the encryption key or forget the passphrase, you will lose the data forever</a:t>
            </a:r>
            <a:r>
              <a:rPr lang="en-US" dirty="0" smtClean="0"/>
              <a:t>!</a:t>
            </a:r>
            <a:endParaRPr lang="en-US" dirty="0" smtClean="0"/>
          </a:p>
        </p:txBody>
      </p:sp>
    </p:spTree>
    <p:extLst>
      <p:ext uri="{BB962C8B-B14F-4D97-AF65-F5344CB8AC3E}">
        <p14:creationId xmlns:p14="http://schemas.microsoft.com/office/powerpoint/2010/main" val="183811126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Mitigating risks: Summary</a:t>
            </a:r>
            <a:endParaRPr lang="en-US" dirty="0"/>
          </a:p>
        </p:txBody>
      </p:sp>
      <p:sp>
        <p:nvSpPr>
          <p:cNvPr id="3" name="Content Placeholder 2"/>
          <p:cNvSpPr>
            <a:spLocks noGrp="1"/>
          </p:cNvSpPr>
          <p:nvPr>
            <p:ph idx="1"/>
          </p:nvPr>
        </p:nvSpPr>
        <p:spPr/>
        <p:txBody>
          <a:bodyPr>
            <a:normAutofit fontScale="92500" lnSpcReduction="20000"/>
          </a:bodyPr>
          <a:lstStyle/>
          <a:p>
            <a:pPr marL="0" lvl="0" indent="0">
              <a:buNone/>
            </a:pPr>
            <a:r>
              <a:rPr lang="en-US" dirty="0" smtClean="0"/>
              <a:t>In summary, things to watch out for to mitigate risks:</a:t>
            </a:r>
          </a:p>
          <a:p>
            <a:pPr lvl="0"/>
            <a:r>
              <a:rPr lang="en-US" dirty="0" smtClean="0"/>
              <a:t>OS Upgrades, Data Backups</a:t>
            </a:r>
          </a:p>
          <a:p>
            <a:pPr lvl="0"/>
            <a:r>
              <a:rPr lang="en-US" dirty="0" smtClean="0"/>
              <a:t>Secure </a:t>
            </a:r>
            <a:r>
              <a:rPr lang="en-US" dirty="0" smtClean="0"/>
              <a:t>passphrases.</a:t>
            </a:r>
          </a:p>
          <a:p>
            <a:pPr lvl="0"/>
            <a:r>
              <a:rPr lang="en-US" dirty="0" smtClean="0"/>
              <a:t>Carefully </a:t>
            </a:r>
            <a:r>
              <a:rPr lang="en-US" dirty="0" smtClean="0"/>
              <a:t>configured firewall</a:t>
            </a:r>
            <a:r>
              <a:rPr lang="en-US" dirty="0" smtClean="0"/>
              <a:t>.</a:t>
            </a:r>
          </a:p>
          <a:p>
            <a:pPr lvl="0"/>
            <a:r>
              <a:rPr lang="en-US" dirty="0" smtClean="0"/>
              <a:t>Secure methods </a:t>
            </a:r>
            <a:r>
              <a:rPr lang="en-US" dirty="0" smtClean="0"/>
              <a:t>of access (e.g. </a:t>
            </a:r>
            <a:r>
              <a:rPr lang="en-US" dirty="0" smtClean="0"/>
              <a:t>ssh)</a:t>
            </a:r>
            <a:r>
              <a:rPr lang="en-US" dirty="0" smtClean="0"/>
              <a:t>.</a:t>
            </a:r>
          </a:p>
          <a:p>
            <a:pPr lvl="0"/>
            <a:r>
              <a:rPr lang="en-US" dirty="0" smtClean="0"/>
              <a:t>Access </a:t>
            </a:r>
            <a:r>
              <a:rPr lang="en-US" dirty="0" smtClean="0"/>
              <a:t>limited </a:t>
            </a:r>
            <a:r>
              <a:rPr lang="en-US" dirty="0" smtClean="0"/>
              <a:t>only </a:t>
            </a:r>
            <a:r>
              <a:rPr lang="en-US" dirty="0" smtClean="0"/>
              <a:t>to trusted users.</a:t>
            </a:r>
          </a:p>
          <a:p>
            <a:pPr lvl="0"/>
            <a:r>
              <a:rPr lang="en-US" dirty="0" smtClean="0"/>
              <a:t>Keeping things </a:t>
            </a:r>
            <a:r>
              <a:rPr lang="en-US" dirty="0" smtClean="0"/>
              <a:t>tidy.</a:t>
            </a:r>
          </a:p>
          <a:p>
            <a:pPr lvl="0"/>
            <a:r>
              <a:rPr lang="en-US" dirty="0" smtClean="0"/>
              <a:t>Encrypting sensitive </a:t>
            </a:r>
            <a:r>
              <a:rPr lang="en-US" dirty="0" smtClean="0"/>
              <a:t>data.</a:t>
            </a:r>
          </a:p>
          <a:p>
            <a:endParaRPr lang="en-US" dirty="0"/>
          </a:p>
        </p:txBody>
      </p:sp>
    </p:spTree>
    <p:extLst>
      <p:ext uri="{BB962C8B-B14F-4D97-AF65-F5344CB8AC3E}">
        <p14:creationId xmlns:p14="http://schemas.microsoft.com/office/powerpoint/2010/main" val="335621795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Cleaning up</a:t>
            </a:r>
            <a:endParaRPr lang="en-US" dirty="0"/>
          </a:p>
        </p:txBody>
      </p:sp>
      <p:sp>
        <p:nvSpPr>
          <p:cNvPr id="3" name="Content Placeholder 2"/>
          <p:cNvSpPr>
            <a:spLocks noGrp="1"/>
          </p:cNvSpPr>
          <p:nvPr>
            <p:ph idx="1"/>
          </p:nvPr>
        </p:nvSpPr>
        <p:spPr/>
        <p:txBody>
          <a:bodyPr>
            <a:normAutofit/>
          </a:bodyPr>
          <a:lstStyle/>
          <a:p>
            <a:pPr lvl="0"/>
            <a:r>
              <a:rPr lang="en-US" dirty="0" smtClean="0"/>
              <a:t>When you are finished with your work and don’t need the virtual machine any more, you should </a:t>
            </a:r>
            <a:r>
              <a:rPr lang="en-US" i="1" dirty="0" smtClean="0"/>
              <a:t>terminate</a:t>
            </a:r>
            <a:r>
              <a:rPr lang="en-US" dirty="0" smtClean="0"/>
              <a:t> it, so</a:t>
            </a:r>
          </a:p>
          <a:p>
            <a:pPr lvl="1"/>
            <a:r>
              <a:rPr lang="en-US" dirty="0" smtClean="0"/>
              <a:t>it does not take up any more of your allocated resources.</a:t>
            </a:r>
          </a:p>
          <a:p>
            <a:pPr lvl="1"/>
            <a:r>
              <a:rPr lang="en-US" dirty="0" smtClean="0"/>
              <a:t>resources become available to other researchers.</a:t>
            </a:r>
          </a:p>
          <a:p>
            <a:pPr lvl="0"/>
            <a:r>
              <a:rPr lang="en-US" dirty="0" smtClean="0"/>
              <a:t>You can easily terminate an instance on the Dashboard.</a:t>
            </a:r>
          </a:p>
          <a:p>
            <a:pPr lvl="0"/>
            <a:r>
              <a:rPr lang="en-US" b="1" dirty="0" smtClean="0">
                <a:sym typeface="Helvetica"/>
              </a:rPr>
              <a:t>Don’t forget:</a:t>
            </a:r>
            <a:r>
              <a:rPr lang="en-US" b="1" dirty="0" smtClean="0"/>
              <a:t> </a:t>
            </a:r>
            <a:r>
              <a:rPr lang="en-US" dirty="0" smtClean="0"/>
              <a:t>back up your instance and data before you terminate </a:t>
            </a:r>
            <a:r>
              <a:rPr lang="en-US" dirty="0" smtClean="0"/>
              <a:t>it (see Module 9).</a:t>
            </a:r>
            <a:endParaRPr lang="en-US" dirty="0" smtClean="0"/>
          </a:p>
        </p:txBody>
      </p:sp>
    </p:spTree>
    <p:extLst>
      <p:ext uri="{BB962C8B-B14F-4D97-AF65-F5344CB8AC3E}">
        <p14:creationId xmlns:p14="http://schemas.microsoft.com/office/powerpoint/2010/main" val="163598178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Cleaning up</a:t>
            </a:r>
            <a:endParaRPr lang="en-US" dirty="0"/>
          </a:p>
        </p:txBody>
      </p:sp>
      <p:sp>
        <p:nvSpPr>
          <p:cNvPr id="3" name="Content Placeholder 2"/>
          <p:cNvSpPr>
            <a:spLocks noGrp="1"/>
          </p:cNvSpPr>
          <p:nvPr>
            <p:ph idx="1"/>
          </p:nvPr>
        </p:nvSpPr>
        <p:spPr/>
        <p:txBody>
          <a:bodyPr/>
          <a:lstStyle/>
          <a:p>
            <a:pPr lvl="0"/>
            <a:r>
              <a:rPr lang="en-US" dirty="0" smtClean="0"/>
              <a:t>If you don’t need your NeCTAR data storage any more, you should </a:t>
            </a:r>
            <a:r>
              <a:rPr lang="en-US" i="1" dirty="0" smtClean="0"/>
              <a:t>delete</a:t>
            </a:r>
            <a:r>
              <a:rPr lang="en-US" dirty="0" smtClean="0"/>
              <a:t> it. </a:t>
            </a:r>
            <a:endParaRPr lang="en-US" dirty="0" smtClean="0"/>
          </a:p>
          <a:p>
            <a:pPr lvl="1"/>
            <a:r>
              <a:rPr lang="en-US" dirty="0" smtClean="0"/>
              <a:t>This can be done on the Dashboard.</a:t>
            </a:r>
            <a:endParaRPr lang="en-US" dirty="0" smtClean="0"/>
          </a:p>
          <a:p>
            <a:pPr lvl="0"/>
            <a:r>
              <a:rPr lang="en-US" b="1" dirty="0" smtClean="0">
                <a:sym typeface="Helvetica"/>
              </a:rPr>
              <a:t>Don’t forget</a:t>
            </a:r>
            <a:r>
              <a:rPr lang="en-US" dirty="0" smtClean="0"/>
              <a:t>: Before you delete your storage, back up your data and securely erase the </a:t>
            </a:r>
            <a:r>
              <a:rPr lang="en-US" dirty="0" smtClean="0"/>
              <a:t>drives (Module 9). </a:t>
            </a:r>
            <a:endParaRPr lang="en-US" dirty="0" smtClean="0"/>
          </a:p>
        </p:txBody>
      </p:sp>
    </p:spTree>
    <p:extLst>
      <p:ext uri="{BB962C8B-B14F-4D97-AF65-F5344CB8AC3E}">
        <p14:creationId xmlns:p14="http://schemas.microsoft.com/office/powerpoint/2010/main" val="298323439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Getting support</a:t>
            </a:r>
            <a:endParaRPr lang="en-US" dirty="0"/>
          </a:p>
        </p:txBody>
      </p:sp>
      <p:sp>
        <p:nvSpPr>
          <p:cNvPr id="3" name="Content Placeholder 2"/>
          <p:cNvSpPr>
            <a:spLocks noGrp="1"/>
          </p:cNvSpPr>
          <p:nvPr>
            <p:ph idx="1"/>
          </p:nvPr>
        </p:nvSpPr>
        <p:spPr/>
        <p:txBody>
          <a:bodyPr>
            <a:normAutofit/>
          </a:bodyPr>
          <a:lstStyle/>
          <a:p>
            <a:pPr lvl="0"/>
            <a:r>
              <a:rPr lang="en-US" dirty="0" smtClean="0"/>
              <a:t>There are several ways to get support:</a:t>
            </a:r>
          </a:p>
          <a:p>
            <a:pPr lvl="0"/>
            <a:r>
              <a:rPr lang="en-US" dirty="0" smtClean="0"/>
              <a:t>For general advise, first contact </a:t>
            </a:r>
            <a:r>
              <a:rPr lang="en-US" dirty="0" smtClean="0"/>
              <a:t>your </a:t>
            </a:r>
            <a:r>
              <a:rPr lang="en-US" b="1" dirty="0" smtClean="0"/>
              <a:t>local </a:t>
            </a:r>
            <a:r>
              <a:rPr lang="en-US" b="1" dirty="0" err="1" smtClean="0"/>
              <a:t>eResearch</a:t>
            </a:r>
            <a:r>
              <a:rPr lang="en-US" b="1" dirty="0" smtClean="0"/>
              <a:t> office</a:t>
            </a:r>
            <a:r>
              <a:rPr lang="en-US" dirty="0" smtClean="0"/>
              <a:t> or IT services.</a:t>
            </a:r>
          </a:p>
          <a:p>
            <a:pPr lvl="0"/>
            <a:r>
              <a:rPr lang="en-US" dirty="0" smtClean="0"/>
              <a:t>The NeCTAR project also offers </a:t>
            </a:r>
            <a:r>
              <a:rPr lang="en-US" b="1" dirty="0" smtClean="0"/>
              <a:t>online user guides </a:t>
            </a:r>
            <a:r>
              <a:rPr lang="en-US" dirty="0" smtClean="0"/>
              <a:t>and </a:t>
            </a:r>
            <a:r>
              <a:rPr lang="en-US" b="1" dirty="0" smtClean="0"/>
              <a:t>technical support</a:t>
            </a:r>
            <a:r>
              <a:rPr lang="en-US" dirty="0" smtClean="0"/>
              <a:t> through the support </a:t>
            </a:r>
            <a:r>
              <a:rPr lang="en-US" dirty="0" smtClean="0"/>
              <a:t>site</a:t>
            </a:r>
          </a:p>
          <a:p>
            <a:pPr marL="457200" lvl="1" indent="0">
              <a:buNone/>
            </a:pPr>
            <a:r>
              <a:rPr lang="en-US" sz="3200" dirty="0" smtClean="0">
                <a:hlinkClick r:id="rId3"/>
              </a:rPr>
              <a:t>support.nectar.org.au</a:t>
            </a:r>
            <a:endParaRPr lang="en-US" sz="3200" dirty="0" smtClean="0"/>
          </a:p>
          <a:p>
            <a:endParaRPr lang="en-US" dirty="0"/>
          </a:p>
        </p:txBody>
      </p:sp>
    </p:spTree>
    <p:extLst>
      <p:ext uri="{BB962C8B-B14F-4D97-AF65-F5344CB8AC3E}">
        <p14:creationId xmlns:p14="http://schemas.microsoft.com/office/powerpoint/2010/main" val="138797923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NeCTAR Project Trial</a:t>
            </a:r>
            <a:endParaRPr lang="en-US" dirty="0"/>
          </a:p>
        </p:txBody>
      </p:sp>
      <p:sp>
        <p:nvSpPr>
          <p:cNvPr id="3" name="Content Placeholder 2"/>
          <p:cNvSpPr>
            <a:spLocks noGrp="1"/>
          </p:cNvSpPr>
          <p:nvPr>
            <p:ph idx="1"/>
          </p:nvPr>
        </p:nvSpPr>
        <p:spPr/>
        <p:txBody>
          <a:bodyPr>
            <a:normAutofit/>
          </a:bodyPr>
          <a:lstStyle/>
          <a:p>
            <a:pPr lvl="0"/>
            <a:r>
              <a:rPr lang="en-US" dirty="0" smtClean="0"/>
              <a:t>Australian researchers have </a:t>
            </a:r>
            <a:r>
              <a:rPr lang="en-US" dirty="0" smtClean="0"/>
              <a:t>access to a </a:t>
            </a:r>
            <a:r>
              <a:rPr lang="en-US" i="1" dirty="0" smtClean="0"/>
              <a:t>Project Trial</a:t>
            </a:r>
            <a:r>
              <a:rPr lang="en-US" dirty="0" smtClean="0"/>
              <a:t>:</a:t>
            </a:r>
            <a:endParaRPr lang="en-US" dirty="0" smtClean="0"/>
          </a:p>
          <a:p>
            <a:pPr lvl="1"/>
            <a:r>
              <a:rPr lang="en-US" dirty="0" smtClean="0"/>
              <a:t>2 instances and 2 cores for 3 </a:t>
            </a:r>
            <a:r>
              <a:rPr lang="en-US" dirty="0" smtClean="0"/>
              <a:t>months.</a:t>
            </a:r>
            <a:endParaRPr lang="en-US" dirty="0" smtClean="0"/>
          </a:p>
          <a:p>
            <a:pPr lvl="0"/>
            <a:r>
              <a:rPr lang="en-US" dirty="0" smtClean="0"/>
              <a:t>To </a:t>
            </a:r>
            <a:r>
              <a:rPr lang="en-US" dirty="0" smtClean="0"/>
              <a:t>obtain a larger </a:t>
            </a:r>
            <a:r>
              <a:rPr lang="en-US" dirty="0" smtClean="0"/>
              <a:t>allocation, file an </a:t>
            </a:r>
            <a:r>
              <a:rPr lang="en-US" i="1" dirty="0" smtClean="0"/>
              <a:t>allocation request.</a:t>
            </a:r>
          </a:p>
          <a:p>
            <a:pPr lvl="0"/>
            <a:r>
              <a:rPr lang="en-US" dirty="0" smtClean="0"/>
              <a:t>You can run VMs of various sizes in the Research </a:t>
            </a:r>
            <a:r>
              <a:rPr lang="en-US" dirty="0" smtClean="0"/>
              <a:t>Cloud</a:t>
            </a:r>
          </a:p>
          <a:p>
            <a:pPr lvl="1"/>
            <a:r>
              <a:rPr lang="en-US" dirty="0"/>
              <a:t>F</a:t>
            </a:r>
            <a:r>
              <a:rPr lang="en-US" dirty="0" smtClean="0"/>
              <a:t>rom </a:t>
            </a:r>
            <a:r>
              <a:rPr lang="en-US" dirty="0" smtClean="0"/>
              <a:t>1—16 cores, and </a:t>
            </a:r>
            <a:endParaRPr lang="en-US" dirty="0" smtClean="0"/>
          </a:p>
          <a:p>
            <a:pPr lvl="1"/>
            <a:r>
              <a:rPr lang="en-US" dirty="0" smtClean="0"/>
              <a:t>up </a:t>
            </a:r>
            <a:r>
              <a:rPr lang="en-US" dirty="0" smtClean="0"/>
              <a:t>to hundreds of VMs. </a:t>
            </a:r>
          </a:p>
          <a:p>
            <a:endParaRPr lang="en-US" dirty="0"/>
          </a:p>
        </p:txBody>
      </p:sp>
    </p:spTree>
    <p:extLst>
      <p:ext uri="{BB962C8B-B14F-4D97-AF65-F5344CB8AC3E}">
        <p14:creationId xmlns:p14="http://schemas.microsoft.com/office/powerpoint/2010/main" val="36051159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Allocation request</a:t>
            </a:r>
            <a:endParaRPr lang="en-US" dirty="0"/>
          </a:p>
        </p:txBody>
      </p:sp>
      <p:sp>
        <p:nvSpPr>
          <p:cNvPr id="3" name="Content Placeholder 2"/>
          <p:cNvSpPr>
            <a:spLocks noGrp="1"/>
          </p:cNvSpPr>
          <p:nvPr>
            <p:ph idx="1"/>
          </p:nvPr>
        </p:nvSpPr>
        <p:spPr/>
        <p:txBody>
          <a:bodyPr/>
          <a:lstStyle/>
          <a:p>
            <a:r>
              <a:rPr lang="en-US" dirty="0" smtClean="0"/>
              <a:t>Request more </a:t>
            </a:r>
            <a:r>
              <a:rPr lang="en-US" dirty="0"/>
              <a:t>resources on the Research </a:t>
            </a:r>
            <a:r>
              <a:rPr lang="en-US" dirty="0" smtClean="0"/>
              <a:t>Cloud by submitting </a:t>
            </a:r>
            <a:r>
              <a:rPr lang="en-US" dirty="0"/>
              <a:t>an </a:t>
            </a:r>
            <a:r>
              <a:rPr lang="en-US" i="1" dirty="0"/>
              <a:t>allocation</a:t>
            </a:r>
            <a:r>
              <a:rPr lang="en-US" dirty="0"/>
              <a:t> </a:t>
            </a:r>
            <a:r>
              <a:rPr lang="en-US" i="1" dirty="0"/>
              <a:t>request</a:t>
            </a:r>
            <a:r>
              <a:rPr lang="en-US" dirty="0"/>
              <a:t> via the Dashboard</a:t>
            </a:r>
            <a:r>
              <a:rPr lang="en-US" dirty="0" smtClean="0"/>
              <a:t>.</a:t>
            </a:r>
          </a:p>
          <a:p>
            <a:r>
              <a:rPr lang="en-US" dirty="0" smtClean="0"/>
              <a:t>Your </a:t>
            </a:r>
            <a:r>
              <a:rPr lang="en-US" dirty="0"/>
              <a:t>association to a local cloud node may provide you with default allocations </a:t>
            </a:r>
            <a:r>
              <a:rPr lang="en-US" dirty="0" smtClean="0"/>
              <a:t>easily</a:t>
            </a:r>
            <a:r>
              <a:rPr lang="en-US" dirty="0" smtClean="0"/>
              <a:t>!</a:t>
            </a:r>
            <a:endParaRPr lang="en-US" dirty="0"/>
          </a:p>
        </p:txBody>
      </p:sp>
    </p:spTree>
    <p:extLst>
      <p:ext uri="{BB962C8B-B14F-4D97-AF65-F5344CB8AC3E}">
        <p14:creationId xmlns:p14="http://schemas.microsoft.com/office/powerpoint/2010/main" val="65681480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Allocation request</a:t>
            </a:r>
            <a:endParaRPr lang="en-US" dirty="0"/>
          </a:p>
        </p:txBody>
      </p:sp>
      <p:sp>
        <p:nvSpPr>
          <p:cNvPr id="3" name="Content Placeholder 2"/>
          <p:cNvSpPr>
            <a:spLocks noGrp="1"/>
          </p:cNvSpPr>
          <p:nvPr>
            <p:ph idx="1"/>
          </p:nvPr>
        </p:nvSpPr>
        <p:spPr/>
        <p:txBody>
          <a:bodyPr>
            <a:normAutofit/>
          </a:bodyPr>
          <a:lstStyle/>
          <a:p>
            <a:pPr lvl="0"/>
            <a:r>
              <a:rPr lang="en-US" dirty="0" smtClean="0"/>
              <a:t>Submit a request via the Dashboard—it may take up to 4 weeks for your resources to be available.</a:t>
            </a:r>
          </a:p>
          <a:p>
            <a:pPr lvl="0"/>
            <a:r>
              <a:rPr lang="en-US" dirty="0" smtClean="0"/>
              <a:t>Refer to the On-Line Documentation of this course for details on how to submit an allocation request.</a:t>
            </a:r>
          </a:p>
          <a:p>
            <a:pPr lvl="0"/>
            <a:r>
              <a:rPr lang="en-US" dirty="0" smtClean="0"/>
              <a:t>You may also request an </a:t>
            </a:r>
            <a:r>
              <a:rPr lang="en-US" i="1" dirty="0" smtClean="0"/>
              <a:t>increase</a:t>
            </a:r>
            <a:r>
              <a:rPr lang="en-US" dirty="0" smtClean="0"/>
              <a:t> of your existing allocation later.</a:t>
            </a:r>
          </a:p>
          <a:p>
            <a:endParaRPr lang="en-US" dirty="0"/>
          </a:p>
        </p:txBody>
      </p:sp>
    </p:spTree>
    <p:extLst>
      <p:ext uri="{BB962C8B-B14F-4D97-AF65-F5344CB8AC3E}">
        <p14:creationId xmlns:p14="http://schemas.microsoft.com/office/powerpoint/2010/main" val="345693467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Closing note</a:t>
            </a:r>
            <a:endParaRPr lang="en-US" dirty="0"/>
          </a:p>
        </p:txBody>
      </p:sp>
      <p:sp>
        <p:nvSpPr>
          <p:cNvPr id="3" name="Content Placeholder 2"/>
          <p:cNvSpPr>
            <a:spLocks noGrp="1"/>
          </p:cNvSpPr>
          <p:nvPr>
            <p:ph idx="1"/>
          </p:nvPr>
        </p:nvSpPr>
        <p:spPr/>
        <p:txBody>
          <a:bodyPr>
            <a:normAutofit fontScale="92500"/>
          </a:bodyPr>
          <a:lstStyle/>
          <a:p>
            <a:pPr marL="0" lvl="0" indent="0">
              <a:buNone/>
            </a:pPr>
            <a:r>
              <a:rPr lang="en-US" dirty="0" smtClean="0"/>
              <a:t>In this module you have learned about </a:t>
            </a:r>
            <a:r>
              <a:rPr lang="en-US" i="1" dirty="0" smtClean="0"/>
              <a:t>processes</a:t>
            </a:r>
            <a:r>
              <a:rPr lang="en-US" dirty="0" smtClean="0"/>
              <a:t> to:</a:t>
            </a:r>
          </a:p>
          <a:p>
            <a:pPr lvl="0"/>
            <a:r>
              <a:rPr lang="en-US" dirty="0"/>
              <a:t>G</a:t>
            </a:r>
            <a:r>
              <a:rPr lang="en-US" dirty="0" smtClean="0"/>
              <a:t>et onto the Research Cloud.</a:t>
            </a:r>
          </a:p>
          <a:p>
            <a:pPr lvl="0"/>
            <a:r>
              <a:rPr lang="en-US" dirty="0" smtClean="0"/>
              <a:t>Launch an instance and connect to it.</a:t>
            </a:r>
          </a:p>
          <a:p>
            <a:pPr lvl="0"/>
            <a:r>
              <a:rPr lang="en-US" dirty="0" smtClean="0"/>
              <a:t>Do housekeeping and take other measures to mitigate risks.</a:t>
            </a:r>
          </a:p>
          <a:p>
            <a:pPr lvl="0"/>
            <a:r>
              <a:rPr lang="en-US" dirty="0" smtClean="0"/>
              <a:t>Clean up after you by terminating VMs and deleting storage.</a:t>
            </a:r>
          </a:p>
          <a:p>
            <a:pPr lvl="0"/>
            <a:r>
              <a:rPr lang="en-US" dirty="0" smtClean="0"/>
              <a:t>Get support.</a:t>
            </a:r>
          </a:p>
          <a:p>
            <a:pPr lvl="0"/>
            <a:r>
              <a:rPr lang="en-US" dirty="0" smtClean="0"/>
              <a:t>File an allocation request.</a:t>
            </a:r>
          </a:p>
          <a:p>
            <a:endParaRPr lang="en-US" dirty="0"/>
          </a:p>
        </p:txBody>
      </p:sp>
    </p:spTree>
    <p:extLst>
      <p:ext uri="{BB962C8B-B14F-4D97-AF65-F5344CB8AC3E}">
        <p14:creationId xmlns:p14="http://schemas.microsoft.com/office/powerpoint/2010/main" val="26266899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226402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33657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Connecting</a:t>
            </a:r>
            <a:endParaRPr lang="en-US" dirty="0"/>
          </a:p>
        </p:txBody>
      </p:sp>
      <p:sp>
        <p:nvSpPr>
          <p:cNvPr id="3" name="Content Placeholder 2"/>
          <p:cNvSpPr>
            <a:spLocks noGrp="1"/>
          </p:cNvSpPr>
          <p:nvPr>
            <p:ph idx="1"/>
          </p:nvPr>
        </p:nvSpPr>
        <p:spPr>
          <a:xfrm>
            <a:off x="498475" y="1485901"/>
            <a:ext cx="3064753" cy="3108722"/>
          </a:xfrm>
        </p:spPr>
        <p:txBody>
          <a:bodyPr/>
          <a:lstStyle/>
          <a:p>
            <a:pPr marL="0" lvl="0" indent="0">
              <a:buNone/>
            </a:pPr>
            <a:r>
              <a:rPr lang="en-US" dirty="0" smtClean="0"/>
              <a:t>You can easily get onto the Research Cloud via the web Dashboard. </a:t>
            </a:r>
            <a:endParaRPr lang="en-US" dirty="0" smtClean="0"/>
          </a:p>
          <a:p>
            <a:pPr marL="0" lvl="0" indent="0">
              <a:buNone/>
            </a:pPr>
            <a:r>
              <a:rPr lang="en-US" dirty="0" smtClean="0"/>
              <a:t>You </a:t>
            </a:r>
            <a:r>
              <a:rPr lang="en-US" dirty="0" smtClean="0"/>
              <a:t>can use your </a:t>
            </a:r>
            <a:r>
              <a:rPr lang="en-US" b="1" dirty="0" smtClean="0"/>
              <a:t>institutional login </a:t>
            </a:r>
            <a:r>
              <a:rPr lang="en-US" dirty="0" smtClean="0"/>
              <a:t>to connect.</a:t>
            </a:r>
            <a:endParaRPr lang="en-US" dirty="0"/>
          </a:p>
        </p:txBody>
      </p:sp>
      <p:pic>
        <p:nvPicPr>
          <p:cNvPr id="8" name="Picture 7" descr="DashboardLogin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1828" y="1485901"/>
            <a:ext cx="3922609" cy="2708285"/>
          </a:xfrm>
          <a:prstGeom prst="rect">
            <a:avLst/>
          </a:prstGeom>
        </p:spPr>
      </p:pic>
    </p:spTree>
    <p:extLst>
      <p:ext uri="{BB962C8B-B14F-4D97-AF65-F5344CB8AC3E}">
        <p14:creationId xmlns:p14="http://schemas.microsoft.com/office/powerpoint/2010/main" val="2032719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a:t>
            </a:r>
            <a:endParaRPr lang="en-US" dirty="0"/>
          </a:p>
        </p:txBody>
      </p:sp>
      <p:pic>
        <p:nvPicPr>
          <p:cNvPr id="4" name="Content Placeholder 3" descr="Dashboard.png"/>
          <p:cNvPicPr>
            <a:picLocks noGrp="1" noChangeAspect="1"/>
          </p:cNvPicPr>
          <p:nvPr>
            <p:ph idx="1"/>
          </p:nvPr>
        </p:nvPicPr>
        <p:blipFill>
          <a:blip r:embed="rId2">
            <a:extLst>
              <a:ext uri="{28A0092B-C50C-407E-A947-70E740481C1C}">
                <a14:useLocalDpi xmlns:a14="http://schemas.microsoft.com/office/drawing/2010/main" val="0"/>
              </a:ext>
            </a:extLst>
          </a:blip>
          <a:srcRect l="-20911" r="-20911"/>
          <a:stretch>
            <a:fillRect/>
          </a:stretch>
        </p:blipFill>
        <p:spPr>
          <a:xfrm>
            <a:off x="1123950" y="1063625"/>
            <a:ext cx="7069138" cy="3376613"/>
          </a:xfrm>
        </p:spPr>
      </p:pic>
    </p:spTree>
    <p:extLst>
      <p:ext uri="{BB962C8B-B14F-4D97-AF65-F5344CB8AC3E}">
        <p14:creationId xmlns:p14="http://schemas.microsoft.com/office/powerpoint/2010/main" val="2396867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Connecting</a:t>
            </a:r>
            <a:endParaRPr lang="en-US" dirty="0"/>
          </a:p>
        </p:txBody>
      </p:sp>
      <p:sp>
        <p:nvSpPr>
          <p:cNvPr id="3" name="Content Placeholder 2"/>
          <p:cNvSpPr>
            <a:spLocks noGrp="1"/>
          </p:cNvSpPr>
          <p:nvPr>
            <p:ph idx="1"/>
          </p:nvPr>
        </p:nvSpPr>
        <p:spPr/>
        <p:txBody>
          <a:bodyPr/>
          <a:lstStyle/>
          <a:p>
            <a:pPr lvl="0"/>
            <a:r>
              <a:rPr lang="en-US" dirty="0" smtClean="0"/>
              <a:t>The Project </a:t>
            </a:r>
            <a:r>
              <a:rPr lang="en-US" dirty="0" smtClean="0"/>
              <a:t>Trial will be </a:t>
            </a:r>
            <a:r>
              <a:rPr lang="en-US" dirty="0" smtClean="0"/>
              <a:t>activated upon first logon to the Dashboard. </a:t>
            </a:r>
          </a:p>
          <a:p>
            <a:pPr lvl="1"/>
            <a:r>
              <a:rPr lang="en-US" dirty="0" smtClean="0"/>
              <a:t>Project </a:t>
            </a:r>
            <a:r>
              <a:rPr lang="en-US" dirty="0" smtClean="0"/>
              <a:t>Trials have names like </a:t>
            </a:r>
            <a:r>
              <a:rPr lang="en-US" i="1" dirty="0" smtClean="0"/>
              <a:t>pt-12345</a:t>
            </a:r>
            <a:r>
              <a:rPr lang="en-US" dirty="0" smtClean="0"/>
              <a:t>.</a:t>
            </a:r>
          </a:p>
          <a:p>
            <a:pPr lvl="0"/>
            <a:r>
              <a:rPr lang="en-US" dirty="0" smtClean="0"/>
              <a:t>You may launch virtual machines on the Dashboard.</a:t>
            </a:r>
          </a:p>
          <a:p>
            <a:pPr lvl="0"/>
            <a:r>
              <a:rPr lang="en-US" dirty="0" smtClean="0"/>
              <a:t>You can </a:t>
            </a:r>
            <a:r>
              <a:rPr lang="en-US" dirty="0" smtClean="0"/>
              <a:t>then </a:t>
            </a:r>
            <a:r>
              <a:rPr lang="en-US" dirty="0" smtClean="0"/>
              <a:t>connect to the VMs and </a:t>
            </a:r>
            <a:r>
              <a:rPr lang="en-US" dirty="0" smtClean="0"/>
              <a:t>use </a:t>
            </a:r>
            <a:r>
              <a:rPr lang="en-US" dirty="0" smtClean="0"/>
              <a:t>them just </a:t>
            </a:r>
            <a:r>
              <a:rPr lang="en-US" dirty="0" smtClean="0"/>
              <a:t>like </a:t>
            </a:r>
            <a:r>
              <a:rPr lang="en-US" dirty="0" smtClean="0"/>
              <a:t>regular servers.</a:t>
            </a:r>
            <a:endParaRPr lang="en-US" dirty="0"/>
          </a:p>
        </p:txBody>
      </p:sp>
    </p:spTree>
    <p:extLst>
      <p:ext uri="{BB962C8B-B14F-4D97-AF65-F5344CB8AC3E}">
        <p14:creationId xmlns:p14="http://schemas.microsoft.com/office/powerpoint/2010/main" val="4290082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Connecting</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We will refer to a Virtual Machine as an </a:t>
            </a:r>
            <a:r>
              <a:rPr lang="en-US" b="1" dirty="0" smtClean="0">
                <a:sym typeface="Helvetica"/>
              </a:rPr>
              <a:t>Instance</a:t>
            </a:r>
            <a:r>
              <a:rPr lang="en-US" dirty="0" smtClean="0"/>
              <a:t>:</a:t>
            </a:r>
          </a:p>
          <a:p>
            <a:pPr marL="0" lvl="0" indent="0">
              <a:buNone/>
            </a:pPr>
            <a:endParaRPr lang="en-US" dirty="0" smtClean="0"/>
          </a:p>
          <a:p>
            <a:pPr marL="0" lvl="0" indent="0">
              <a:buNone/>
            </a:pPr>
            <a:r>
              <a:rPr lang="en-US" i="1" dirty="0" smtClean="0"/>
              <a:t>An instance is a </a:t>
            </a:r>
            <a:r>
              <a:rPr lang="en-US" b="1" i="1" dirty="0" smtClean="0">
                <a:sym typeface="Helvetica"/>
              </a:rPr>
              <a:t>running virtual machine</a:t>
            </a:r>
            <a:r>
              <a:rPr lang="en-US" b="1" i="1" dirty="0" smtClean="0"/>
              <a:t> (VM) </a:t>
            </a:r>
            <a:r>
              <a:rPr lang="en-US" i="1" dirty="0" smtClean="0"/>
              <a:t>on the NeCTAR Research Cloud. Instances running inside the Research Cloud are just like real-life computers, but in a remote location</a:t>
            </a:r>
            <a:r>
              <a:rPr lang="en-US" dirty="0" smtClean="0"/>
              <a:t>. </a:t>
            </a:r>
          </a:p>
          <a:p>
            <a:pPr marL="0" lvl="0" indent="0">
              <a:buNone/>
            </a:pPr>
            <a:endParaRPr lang="en-US" dirty="0" smtClean="0"/>
          </a:p>
        </p:txBody>
      </p:sp>
    </p:spTree>
    <p:extLst>
      <p:ext uri="{BB962C8B-B14F-4D97-AF65-F5344CB8AC3E}">
        <p14:creationId xmlns:p14="http://schemas.microsoft.com/office/powerpoint/2010/main" val="2054988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Connecting</a:t>
            </a:r>
            <a:endParaRPr lang="en-US" dirty="0"/>
          </a:p>
        </p:txBody>
      </p:sp>
      <p:sp>
        <p:nvSpPr>
          <p:cNvPr id="3" name="Content Placeholder 2"/>
          <p:cNvSpPr>
            <a:spLocks noGrp="1"/>
          </p:cNvSpPr>
          <p:nvPr>
            <p:ph idx="1"/>
          </p:nvPr>
        </p:nvSpPr>
        <p:spPr/>
        <p:txBody>
          <a:bodyPr>
            <a:normAutofit/>
          </a:bodyPr>
          <a:lstStyle/>
          <a:p>
            <a:pPr lvl="0"/>
            <a:r>
              <a:rPr lang="en-US" dirty="0" smtClean="0"/>
              <a:t>Instances originate from </a:t>
            </a:r>
            <a:r>
              <a:rPr lang="en-US" b="1" dirty="0" smtClean="0">
                <a:sym typeface="Helvetica"/>
              </a:rPr>
              <a:t>Images</a:t>
            </a:r>
            <a:r>
              <a:rPr lang="en-US" dirty="0" smtClean="0"/>
              <a:t>. </a:t>
            </a:r>
          </a:p>
          <a:p>
            <a:pPr lvl="1"/>
            <a:r>
              <a:rPr lang="en-US" dirty="0" smtClean="0"/>
              <a:t>Images of VMs are </a:t>
            </a:r>
            <a:r>
              <a:rPr lang="en-US" i="1" dirty="0" smtClean="0"/>
              <a:t>files</a:t>
            </a:r>
            <a:r>
              <a:rPr lang="en-US" dirty="0" smtClean="0"/>
              <a:t> which capture the configuration of a computer system.</a:t>
            </a:r>
          </a:p>
          <a:p>
            <a:pPr lvl="0"/>
            <a:r>
              <a:rPr lang="en-US" dirty="0" smtClean="0"/>
              <a:t>To create your </a:t>
            </a:r>
            <a:r>
              <a:rPr lang="en-US" dirty="0" smtClean="0"/>
              <a:t>VM, </a:t>
            </a:r>
            <a:r>
              <a:rPr lang="en-US" dirty="0" smtClean="0"/>
              <a:t>you will have to select an </a:t>
            </a:r>
            <a:r>
              <a:rPr lang="en-US" i="1" dirty="0" smtClean="0"/>
              <a:t>Image</a:t>
            </a:r>
            <a:r>
              <a:rPr lang="en-US" dirty="0" smtClean="0"/>
              <a:t>. </a:t>
            </a:r>
          </a:p>
          <a:p>
            <a:pPr lvl="0"/>
            <a:r>
              <a:rPr lang="en-US" dirty="0" smtClean="0"/>
              <a:t>NeCTAR has a few </a:t>
            </a:r>
            <a:r>
              <a:rPr lang="en-US" dirty="0" smtClean="0">
                <a:sym typeface="Helvetica"/>
              </a:rPr>
              <a:t>pre-configured Images</a:t>
            </a:r>
            <a:r>
              <a:rPr lang="en-US" dirty="0" smtClean="0"/>
              <a:t> that can make the set-up of a new instance much easier. </a:t>
            </a:r>
          </a:p>
        </p:txBody>
      </p:sp>
    </p:spTree>
    <p:extLst>
      <p:ext uri="{BB962C8B-B14F-4D97-AF65-F5344CB8AC3E}">
        <p14:creationId xmlns:p14="http://schemas.microsoft.com/office/powerpoint/2010/main" val="665945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a:t>
            </a:r>
            <a:endParaRPr lang="en-US" dirty="0"/>
          </a:p>
        </p:txBody>
      </p:sp>
      <p:sp>
        <p:nvSpPr>
          <p:cNvPr id="3" name="Content Placeholder 2"/>
          <p:cNvSpPr>
            <a:spLocks noGrp="1"/>
          </p:cNvSpPr>
          <p:nvPr>
            <p:ph idx="1"/>
          </p:nvPr>
        </p:nvSpPr>
        <p:spPr/>
        <p:txBody>
          <a:bodyPr>
            <a:normAutofit/>
          </a:bodyPr>
          <a:lstStyle/>
          <a:p>
            <a:pPr lvl="0"/>
            <a:r>
              <a:rPr lang="en-US" dirty="0"/>
              <a:t>To suit your purposes, the instance may need some tweaking, configuration </a:t>
            </a:r>
            <a:r>
              <a:rPr lang="en-US" dirty="0" smtClean="0"/>
              <a:t>and </a:t>
            </a:r>
            <a:r>
              <a:rPr lang="en-US" dirty="0"/>
              <a:t>installing of software.</a:t>
            </a:r>
          </a:p>
          <a:p>
            <a:pPr lvl="0"/>
            <a:r>
              <a:rPr lang="en-US" dirty="0"/>
              <a:t>Tipp: You may save the state of your virtual machine in a </a:t>
            </a:r>
            <a:r>
              <a:rPr lang="en-US" b="1" dirty="0">
                <a:sym typeface="Helvetica"/>
              </a:rPr>
              <a:t>Snapshot</a:t>
            </a:r>
            <a:r>
              <a:rPr lang="en-US" dirty="0"/>
              <a:t> after you have configured </a:t>
            </a:r>
            <a:r>
              <a:rPr lang="en-US" dirty="0" smtClean="0"/>
              <a:t>it (see Module 9). </a:t>
            </a:r>
            <a:endParaRPr lang="en-US" dirty="0" smtClean="0"/>
          </a:p>
          <a:p>
            <a:pPr lvl="1"/>
            <a:r>
              <a:rPr lang="en-US" dirty="0" smtClean="0"/>
              <a:t>Share the Snapshot with others, or</a:t>
            </a:r>
          </a:p>
          <a:p>
            <a:pPr lvl="1"/>
            <a:r>
              <a:rPr lang="en-US" dirty="0" smtClean="0"/>
              <a:t>Re-launch instances from the Snapshot</a:t>
            </a:r>
            <a:r>
              <a:rPr lang="en-US" dirty="0" smtClean="0"/>
              <a:t>.</a:t>
            </a:r>
            <a:endParaRPr lang="en-US" dirty="0" smtClean="0"/>
          </a:p>
        </p:txBody>
      </p:sp>
    </p:spTree>
    <p:extLst>
      <p:ext uri="{BB962C8B-B14F-4D97-AF65-F5344CB8AC3E}">
        <p14:creationId xmlns:p14="http://schemas.microsoft.com/office/powerpoint/2010/main" val="344224012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Nectar_Theme1">
  <a:themeElements>
    <a:clrScheme name="Custom 1">
      <a:dk1>
        <a:sysClr val="windowText" lastClr="000000"/>
      </a:dk1>
      <a:lt1>
        <a:sysClr val="window" lastClr="FFFFFF"/>
      </a:lt1>
      <a:dk2>
        <a:srgbClr val="D16207"/>
      </a:dk2>
      <a:lt2>
        <a:srgbClr val="F0B31E"/>
      </a:lt2>
      <a:accent1>
        <a:srgbClr val="51A6C2"/>
      </a:accent1>
      <a:accent2>
        <a:srgbClr val="51C2A9"/>
      </a:accent2>
      <a:accent3>
        <a:srgbClr val="7EC251"/>
      </a:accent3>
      <a:accent4>
        <a:srgbClr val="E1DC53"/>
      </a:accent4>
      <a:accent5>
        <a:srgbClr val="B54721"/>
      </a:accent5>
      <a:accent6>
        <a:srgbClr val="A16BB1"/>
      </a:accent6>
      <a:hlink>
        <a:srgbClr val="A40A06"/>
      </a:hlink>
      <a:folHlink>
        <a:srgbClr val="837F1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Nectar_Theme1.thmx</Template>
  <TotalTime>151</TotalTime>
  <Words>2275</Words>
  <Application>Microsoft Macintosh PowerPoint</Application>
  <PresentationFormat>On-screen Show (16:9)</PresentationFormat>
  <Paragraphs>209</Paragraphs>
  <Slides>34</Slides>
  <Notes>17</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Nectar_Theme1</vt:lpstr>
      <vt:lpstr>NeCTAR Training</vt:lpstr>
      <vt:lpstr>In this module</vt:lpstr>
      <vt:lpstr>NeCTAR Project Trial</vt:lpstr>
      <vt:lpstr>Connecting</vt:lpstr>
      <vt:lpstr>Connecting</vt:lpstr>
      <vt:lpstr>Connecting</vt:lpstr>
      <vt:lpstr>Connecting</vt:lpstr>
      <vt:lpstr>Connecting</vt:lpstr>
      <vt:lpstr>Connecting</vt:lpstr>
      <vt:lpstr>Connecting</vt:lpstr>
      <vt:lpstr>Mitigating risks: Housekeeping</vt:lpstr>
      <vt:lpstr>Mitigating risks: Passphrases</vt:lpstr>
      <vt:lpstr>Mitigating risks: Passphrases</vt:lpstr>
      <vt:lpstr>Mitigating risks: Firewall</vt:lpstr>
      <vt:lpstr>Mitigating risks: Firewall</vt:lpstr>
      <vt:lpstr>Mitigating risks: Firewall</vt:lpstr>
      <vt:lpstr>Mitigating risks: Secure access</vt:lpstr>
      <vt:lpstr>Mitigating risks: Secure access</vt:lpstr>
      <vt:lpstr>Mitigating risks: SSH Tunneling</vt:lpstr>
      <vt:lpstr>Mitigating risks: SSH Tunneling</vt:lpstr>
      <vt:lpstr>Mitigating risks: Limiting access</vt:lpstr>
      <vt:lpstr>Mitigating risks: Protection Software</vt:lpstr>
      <vt:lpstr>Mitigating risks: Keep things tidy</vt:lpstr>
      <vt:lpstr>Mitigating risks: Keep things tidy</vt:lpstr>
      <vt:lpstr>Mitigating risks: Data encryption</vt:lpstr>
      <vt:lpstr>Mitigating risks: Summary</vt:lpstr>
      <vt:lpstr>Cleaning up</vt:lpstr>
      <vt:lpstr>Cleaning up</vt:lpstr>
      <vt:lpstr>Getting support</vt:lpstr>
      <vt:lpstr>Allocation request</vt:lpstr>
      <vt:lpstr>Allocation request</vt:lpstr>
      <vt:lpstr>Closing note</vt:lpstr>
      <vt:lpstr>PowerPoint Presentation</vt:lpstr>
      <vt:lpstr>PowerPoint Presentation</vt:lpstr>
    </vt:vector>
  </TitlesOfParts>
  <Company>Intersect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NeCTAR Training</dc:title>
  <dc:creator>Jennifer Buehler</dc:creator>
  <cp:lastModifiedBy>Jennifer Buehler</cp:lastModifiedBy>
  <cp:revision>31</cp:revision>
  <dcterms:created xsi:type="dcterms:W3CDTF">2015-07-15T19:06:19Z</dcterms:created>
  <dcterms:modified xsi:type="dcterms:W3CDTF">2015-10-21T13:58:04Z</dcterms:modified>
</cp:coreProperties>
</file>