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44"/>
  </p:notesMasterIdLst>
  <p:sldIdLst>
    <p:sldId id="256" r:id="rId2"/>
    <p:sldId id="257" r:id="rId3"/>
    <p:sldId id="258" r:id="rId4"/>
    <p:sldId id="259" r:id="rId5"/>
    <p:sldId id="287" r:id="rId6"/>
    <p:sldId id="288" r:id="rId7"/>
    <p:sldId id="261" r:id="rId8"/>
    <p:sldId id="264" r:id="rId9"/>
    <p:sldId id="265" r:id="rId10"/>
    <p:sldId id="289" r:id="rId11"/>
    <p:sldId id="262" r:id="rId12"/>
    <p:sldId id="263" r:id="rId13"/>
    <p:sldId id="266" r:id="rId14"/>
    <p:sldId id="267" r:id="rId15"/>
    <p:sldId id="268" r:id="rId16"/>
    <p:sldId id="269" r:id="rId17"/>
    <p:sldId id="290" r:id="rId18"/>
    <p:sldId id="271" r:id="rId19"/>
    <p:sldId id="270" r:id="rId20"/>
    <p:sldId id="272" r:id="rId21"/>
    <p:sldId id="273" r:id="rId22"/>
    <p:sldId id="291" r:id="rId23"/>
    <p:sldId id="274" r:id="rId24"/>
    <p:sldId id="275" r:id="rId25"/>
    <p:sldId id="292" r:id="rId26"/>
    <p:sldId id="276" r:id="rId27"/>
    <p:sldId id="293" r:id="rId28"/>
    <p:sldId id="294" r:id="rId29"/>
    <p:sldId id="277" r:id="rId30"/>
    <p:sldId id="279" r:id="rId31"/>
    <p:sldId id="278" r:id="rId32"/>
    <p:sldId id="280" r:id="rId33"/>
    <p:sldId id="295" r:id="rId34"/>
    <p:sldId id="296" r:id="rId35"/>
    <p:sldId id="297" r:id="rId36"/>
    <p:sldId id="282" r:id="rId37"/>
    <p:sldId id="283" r:id="rId38"/>
    <p:sldId id="284" r:id="rId39"/>
    <p:sldId id="285" r:id="rId40"/>
    <p:sldId id="286" r:id="rId41"/>
    <p:sldId id="298" r:id="rId42"/>
    <p:sldId id="299"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520"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Column1</c:v>
                </c:pt>
              </c:strCache>
            </c:strRef>
          </c:tx>
          <c:cat>
            <c:strRef>
              <c:f>Sheet1!$A$2:$A$9</c:f>
              <c:strCache>
                <c:ptCount val="8"/>
                <c:pt idx="0">
                  <c:v>Hardware failure</c:v>
                </c:pt>
                <c:pt idx="1">
                  <c:v>Software failure</c:v>
                </c:pt>
                <c:pt idx="2">
                  <c:v>Human error / accident</c:v>
                </c:pt>
                <c:pt idx="3">
                  <c:v>Corruption</c:v>
                </c:pt>
                <c:pt idx="4">
                  <c:v>Theft</c:v>
                </c:pt>
                <c:pt idx="5">
                  <c:v>Internal security breach</c:v>
                </c:pt>
                <c:pt idx="6">
                  <c:v>External security breach</c:v>
                </c:pt>
                <c:pt idx="7">
                  <c:v>Natural disaster</c:v>
                </c:pt>
              </c:strCache>
            </c:strRef>
          </c:cat>
          <c:val>
            <c:numRef>
              <c:f>Sheet1!$B$2:$B$9</c:f>
              <c:numCache>
                <c:formatCode>General</c:formatCode>
                <c:ptCount val="8"/>
                <c:pt idx="0">
                  <c:v>21.0</c:v>
                </c:pt>
                <c:pt idx="1">
                  <c:v>19.0</c:v>
                </c:pt>
                <c:pt idx="2">
                  <c:v>18.0</c:v>
                </c:pt>
                <c:pt idx="3">
                  <c:v>15.0</c:v>
                </c:pt>
                <c:pt idx="4">
                  <c:v>7.0</c:v>
                </c:pt>
                <c:pt idx="5">
                  <c:v>7.0</c:v>
                </c:pt>
                <c:pt idx="6">
                  <c:v>6.0</c:v>
                </c:pt>
                <c:pt idx="7">
                  <c:v>5.0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61519061304873"/>
          <c:y val="0.000435015894811537"/>
          <c:w val="0.438480938695126"/>
          <c:h val="0.999564984105188"/>
        </c:manualLayou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97DF-9B6D-7247-85CC-D7D3C8C38954}" type="datetimeFigureOut">
              <a:rPr lang="en-US" smtClean="0"/>
              <a:t>23/10/15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1B9AF-BA78-6D40-BC6D-DA3B7131C84D}" type="slidenum">
              <a:rPr lang="en-US" smtClean="0"/>
              <a:t>‹#›</a:t>
            </a:fld>
            <a:endParaRPr lang="en-US"/>
          </a:p>
        </p:txBody>
      </p:sp>
    </p:spTree>
    <p:extLst>
      <p:ext uri="{BB962C8B-B14F-4D97-AF65-F5344CB8AC3E}">
        <p14:creationId xmlns:p14="http://schemas.microsoft.com/office/powerpoint/2010/main" val="3071128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 the provider’s infrastructure is maintained by a team of experts which are looking after the data center security around the clock. Cloud providers are able to devote their resources to solving security issues that many of their customers could not afford — and evidently it is the provider’s top priority to keep their data center safe, or they would lose their reputation and their customers.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a:t>
            </a:fld>
            <a:endParaRPr lang="en-US"/>
          </a:p>
        </p:txBody>
      </p:sp>
    </p:spTree>
    <p:extLst>
      <p:ext uri="{BB962C8B-B14F-4D97-AF65-F5344CB8AC3E}">
        <p14:creationId xmlns:p14="http://schemas.microsoft.com/office/powerpoint/2010/main" val="159241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NeCTAR is a community cloud</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23</a:t>
            </a:fld>
            <a:endParaRPr lang="en-US"/>
          </a:p>
        </p:txBody>
      </p:sp>
    </p:spTree>
    <p:extLst>
      <p:ext uri="{BB962C8B-B14F-4D97-AF65-F5344CB8AC3E}">
        <p14:creationId xmlns:p14="http://schemas.microsoft.com/office/powerpoint/2010/main" val="93565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It is actually often </a:t>
            </a:r>
            <a:r>
              <a:rPr lang="en-US" i="1" dirty="0" smtClean="0"/>
              <a:t>safer </a:t>
            </a:r>
            <a:r>
              <a:rPr lang="en-US" dirty="0" smtClean="0"/>
              <a:t>to use cloud services which offer a well-managed infrastructure!</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24</a:t>
            </a:fld>
            <a:endParaRPr lang="en-US"/>
          </a:p>
        </p:txBody>
      </p:sp>
    </p:spTree>
    <p:extLst>
      <p:ext uri="{BB962C8B-B14F-4D97-AF65-F5344CB8AC3E}">
        <p14:creationId xmlns:p14="http://schemas.microsoft.com/office/powerpoint/2010/main" val="36805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use secure clients to copy files across</a:t>
            </a:r>
            <a:r>
              <a:rPr lang="en-US" dirty="0" smtClean="0"/>
              <a:t>: e.g. </a:t>
            </a:r>
            <a:r>
              <a:rPr lang="en-US" dirty="0" err="1" smtClean="0"/>
              <a:t>scp</a:t>
            </a:r>
            <a:r>
              <a:rPr lang="en-US" dirty="0" smtClean="0"/>
              <a:t> or FTP clients using the SFTP protocol… but they are</a:t>
            </a:r>
            <a:r>
              <a:rPr lang="en-US" baseline="0" dirty="0" smtClean="0"/>
              <a:t> not supported by SWIFT in the Object store!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27</a:t>
            </a:fld>
            <a:endParaRPr lang="en-US"/>
          </a:p>
        </p:txBody>
      </p:sp>
    </p:spTree>
    <p:extLst>
      <p:ext uri="{BB962C8B-B14F-4D97-AF65-F5344CB8AC3E}">
        <p14:creationId xmlns:p14="http://schemas.microsoft.com/office/powerpoint/2010/main" val="128490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Note again: </a:t>
            </a:r>
            <a:r>
              <a:rPr lang="en-US" dirty="0" smtClean="0"/>
              <a:t>You need to keep your private keys and passphrases secure!</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30</a:t>
            </a:fld>
            <a:endParaRPr lang="en-US"/>
          </a:p>
        </p:txBody>
      </p:sp>
    </p:spTree>
    <p:extLst>
      <p:ext uri="{BB962C8B-B14F-4D97-AF65-F5344CB8AC3E}">
        <p14:creationId xmlns:p14="http://schemas.microsoft.com/office/powerpoint/2010/main" val="332502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Module 7, we have mounted our 2ndary ephemeral drive and a volume, so that we can access it from the instance. </a:t>
            </a:r>
          </a:p>
          <a:p>
            <a:r>
              <a:rPr lang="en-US" dirty="0" smtClean="0"/>
              <a:t>Disks which are </a:t>
            </a:r>
            <a:r>
              <a:rPr lang="en-US" i="1" dirty="0" smtClean="0"/>
              <a:t>mounted</a:t>
            </a:r>
            <a:r>
              <a:rPr lang="en-US" dirty="0" smtClean="0"/>
              <a:t> on the instance are suitable for Volume Encryption. </a:t>
            </a:r>
          </a:p>
          <a:p>
            <a:r>
              <a:rPr lang="en-US" dirty="0" smtClean="0"/>
              <a:t>You may encrypt the whole block of storage with all files on it.</a:t>
            </a:r>
          </a:p>
          <a:p>
            <a:r>
              <a:rPr lang="en-US" dirty="0" smtClean="0"/>
              <a:t>You may think of volume encryption as </a:t>
            </a:r>
            <a:r>
              <a:rPr lang="en-US" i="1" dirty="0" smtClean="0"/>
              <a:t>happening in the background</a:t>
            </a:r>
            <a:r>
              <a:rPr lang="en-US" dirty="0" smtClean="0"/>
              <a:t>: You unlock the drive </a:t>
            </a:r>
            <a:r>
              <a:rPr lang="en-US" i="1" dirty="0" smtClean="0"/>
              <a:t>once</a:t>
            </a:r>
            <a:r>
              <a:rPr lang="en-US" dirty="0" smtClean="0"/>
              <a:t> with the password, then use the drive as usual. </a:t>
            </a:r>
          </a:p>
          <a:p>
            <a:pPr lvl="1"/>
            <a:r>
              <a:rPr lang="en-US" dirty="0" smtClean="0"/>
              <a:t>The OS takes care of automatic encryption and decryption in the background.</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34</a:t>
            </a:fld>
            <a:endParaRPr lang="en-US"/>
          </a:p>
        </p:txBody>
      </p:sp>
    </p:spTree>
    <p:extLst>
      <p:ext uri="{BB962C8B-B14F-4D97-AF65-F5344CB8AC3E}">
        <p14:creationId xmlns:p14="http://schemas.microsoft.com/office/powerpoint/2010/main" val="17089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security is added, be aware of </a:t>
            </a:r>
            <a:r>
              <a:rPr lang="en-US" b="1" dirty="0" smtClean="0"/>
              <a:t>new risks </a:t>
            </a:r>
            <a:r>
              <a:rPr lang="en-US" dirty="0" smtClean="0"/>
              <a:t>introduced:</a:t>
            </a:r>
          </a:p>
          <a:p>
            <a:pPr lvl="1"/>
            <a:r>
              <a:rPr lang="en-US" dirty="0" smtClean="0"/>
              <a:t>If you ever forget your password, access to your data will be lost forever.</a:t>
            </a:r>
          </a:p>
          <a:p>
            <a:pPr lvl="1"/>
            <a:r>
              <a:rPr lang="en-US" dirty="0" smtClean="0"/>
              <a:t>It may also introduce difficulties with manual data recovery.</a:t>
            </a:r>
          </a:p>
          <a:p>
            <a:pPr lvl="1"/>
            <a:r>
              <a:rPr lang="en-US" dirty="0" smtClean="0"/>
              <a:t>You can only unlock your drive using the same encryption algorithm/tool.</a:t>
            </a:r>
          </a:p>
          <a:p>
            <a:pPr lvl="1"/>
            <a:r>
              <a:rPr lang="en-US" dirty="0" smtClean="0"/>
              <a:t>Performance of reading and writing to your Volume will degrade with the encryption.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36</a:t>
            </a:fld>
            <a:endParaRPr lang="en-US"/>
          </a:p>
        </p:txBody>
      </p:sp>
    </p:spTree>
    <p:extLst>
      <p:ext uri="{BB962C8B-B14F-4D97-AF65-F5344CB8AC3E}">
        <p14:creationId xmlns:p14="http://schemas.microsoft.com/office/powerpoint/2010/main" val="251291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everybody</a:t>
            </a:r>
            <a:r>
              <a:rPr lang="en-US" baseline="0" dirty="0" smtClean="0"/>
              <a:t> who does not have volume storage: We can do the same with the on-instance secondary drive.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37</a:t>
            </a:fld>
            <a:endParaRPr lang="en-US"/>
          </a:p>
        </p:txBody>
      </p:sp>
    </p:spTree>
    <p:extLst>
      <p:ext uri="{BB962C8B-B14F-4D97-AF65-F5344CB8AC3E}">
        <p14:creationId xmlns:p14="http://schemas.microsoft.com/office/powerpoint/2010/main" val="3966877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next Module will show more practical steps involved for securing your resources: </a:t>
            </a:r>
          </a:p>
          <a:p>
            <a:pPr lvl="1"/>
            <a:r>
              <a:rPr lang="en-US" dirty="0" smtClean="0"/>
              <a:t>Backing up your data and VM, and </a:t>
            </a:r>
          </a:p>
          <a:p>
            <a:pPr lvl="1"/>
            <a:r>
              <a:rPr lang="en-US" dirty="0" smtClean="0"/>
              <a:t>Cleaning up after releasing your resources.</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40</a:t>
            </a:fld>
            <a:endParaRPr lang="en-US"/>
          </a:p>
        </p:txBody>
      </p:sp>
    </p:spTree>
    <p:extLst>
      <p:ext uri="{BB962C8B-B14F-4D97-AF65-F5344CB8AC3E}">
        <p14:creationId xmlns:p14="http://schemas.microsoft.com/office/powerpoint/2010/main" val="207597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security concern among cloud computing customers is </a:t>
            </a:r>
            <a:r>
              <a:rPr lang="en-US" i="1" dirty="0" smtClean="0"/>
              <a:t>data loss</a:t>
            </a:r>
            <a:r>
              <a:rPr lang="en-US" dirty="0" smtClean="0"/>
              <a:t>.</a:t>
            </a:r>
          </a:p>
          <a:p>
            <a:r>
              <a:rPr lang="en-US" dirty="0" smtClean="0"/>
              <a:t>However, figures show that internal </a:t>
            </a:r>
            <a:r>
              <a:rPr lang="en-US" i="1" dirty="0" smtClean="0"/>
              <a:t>security breaches </a:t>
            </a:r>
            <a:r>
              <a:rPr lang="en-US" dirty="0" smtClean="0"/>
              <a:t>are actually not among the main causes for data loss:</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4</a:t>
            </a:fld>
            <a:endParaRPr lang="en-US"/>
          </a:p>
        </p:txBody>
      </p:sp>
    </p:spTree>
    <p:extLst>
      <p:ext uri="{BB962C8B-B14F-4D97-AF65-F5344CB8AC3E}">
        <p14:creationId xmlns:p14="http://schemas.microsoft.com/office/powerpoint/2010/main" val="165592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 can trust your cloud provider in ensuring the best protection against software and hardware failures. </a:t>
            </a:r>
          </a:p>
          <a:p>
            <a:r>
              <a:rPr lang="en-US" dirty="0" smtClean="0"/>
              <a:t>This still leaves one very important factor in keeping your virtual machine and data safe</a:t>
            </a:r>
            <a:r>
              <a:rPr lang="en-US" b="1" dirty="0" smtClean="0"/>
              <a:t>: yourself! </a:t>
            </a:r>
          </a:p>
          <a:p>
            <a:r>
              <a:rPr lang="en-US" dirty="0" smtClean="0"/>
              <a:t>You also share responsibility for ensuring the security of your virtual machine and data.</a:t>
            </a:r>
          </a:p>
          <a:p>
            <a:r>
              <a:rPr lang="en-US" dirty="0" smtClean="0"/>
              <a:t>This module will talk about all important things you need to know to make your virtual machine secure.</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5</a:t>
            </a:fld>
            <a:endParaRPr lang="en-US"/>
          </a:p>
        </p:txBody>
      </p:sp>
    </p:spTree>
    <p:extLst>
      <p:ext uri="{BB962C8B-B14F-4D97-AF65-F5344CB8AC3E}">
        <p14:creationId xmlns:p14="http://schemas.microsoft.com/office/powerpoint/2010/main" val="245989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threats common to all IT infrastructure connected to the internet, so it also applies to the local infrastructure at the research </a:t>
            </a:r>
            <a:r>
              <a:rPr lang="en-US" baseline="0" dirty="0" err="1" smtClean="0"/>
              <a:t>organisation</a:t>
            </a:r>
            <a:r>
              <a:rPr lang="en-US" baseline="0" dirty="0" smtClean="0"/>
              <a:t> which can be used to connect from outside.</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6</a:t>
            </a:fld>
            <a:endParaRPr lang="en-US"/>
          </a:p>
        </p:txBody>
      </p:sp>
    </p:spTree>
    <p:extLst>
      <p:ext uri="{BB962C8B-B14F-4D97-AF65-F5344CB8AC3E}">
        <p14:creationId xmlns:p14="http://schemas.microsoft.com/office/powerpoint/2010/main" val="359675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Multi tenancy: </a:t>
            </a:r>
            <a:r>
              <a:rPr lang="en-US" dirty="0" smtClean="0"/>
              <a:t>Data belonging to different customers can reside on the same server.</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12</a:t>
            </a:fld>
            <a:endParaRPr lang="en-US"/>
          </a:p>
        </p:txBody>
      </p:sp>
    </p:spTree>
    <p:extLst>
      <p:ext uri="{BB962C8B-B14F-4D97-AF65-F5344CB8AC3E}">
        <p14:creationId xmlns:p14="http://schemas.microsoft.com/office/powerpoint/2010/main" val="200781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Luckily, hypervisors are generally more secure than regular operating systems; The Hypervisor is a fairly simple program, which helps to limit such vulnerabilities.</a:t>
            </a:r>
          </a:p>
          <a:p>
            <a:r>
              <a:rPr lang="en-US" dirty="0" smtClean="0"/>
              <a:t>The NeCTAR cloud uses the </a:t>
            </a:r>
            <a:r>
              <a:rPr lang="en-US" i="1" dirty="0" smtClean="0"/>
              <a:t>KVM</a:t>
            </a:r>
            <a:r>
              <a:rPr lang="en-US" dirty="0" smtClean="0"/>
              <a:t> Hypervisor with </a:t>
            </a:r>
            <a:r>
              <a:rPr lang="en-US" i="1" dirty="0" smtClean="0"/>
              <a:t>OpenStack</a:t>
            </a:r>
            <a:r>
              <a:rPr lang="en-US" dirty="0" smtClean="0"/>
              <a:t>. </a:t>
            </a:r>
            <a:r>
              <a:rPr lang="en-US" i="1" dirty="0" smtClean="0"/>
              <a:t>KVM</a:t>
            </a:r>
            <a:r>
              <a:rPr lang="en-US" dirty="0" smtClean="0"/>
              <a:t> is a good choice in terms of security. The virtual machines managed by </a:t>
            </a:r>
            <a:r>
              <a:rPr lang="en-US" i="1" dirty="0" smtClean="0"/>
              <a:t>KVM</a:t>
            </a:r>
            <a:r>
              <a:rPr lang="en-US" dirty="0" smtClean="0"/>
              <a:t> run as unprivileged processes, which makes it safe. Techniques for Hypervisor protection include </a:t>
            </a:r>
            <a:r>
              <a:rPr lang="en-US" i="1" dirty="0" err="1" smtClean="0"/>
              <a:t>sVirt</a:t>
            </a:r>
            <a:r>
              <a:rPr lang="en-US" i="1" dirty="0" smtClean="0"/>
              <a:t>, Intel TXT, and </a:t>
            </a:r>
            <a:r>
              <a:rPr lang="en-US" i="1" dirty="0" err="1" smtClean="0"/>
              <a:t>AppArmor</a:t>
            </a:r>
            <a:r>
              <a:rPr lang="en-US" i="1" dirty="0" smtClean="0"/>
              <a:t>, </a:t>
            </a:r>
            <a:r>
              <a:rPr lang="en-US" i="1" dirty="0" err="1" smtClean="0"/>
              <a:t>cgroups</a:t>
            </a:r>
            <a:r>
              <a:rPr lang="en-US" dirty="0" smtClean="0"/>
              <a:t>, and </a:t>
            </a:r>
            <a:r>
              <a:rPr lang="en-US" i="1" dirty="0" smtClean="0"/>
              <a:t>MAC Policy</a:t>
            </a:r>
            <a:r>
              <a:rPr lang="en-US" dirty="0" smtClean="0"/>
              <a:t>. </a:t>
            </a:r>
            <a:r>
              <a:rPr lang="en-US" i="1" dirty="0" smtClean="0"/>
              <a:t>KVM</a:t>
            </a:r>
            <a:r>
              <a:rPr lang="en-US" dirty="0" smtClean="0"/>
              <a:t> has all these techniques in-built.</a:t>
            </a:r>
          </a:p>
          <a:p>
            <a:endParaRPr lang="en-US" dirty="0" smtClean="0"/>
          </a:p>
          <a:p>
            <a:r>
              <a:rPr lang="en-US" dirty="0" smtClean="0"/>
              <a:t>Regular patching of Hypervisor</a:t>
            </a:r>
            <a:r>
              <a:rPr lang="en-US" baseline="0" dirty="0" smtClean="0"/>
              <a:t> </a:t>
            </a:r>
            <a:r>
              <a:rPr lang="en-US" dirty="0" smtClean="0"/>
              <a:t>is important!</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15</a:t>
            </a:fld>
            <a:endParaRPr lang="en-US"/>
          </a:p>
        </p:txBody>
      </p:sp>
    </p:spTree>
    <p:extLst>
      <p:ext uri="{BB962C8B-B14F-4D97-AF65-F5344CB8AC3E}">
        <p14:creationId xmlns:p14="http://schemas.microsoft.com/office/powerpoint/2010/main" val="61319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16</a:t>
            </a:fld>
            <a:endParaRPr lang="en-US"/>
          </a:p>
        </p:txBody>
      </p:sp>
    </p:spTree>
    <p:extLst>
      <p:ext uri="{BB962C8B-B14F-4D97-AF65-F5344CB8AC3E}">
        <p14:creationId xmlns:p14="http://schemas.microsoft.com/office/powerpoint/2010/main" val="157156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Simplicity of hypervisors: This makes it easier for software developers to minimize bugs and vulnerabilities.</a:t>
            </a:r>
          </a:p>
          <a:p>
            <a:endParaRPr lang="en-US" dirty="0" smtClean="0"/>
          </a:p>
          <a:p>
            <a:endParaRPr lang="en-US" dirty="0" smtClean="0"/>
          </a:p>
          <a:p>
            <a:r>
              <a:rPr lang="en-US" dirty="0" smtClean="0"/>
              <a:t>Off</a:t>
            </a:r>
            <a:r>
              <a:rPr lang="en-US" dirty="0" smtClean="0"/>
              <a:t>-premise data storage: which is a difficult task for itself, since data centers are well guarded. Also, they would be faced with banks of thousands of storage systems with meaningless </a:t>
            </a:r>
            <a:r>
              <a:rPr lang="en-US" dirty="0" err="1" smtClean="0"/>
              <a:t>lables</a:t>
            </a:r>
            <a:r>
              <a:rPr lang="en-US" dirty="0" smtClean="0"/>
              <a:t> on it, e.g. </a:t>
            </a:r>
            <a:r>
              <a:rPr lang="en-US" i="1" dirty="0" smtClean="0"/>
              <a:t>1DC45-R7</a:t>
            </a:r>
            <a:r>
              <a:rPr lang="en-US" dirty="0" smtClean="0"/>
              <a:t>. They would not know where your data is stored, and which machine to steal.</a:t>
            </a:r>
          </a:p>
          <a:p>
            <a:endParaRPr lang="en-US" dirty="0" smtClean="0"/>
          </a:p>
          <a:p>
            <a:r>
              <a:rPr lang="en-US" dirty="0" smtClean="0"/>
              <a:t>Data</a:t>
            </a:r>
            <a:r>
              <a:rPr lang="en-US" baseline="0" dirty="0" smtClean="0"/>
              <a:t> availability: </a:t>
            </a:r>
            <a:r>
              <a:rPr lang="en-US" dirty="0" smtClean="0"/>
              <a:t>Because copies of your files are spread over several physical locations, you will have access to it even if one data center has an outage.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18</a:t>
            </a:fld>
            <a:endParaRPr lang="en-US"/>
          </a:p>
        </p:txBody>
      </p:sp>
    </p:spTree>
    <p:extLst>
      <p:ext uri="{BB962C8B-B14F-4D97-AF65-F5344CB8AC3E}">
        <p14:creationId xmlns:p14="http://schemas.microsoft.com/office/powerpoint/2010/main" val="347583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External monitoring: If the virtual machine is being monitored, and an attack is detected, then the instance can be shut down or disabled. The paradox of physical machines is that if they have a virus, they cannot reliably detect whether they have a virus. VMs do not have this problem.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19</a:t>
            </a:fld>
            <a:endParaRPr lang="en-US"/>
          </a:p>
        </p:txBody>
      </p:sp>
    </p:spTree>
    <p:extLst>
      <p:ext uri="{BB962C8B-B14F-4D97-AF65-F5344CB8AC3E}">
        <p14:creationId xmlns:p14="http://schemas.microsoft.com/office/powerpoint/2010/main" val="3080011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3"/>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6"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7"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a:xfrm>
            <a:off x="6795247" y="4817689"/>
            <a:ext cx="2133600" cy="273844"/>
          </a:xfrm>
          <a:prstGeom prst="rect">
            <a:avLst/>
          </a:prstGeom>
        </p:spPr>
        <p:txBody>
          <a:bodyPr/>
          <a:lstStyle/>
          <a:p>
            <a:fld id="{AF3AA6B4-3816-8440-A653-713B90490CFA}" type="datetimeFigureOut">
              <a:rPr lang="en-US" smtClean="0"/>
              <a:t>23/10/15</a:t>
            </a:fld>
            <a:endParaRPr lang="en-US"/>
          </a:p>
        </p:txBody>
      </p:sp>
      <p:sp>
        <p:nvSpPr>
          <p:cNvPr id="6" name="Footer Placeholder 5"/>
          <p:cNvSpPr>
            <a:spLocks noGrp="1"/>
          </p:cNvSpPr>
          <p:nvPr>
            <p:ph type="ftr" sz="quarter" idx="11"/>
          </p:nvPr>
        </p:nvSpPr>
        <p:spPr>
          <a:xfrm>
            <a:off x="201706" y="4817689"/>
            <a:ext cx="6122894"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8038CA5D-954E-BB40-ACAD-1FBB66483236}" type="slidenum">
              <a:rPr lang="en-US" smtClean="0"/>
              <a:t>‹#›</a:t>
            </a:fld>
            <a:endParaRPr lang="en-US"/>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5"/>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ee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
        <p:nvSpPr>
          <p:cNvPr id="4" name="Text Placeholder 2"/>
          <p:cNvSpPr>
            <a:spLocks noGrp="1"/>
          </p:cNvSpPr>
          <p:nvPr>
            <p:ph type="body" idx="1"/>
          </p:nvPr>
        </p:nvSpPr>
        <p:spPr>
          <a:xfrm>
            <a:off x="457200" y="1151335"/>
            <a:ext cx="274835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Content Placeholder 3"/>
          <p:cNvSpPr>
            <a:spLocks noGrp="1"/>
          </p:cNvSpPr>
          <p:nvPr>
            <p:ph sz="half" idx="2"/>
          </p:nvPr>
        </p:nvSpPr>
        <p:spPr>
          <a:xfrm>
            <a:off x="457200" y="1631156"/>
            <a:ext cx="274835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Text Placeholder 4"/>
          <p:cNvSpPr>
            <a:spLocks noGrp="1"/>
          </p:cNvSpPr>
          <p:nvPr>
            <p:ph type="body" sz="quarter" idx="3"/>
          </p:nvPr>
        </p:nvSpPr>
        <p:spPr>
          <a:xfrm>
            <a:off x="3211572"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7" name="Content Placeholder 5"/>
          <p:cNvSpPr>
            <a:spLocks noGrp="1"/>
          </p:cNvSpPr>
          <p:nvPr>
            <p:ph sz="quarter" idx="4"/>
          </p:nvPr>
        </p:nvSpPr>
        <p:spPr>
          <a:xfrm>
            <a:off x="3211572"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8" name="Text Placeholder 4"/>
          <p:cNvSpPr>
            <a:spLocks noGrp="1"/>
          </p:cNvSpPr>
          <p:nvPr>
            <p:ph type="body" sz="quarter" idx="11"/>
          </p:nvPr>
        </p:nvSpPr>
        <p:spPr>
          <a:xfrm>
            <a:off x="5989651"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9" name="Content Placeholder 5"/>
          <p:cNvSpPr>
            <a:spLocks noGrp="1"/>
          </p:cNvSpPr>
          <p:nvPr>
            <p:ph sz="quarter" idx="12"/>
          </p:nvPr>
        </p:nvSpPr>
        <p:spPr>
          <a:xfrm>
            <a:off x="5989651"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26304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entered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71"/>
            <a:ext cx="8229600" cy="857250"/>
          </a:xfrm>
        </p:spPr>
        <p:txBody>
          <a:bodyPr/>
          <a:lstStyle/>
          <a:p>
            <a:r>
              <a:rPr lang="en-AU" smtClean="0"/>
              <a:t>Click to edit Master title style</a:t>
            </a:r>
            <a:endParaRPr lang="en-US" dirty="0"/>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3657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ts val="1176"/>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ts val="1176"/>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1176"/>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ts val="1176"/>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ts val="1176"/>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localhost:4000/package08//sections/www.gpg4win.org" TargetMode="External"/><Relationship Id="rId3" Type="http://schemas.openxmlformats.org/officeDocument/2006/relationships/hyperlink" Target="http://www.gnupg.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8</a:t>
            </a:r>
          </a:p>
          <a:p>
            <a:r>
              <a:rPr lang="en-US" dirty="0" smtClean="0"/>
              <a:t>Security</a:t>
            </a:r>
            <a:endParaRPr lang="en-US" dirty="0"/>
          </a:p>
        </p:txBody>
      </p:sp>
    </p:spTree>
    <p:extLst>
      <p:ext uri="{BB962C8B-B14F-4D97-AF65-F5344CB8AC3E}">
        <p14:creationId xmlns:p14="http://schemas.microsoft.com/office/powerpoint/2010/main" val="296588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specific security threats</a:t>
            </a:r>
            <a:endParaRPr lang="en-US" dirty="0"/>
          </a:p>
        </p:txBody>
      </p:sp>
    </p:spTree>
    <p:extLst>
      <p:ext uri="{BB962C8B-B14F-4D97-AF65-F5344CB8AC3E}">
        <p14:creationId xmlns:p14="http://schemas.microsoft.com/office/powerpoint/2010/main" val="251427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specific security threats</a:t>
            </a:r>
            <a:endParaRPr lang="en-US" dirty="0"/>
          </a:p>
        </p:txBody>
      </p:sp>
      <p:sp>
        <p:nvSpPr>
          <p:cNvPr id="3" name="Content Placeholder 2"/>
          <p:cNvSpPr>
            <a:spLocks noGrp="1"/>
          </p:cNvSpPr>
          <p:nvPr>
            <p:ph idx="1"/>
          </p:nvPr>
        </p:nvSpPr>
        <p:spPr/>
        <p:txBody>
          <a:bodyPr/>
          <a:lstStyle/>
          <a:p>
            <a:r>
              <a:rPr lang="en-US" b="1" dirty="0" smtClean="0"/>
              <a:t>Access to your data</a:t>
            </a:r>
          </a:p>
          <a:p>
            <a:pPr lvl="1"/>
            <a:r>
              <a:rPr lang="en-US" dirty="0"/>
              <a:t>The cloud provider can potentially access the data that is on the cloud at any time. </a:t>
            </a:r>
            <a:endParaRPr lang="en-US" dirty="0" smtClean="0"/>
          </a:p>
          <a:p>
            <a:pPr lvl="1"/>
            <a:r>
              <a:rPr lang="en-US" dirty="0" smtClean="0"/>
              <a:t>They </a:t>
            </a:r>
            <a:r>
              <a:rPr lang="en-US" dirty="0"/>
              <a:t>can even be obliged to share information with third parties if necessary for purposes of law and order, even without a warrant</a:t>
            </a:r>
            <a:r>
              <a:rPr lang="en-US" dirty="0" smtClean="0"/>
              <a:t>.</a:t>
            </a:r>
          </a:p>
          <a:p>
            <a:pPr lvl="1"/>
            <a:r>
              <a:rPr lang="en-US" i="1" dirty="0" smtClean="0"/>
              <a:t>Protection from you: </a:t>
            </a:r>
            <a:r>
              <a:rPr lang="en-US" dirty="0" smtClean="0"/>
              <a:t>Encrypt your sensitive data.</a:t>
            </a:r>
            <a:endParaRPr lang="en-US" dirty="0"/>
          </a:p>
        </p:txBody>
      </p:sp>
    </p:spTree>
    <p:extLst>
      <p:ext uri="{BB962C8B-B14F-4D97-AF65-F5344CB8AC3E}">
        <p14:creationId xmlns:p14="http://schemas.microsoft.com/office/powerpoint/2010/main" val="13460026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specific security threats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Data loss &amp; leakage / Risks of multi-tenancy</a:t>
            </a:r>
          </a:p>
          <a:p>
            <a:pPr lvl="1"/>
            <a:r>
              <a:rPr lang="en-US" dirty="0" smtClean="0"/>
              <a:t>Risks </a:t>
            </a:r>
            <a:r>
              <a:rPr lang="en-US" dirty="0" smtClean="0"/>
              <a:t>of multi-tenancy:</a:t>
            </a:r>
          </a:p>
          <a:p>
            <a:pPr lvl="2"/>
            <a:r>
              <a:rPr lang="en-US" dirty="0" smtClean="0"/>
              <a:t>“Noisy </a:t>
            </a:r>
            <a:r>
              <a:rPr lang="en-US" dirty="0" err="1" smtClean="0"/>
              <a:t>neighbours</a:t>
            </a:r>
            <a:r>
              <a:rPr lang="en-US" dirty="0" smtClean="0"/>
              <a:t>” take up </a:t>
            </a:r>
            <a:r>
              <a:rPr lang="en-US" dirty="0" smtClean="0"/>
              <a:t>resources.</a:t>
            </a:r>
            <a:endParaRPr lang="en-US" dirty="0" smtClean="0"/>
          </a:p>
          <a:p>
            <a:pPr lvl="2"/>
            <a:r>
              <a:rPr lang="en-US" dirty="0" smtClean="0"/>
              <a:t>Data leakage between </a:t>
            </a:r>
            <a:r>
              <a:rPr lang="en-US" dirty="0" smtClean="0"/>
              <a:t>tenants.</a:t>
            </a:r>
            <a:endParaRPr lang="en-US" dirty="0" smtClean="0"/>
          </a:p>
          <a:p>
            <a:pPr lvl="2"/>
            <a:r>
              <a:rPr lang="en-US" dirty="0"/>
              <a:t>F</a:t>
            </a:r>
            <a:r>
              <a:rPr lang="en-US" dirty="0" smtClean="0"/>
              <a:t>laws </a:t>
            </a:r>
            <a:r>
              <a:rPr lang="en-US" dirty="0"/>
              <a:t>in one client’s application could allow an attacker </a:t>
            </a:r>
            <a:r>
              <a:rPr lang="en-US" dirty="0" smtClean="0"/>
              <a:t>access to another clients data.</a:t>
            </a:r>
          </a:p>
          <a:p>
            <a:pPr lvl="1"/>
            <a:r>
              <a:rPr lang="en-US" i="1" dirty="0" smtClean="0"/>
              <a:t>Protection </a:t>
            </a:r>
            <a:r>
              <a:rPr lang="en-US" i="1" dirty="0"/>
              <a:t>from </a:t>
            </a:r>
            <a:r>
              <a:rPr lang="en-US" i="1" dirty="0" smtClean="0"/>
              <a:t>provider: </a:t>
            </a:r>
            <a:r>
              <a:rPr lang="en-US" dirty="0" smtClean="0"/>
              <a:t>good protection software</a:t>
            </a:r>
            <a:r>
              <a:rPr lang="en-US" dirty="0"/>
              <a:t> </a:t>
            </a:r>
            <a:r>
              <a:rPr lang="en-US" dirty="0" smtClean="0"/>
              <a:t>and setting it up securely.</a:t>
            </a:r>
          </a:p>
          <a:p>
            <a:pPr lvl="1"/>
            <a:r>
              <a:rPr lang="en-US" i="1" dirty="0" smtClean="0"/>
              <a:t>Protection from you: </a:t>
            </a:r>
            <a:r>
              <a:rPr lang="en-US" dirty="0" smtClean="0"/>
              <a:t>Encrypt your sensitive data; keep off-line backups of your data;  securely erase storage when releasing it.</a:t>
            </a:r>
            <a:endParaRPr lang="en-US" dirty="0"/>
          </a:p>
        </p:txBody>
      </p:sp>
    </p:spTree>
    <p:extLst>
      <p:ext uri="{BB962C8B-B14F-4D97-AF65-F5344CB8AC3E}">
        <p14:creationId xmlns:p14="http://schemas.microsoft.com/office/powerpoint/2010/main" val="26074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Cloud-specific threats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Legal d</a:t>
            </a:r>
            <a:r>
              <a:rPr lang="en-US" b="1" dirty="0" smtClean="0"/>
              <a:t>ata </a:t>
            </a:r>
            <a:r>
              <a:rPr lang="en-US" b="1" dirty="0"/>
              <a:t>ownership</a:t>
            </a:r>
          </a:p>
          <a:p>
            <a:pPr lvl="1"/>
            <a:r>
              <a:rPr lang="en-US" dirty="0" smtClean="0"/>
              <a:t>NeCTAR </a:t>
            </a:r>
            <a:r>
              <a:rPr lang="en-US" dirty="0"/>
              <a:t>never lays claims on ownership of your data.</a:t>
            </a:r>
          </a:p>
          <a:p>
            <a:r>
              <a:rPr lang="en-US" b="1" dirty="0" smtClean="0"/>
              <a:t>Malicious insiders</a:t>
            </a:r>
          </a:p>
          <a:p>
            <a:pPr lvl="1"/>
            <a:r>
              <a:rPr lang="en-US" dirty="0" smtClean="0"/>
              <a:t>Intentional misuse of </a:t>
            </a:r>
            <a:r>
              <a:rPr lang="en-US" dirty="0" smtClean="0"/>
              <a:t>current/past access by a </a:t>
            </a:r>
            <a:r>
              <a:rPr lang="en-US" dirty="0"/>
              <a:t>former employee, contractor, or other </a:t>
            </a:r>
            <a:r>
              <a:rPr lang="en-US" dirty="0" smtClean="0"/>
              <a:t>business.</a:t>
            </a:r>
          </a:p>
          <a:p>
            <a:r>
              <a:rPr lang="en-US" dirty="0" smtClean="0"/>
              <a:t> </a:t>
            </a:r>
            <a:r>
              <a:rPr lang="en-US" b="1" dirty="0" smtClean="0"/>
              <a:t>Availability </a:t>
            </a:r>
            <a:r>
              <a:rPr lang="en-US" b="1" dirty="0"/>
              <a:t>/ Lack of </a:t>
            </a:r>
            <a:r>
              <a:rPr lang="en-US" b="1" dirty="0" smtClean="0"/>
              <a:t>Internet</a:t>
            </a:r>
            <a:r>
              <a:rPr lang="en-US" dirty="0" smtClean="0"/>
              <a:t>: Service interruptions</a:t>
            </a:r>
          </a:p>
          <a:p>
            <a:pPr lvl="1"/>
            <a:r>
              <a:rPr lang="en-US" i="1" dirty="0"/>
              <a:t>Protection from the provider:</a:t>
            </a:r>
            <a:r>
              <a:rPr lang="en-US" dirty="0"/>
              <a:t> Ensure service availability best as possible.</a:t>
            </a:r>
          </a:p>
          <a:p>
            <a:pPr lvl="1"/>
            <a:r>
              <a:rPr lang="en-US" i="1" dirty="0"/>
              <a:t>Protection from you:</a:t>
            </a:r>
            <a:r>
              <a:rPr lang="en-US" dirty="0"/>
              <a:t> Choose a reliable Internet Provider</a:t>
            </a:r>
            <a:r>
              <a:rPr lang="en-US" dirty="0" smtClean="0"/>
              <a: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8590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Cloud-specific security threads</a:t>
            </a:r>
            <a:endParaRPr lang="en-US" dirty="0"/>
          </a:p>
        </p:txBody>
      </p:sp>
      <p:sp>
        <p:nvSpPr>
          <p:cNvPr id="3" name="Content Placeholder 2"/>
          <p:cNvSpPr>
            <a:spLocks noGrp="1"/>
          </p:cNvSpPr>
          <p:nvPr>
            <p:ph idx="1"/>
          </p:nvPr>
        </p:nvSpPr>
        <p:spPr/>
        <p:txBody>
          <a:bodyPr/>
          <a:lstStyle/>
          <a:p>
            <a:r>
              <a:rPr lang="en-US" b="1" dirty="0" smtClean="0"/>
              <a:t>Insufficient knowledge</a:t>
            </a:r>
          </a:p>
          <a:p>
            <a:pPr lvl="1"/>
            <a:r>
              <a:rPr lang="en-US" dirty="0" smtClean="0"/>
              <a:t>Human error: knowledge about </a:t>
            </a:r>
            <a:r>
              <a:rPr lang="en-US" dirty="0"/>
              <a:t>the potential issues and risks </a:t>
            </a:r>
            <a:r>
              <a:rPr lang="en-US" dirty="0" smtClean="0"/>
              <a:t>is required to </a:t>
            </a:r>
            <a:r>
              <a:rPr lang="en-US" dirty="0"/>
              <a:t>mitigate them.</a:t>
            </a:r>
          </a:p>
          <a:p>
            <a:pPr lvl="1"/>
            <a:r>
              <a:rPr lang="en-US" i="1" dirty="0"/>
              <a:t>Protection by you:</a:t>
            </a:r>
            <a:r>
              <a:rPr lang="en-US" dirty="0"/>
              <a:t> Pay attention in this Module and you will have the required </a:t>
            </a:r>
            <a:r>
              <a:rPr lang="en-US" dirty="0" smtClean="0"/>
              <a:t>knowledge to protect your resources adequately.</a:t>
            </a:r>
            <a:endParaRPr lang="en-US" dirty="0"/>
          </a:p>
          <a:p>
            <a:pPr lvl="1"/>
            <a:endParaRPr lang="en-US" dirty="0"/>
          </a:p>
        </p:txBody>
      </p:sp>
    </p:spTree>
    <p:extLst>
      <p:ext uri="{BB962C8B-B14F-4D97-AF65-F5344CB8AC3E}">
        <p14:creationId xmlns:p14="http://schemas.microsoft.com/office/powerpoint/2010/main" val="37498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a:t>
            </a:r>
            <a:r>
              <a:rPr lang="en-US" dirty="0" smtClean="0"/>
              <a:t>-</a:t>
            </a:r>
            <a:r>
              <a:rPr lang="en-US" dirty="0" smtClean="0"/>
              <a:t>specific vulnerabilities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Fortunately</a:t>
            </a:r>
            <a:r>
              <a:rPr lang="en-US" dirty="0"/>
              <a:t>, these security concerns </a:t>
            </a:r>
            <a:r>
              <a:rPr lang="en-US" dirty="0" smtClean="0"/>
              <a:t>can be addressed effectively in a well-managed cloud like NeCTAR.</a:t>
            </a:r>
            <a:endParaRPr lang="en-US" dirty="0"/>
          </a:p>
          <a:p>
            <a:r>
              <a:rPr lang="en-US" dirty="0" err="1" smtClean="0"/>
              <a:t>Hyperjacking</a:t>
            </a:r>
            <a:endParaRPr lang="en-US" dirty="0"/>
          </a:p>
          <a:p>
            <a:pPr lvl="1"/>
            <a:r>
              <a:rPr lang="en-US" dirty="0"/>
              <a:t>M</a:t>
            </a:r>
            <a:r>
              <a:rPr lang="en-US" dirty="0" smtClean="0"/>
              <a:t>odifying </a:t>
            </a:r>
            <a:r>
              <a:rPr lang="en-US" dirty="0"/>
              <a:t>the hypervisor to be malicious, or inserting a malicious hypervisor (a “rogue” hypervisor</a:t>
            </a:r>
            <a:r>
              <a:rPr lang="en-US" dirty="0" smtClean="0"/>
              <a:t>).</a:t>
            </a:r>
            <a:endParaRPr lang="en-US" dirty="0" smtClean="0"/>
          </a:p>
          <a:p>
            <a:r>
              <a:rPr lang="en-US" dirty="0" smtClean="0"/>
              <a:t>VM Escape</a:t>
            </a:r>
          </a:p>
          <a:p>
            <a:pPr lvl="1"/>
            <a:r>
              <a:rPr lang="en-US" dirty="0"/>
              <a:t>A malicious program manages to “escape” out of a virtual machine and compromising the hypervisor.</a:t>
            </a:r>
            <a:endParaRPr lang="en-US" dirty="0" smtClean="0"/>
          </a:p>
          <a:p>
            <a:r>
              <a:rPr lang="en-US" dirty="0" smtClean="0"/>
              <a:t>VM Theft</a:t>
            </a:r>
          </a:p>
          <a:p>
            <a:pPr lvl="1"/>
            <a:r>
              <a:rPr lang="en-US" dirty="0" smtClean="0"/>
              <a:t>Theft of a </a:t>
            </a:r>
            <a:r>
              <a:rPr lang="en-US" dirty="0"/>
              <a:t>virtual machine file electronically</a:t>
            </a:r>
            <a:endParaRPr lang="en-US" dirty="0" smtClean="0"/>
          </a:p>
          <a:p>
            <a:pPr lvl="1"/>
            <a:endParaRPr lang="en-US" dirty="0"/>
          </a:p>
        </p:txBody>
      </p:sp>
    </p:spTree>
    <p:extLst>
      <p:ext uri="{BB962C8B-B14F-4D97-AF65-F5344CB8AC3E}">
        <p14:creationId xmlns:p14="http://schemas.microsoft.com/office/powerpoint/2010/main" val="180482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a:t>
            </a:r>
            <a:r>
              <a:rPr lang="en-US" dirty="0" smtClean="0"/>
              <a:t>specific vulnerabilities</a:t>
            </a:r>
            <a:endParaRPr lang="en-US" dirty="0"/>
          </a:p>
        </p:txBody>
      </p:sp>
      <p:sp>
        <p:nvSpPr>
          <p:cNvPr id="3" name="Content Placeholder 2"/>
          <p:cNvSpPr>
            <a:spLocks noGrp="1"/>
          </p:cNvSpPr>
          <p:nvPr>
            <p:ph idx="1"/>
          </p:nvPr>
        </p:nvSpPr>
        <p:spPr/>
        <p:txBody>
          <a:bodyPr/>
          <a:lstStyle/>
          <a:p>
            <a:r>
              <a:rPr lang="en-US" dirty="0" smtClean="0"/>
              <a:t>What you can do to ensure protection:</a:t>
            </a:r>
          </a:p>
          <a:p>
            <a:pPr lvl="1"/>
            <a:r>
              <a:rPr lang="en-US" dirty="0" smtClean="0"/>
              <a:t>Install an Anti-Virus protection </a:t>
            </a:r>
            <a:r>
              <a:rPr lang="en-US" dirty="0" smtClean="0"/>
              <a:t>software.</a:t>
            </a:r>
            <a:endParaRPr lang="en-US" dirty="0" smtClean="0"/>
          </a:p>
          <a:p>
            <a:pPr lvl="1"/>
            <a:r>
              <a:rPr lang="en-US" dirty="0" smtClean="0"/>
              <a:t>Regularly update your VM’s operating </a:t>
            </a:r>
            <a:r>
              <a:rPr lang="en-US" dirty="0" smtClean="0"/>
              <a:t>system.</a:t>
            </a:r>
            <a:endParaRPr lang="en-US" dirty="0"/>
          </a:p>
        </p:txBody>
      </p:sp>
    </p:spTree>
    <p:extLst>
      <p:ext uri="{BB962C8B-B14F-4D97-AF65-F5344CB8AC3E}">
        <p14:creationId xmlns:p14="http://schemas.microsoft.com/office/powerpoint/2010/main" val="66157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Tree>
    <p:extLst>
      <p:ext uri="{BB962C8B-B14F-4D97-AF65-F5344CB8AC3E}">
        <p14:creationId xmlns:p14="http://schemas.microsoft.com/office/powerpoint/2010/main" val="112923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normAutofit lnSpcReduction="10000"/>
          </a:bodyPr>
          <a:lstStyle/>
          <a:p>
            <a:r>
              <a:rPr lang="en-US" dirty="0"/>
              <a:t>Simplicity of </a:t>
            </a:r>
            <a:r>
              <a:rPr lang="en-US" dirty="0" smtClean="0"/>
              <a:t>Hypervisors</a:t>
            </a:r>
          </a:p>
          <a:p>
            <a:pPr lvl="1"/>
            <a:r>
              <a:rPr lang="en-US" dirty="0"/>
              <a:t>Hypervisors are much simpler than traditional operating systems, and are therefore much easier to secure. </a:t>
            </a:r>
            <a:endParaRPr lang="en-US" dirty="0" smtClean="0"/>
          </a:p>
          <a:p>
            <a:r>
              <a:rPr lang="en-US" dirty="0" smtClean="0"/>
              <a:t>Off</a:t>
            </a:r>
            <a:r>
              <a:rPr lang="en-US" dirty="0"/>
              <a:t>-premise data </a:t>
            </a:r>
            <a:r>
              <a:rPr lang="en-US" dirty="0" smtClean="0"/>
              <a:t>storage</a:t>
            </a:r>
          </a:p>
          <a:p>
            <a:pPr lvl="1"/>
            <a:r>
              <a:rPr lang="en-US" dirty="0" smtClean="0"/>
              <a:t>Harder </a:t>
            </a:r>
            <a:r>
              <a:rPr lang="en-US" dirty="0" smtClean="0"/>
              <a:t>for someone to steal </a:t>
            </a:r>
            <a:r>
              <a:rPr lang="en-US" dirty="0" smtClean="0"/>
              <a:t>the data</a:t>
            </a:r>
            <a:r>
              <a:rPr lang="en-US" dirty="0" smtClean="0"/>
              <a:t>:  </a:t>
            </a:r>
            <a:r>
              <a:rPr lang="en-US" dirty="0" smtClean="0"/>
              <a:t>they </a:t>
            </a:r>
            <a:r>
              <a:rPr lang="en-US" dirty="0"/>
              <a:t>would have to break </a:t>
            </a:r>
            <a:r>
              <a:rPr lang="en-US" dirty="0" smtClean="0"/>
              <a:t>into the data center and identify the physical hard-drive.</a:t>
            </a:r>
            <a:endParaRPr lang="en-US" dirty="0"/>
          </a:p>
          <a:p>
            <a:r>
              <a:rPr lang="en-US" dirty="0"/>
              <a:t>Data availability</a:t>
            </a:r>
          </a:p>
          <a:p>
            <a:pPr lvl="1"/>
            <a:r>
              <a:rPr lang="en-US" dirty="0" smtClean="0"/>
              <a:t>Object storage has great performance and data integrity.</a:t>
            </a:r>
            <a:endParaRPr lang="en-US" dirty="0"/>
          </a:p>
        </p:txBody>
      </p:sp>
    </p:spTree>
    <p:extLst>
      <p:ext uri="{BB962C8B-B14F-4D97-AF65-F5344CB8AC3E}">
        <p14:creationId xmlns:p14="http://schemas.microsoft.com/office/powerpoint/2010/main" val="31471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Hardware abstraction</a:t>
            </a:r>
            <a:endParaRPr lang="en-US" dirty="0" smtClean="0"/>
          </a:p>
          <a:p>
            <a:pPr lvl="1"/>
            <a:r>
              <a:rPr lang="en-US" dirty="0" smtClean="0"/>
              <a:t>Unauthorized access </a:t>
            </a:r>
            <a:r>
              <a:rPr lang="en-US" dirty="0"/>
              <a:t>on the physical </a:t>
            </a:r>
            <a:r>
              <a:rPr lang="en-US" dirty="0" smtClean="0"/>
              <a:t>machine (and manipulating it) more difficult. </a:t>
            </a:r>
          </a:p>
          <a:p>
            <a:r>
              <a:rPr lang="en-US" dirty="0" smtClean="0"/>
              <a:t>State restore</a:t>
            </a:r>
          </a:p>
          <a:p>
            <a:pPr lvl="1"/>
            <a:r>
              <a:rPr lang="en-US" dirty="0"/>
              <a:t>It is easy to restore the state of a </a:t>
            </a:r>
            <a:r>
              <a:rPr lang="en-US" dirty="0" smtClean="0"/>
              <a:t>VM, </a:t>
            </a:r>
            <a:r>
              <a:rPr lang="en-US" dirty="0" smtClean="0"/>
              <a:t>and return to a state prior to an attack or data loss.</a:t>
            </a:r>
          </a:p>
          <a:p>
            <a:r>
              <a:rPr lang="en-US" dirty="0" smtClean="0"/>
              <a:t>External monitoring</a:t>
            </a:r>
          </a:p>
          <a:p>
            <a:pPr lvl="1"/>
            <a:r>
              <a:rPr lang="en-US" dirty="0"/>
              <a:t>The </a:t>
            </a:r>
            <a:r>
              <a:rPr lang="en-US" dirty="0" smtClean="0"/>
              <a:t>hypervisor </a:t>
            </a:r>
            <a:r>
              <a:rPr lang="en-US" dirty="0"/>
              <a:t>runs outside the </a:t>
            </a:r>
            <a:r>
              <a:rPr lang="en-US" dirty="0" smtClean="0"/>
              <a:t>VM and </a:t>
            </a:r>
            <a:r>
              <a:rPr lang="en-US" dirty="0"/>
              <a:t>may also monitor for </a:t>
            </a:r>
            <a:r>
              <a:rPr lang="en-US" dirty="0" smtClean="0"/>
              <a:t>malware</a:t>
            </a:r>
            <a:r>
              <a:rPr lang="en-US" dirty="0"/>
              <a:t> </a:t>
            </a:r>
            <a:r>
              <a:rPr lang="en-US" dirty="0" smtClean="0"/>
              <a:t>(in </a:t>
            </a:r>
            <a:r>
              <a:rPr lang="en-US" dirty="0"/>
              <a:t>addition to </a:t>
            </a:r>
            <a:r>
              <a:rPr lang="en-US" dirty="0" smtClean="0"/>
              <a:t>the anti</a:t>
            </a:r>
            <a:r>
              <a:rPr lang="en-US" dirty="0"/>
              <a:t>-virus </a:t>
            </a:r>
            <a:r>
              <a:rPr lang="en-US" dirty="0" smtClean="0"/>
              <a:t>on the VM)</a:t>
            </a:r>
            <a:r>
              <a:rPr lang="en-US" dirty="0" smtClean="0"/>
              <a:t>.</a:t>
            </a:r>
            <a:endParaRPr lang="en-US" dirty="0" smtClean="0"/>
          </a:p>
        </p:txBody>
      </p:sp>
    </p:spTree>
    <p:extLst>
      <p:ext uri="{BB962C8B-B14F-4D97-AF65-F5344CB8AC3E}">
        <p14:creationId xmlns:p14="http://schemas.microsoft.com/office/powerpoint/2010/main" val="132529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pPr marL="0" indent="0">
              <a:buNone/>
            </a:pPr>
            <a:r>
              <a:rPr lang="en-US" i="1" dirty="0"/>
              <a:t>Is cloud computing safe? </a:t>
            </a:r>
            <a:endParaRPr lang="en-US" i="1" dirty="0" smtClean="0"/>
          </a:p>
          <a:p>
            <a:pPr marL="0" indent="0">
              <a:buNone/>
            </a:pPr>
            <a:r>
              <a:rPr lang="en-US" i="1" dirty="0" smtClean="0"/>
              <a:t>What </a:t>
            </a:r>
            <a:r>
              <a:rPr lang="en-US" i="1" dirty="0"/>
              <a:t>are the common security concerns, and how justified are they?</a:t>
            </a:r>
          </a:p>
          <a:p>
            <a:r>
              <a:rPr lang="en-US" dirty="0" smtClean="0"/>
              <a:t>Key </a:t>
            </a:r>
            <a:r>
              <a:rPr lang="en-US" smtClean="0"/>
              <a:t>security issues and </a:t>
            </a:r>
            <a:r>
              <a:rPr lang="en-US" dirty="0"/>
              <a:t>consequences when running a virtual machine in the cloud</a:t>
            </a:r>
            <a:r>
              <a:rPr lang="en-US" dirty="0" smtClean="0"/>
              <a:t>.</a:t>
            </a:r>
          </a:p>
          <a:p>
            <a:r>
              <a:rPr lang="en-US" dirty="0" smtClean="0"/>
              <a:t>Practical advise for making your machine secure.</a:t>
            </a:r>
          </a:p>
          <a:p>
            <a:r>
              <a:rPr lang="en-US" dirty="0" smtClean="0"/>
              <a:t>Introduction </a:t>
            </a:r>
            <a:r>
              <a:rPr lang="en-US" dirty="0"/>
              <a:t>to data </a:t>
            </a:r>
            <a:r>
              <a:rPr lang="en-US" dirty="0" smtClean="0"/>
              <a:t>encryption.</a:t>
            </a:r>
          </a:p>
        </p:txBody>
      </p:sp>
    </p:spTree>
    <p:extLst>
      <p:ext uri="{BB962C8B-B14F-4D97-AF65-F5344CB8AC3E}">
        <p14:creationId xmlns:p14="http://schemas.microsoft.com/office/powerpoint/2010/main" val="253184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of your responsibilities</a:t>
            </a:r>
            <a:endParaRPr lang="en-US" dirty="0"/>
          </a:p>
        </p:txBody>
      </p:sp>
      <p:sp>
        <p:nvSpPr>
          <p:cNvPr id="3" name="Content Placeholder 2"/>
          <p:cNvSpPr>
            <a:spLocks noGrp="1"/>
          </p:cNvSpPr>
          <p:nvPr>
            <p:ph idx="1"/>
          </p:nvPr>
        </p:nvSpPr>
        <p:spPr/>
        <p:txBody>
          <a:bodyPr>
            <a:normAutofit lnSpcReduction="10000"/>
          </a:bodyPr>
          <a:lstStyle/>
          <a:p>
            <a:r>
              <a:rPr lang="en-US" dirty="0"/>
              <a:t>Install an</a:t>
            </a:r>
            <a:r>
              <a:rPr lang="en-US" b="1" dirty="0"/>
              <a:t> Anti Virus Protection </a:t>
            </a:r>
            <a:r>
              <a:rPr lang="en-US" dirty="0"/>
              <a:t>on your instance.</a:t>
            </a:r>
          </a:p>
          <a:p>
            <a:r>
              <a:rPr lang="en-US" dirty="0"/>
              <a:t>Regularly </a:t>
            </a:r>
            <a:r>
              <a:rPr lang="en-US" b="1" dirty="0"/>
              <a:t>update your VMs operating </a:t>
            </a:r>
            <a:r>
              <a:rPr lang="en-US" b="1" dirty="0" smtClean="0"/>
              <a:t>system</a:t>
            </a:r>
            <a:r>
              <a:rPr lang="en-US" dirty="0" smtClean="0"/>
              <a:t>.</a:t>
            </a:r>
            <a:endParaRPr lang="en-US" dirty="0" smtClean="0"/>
          </a:p>
          <a:p>
            <a:r>
              <a:rPr lang="en-US" dirty="0" smtClean="0"/>
              <a:t>Only free up necessary ports in the</a:t>
            </a:r>
            <a:r>
              <a:rPr lang="en-US" b="1" dirty="0" smtClean="0"/>
              <a:t> firewall rules</a:t>
            </a:r>
            <a:r>
              <a:rPr lang="en-US" dirty="0" smtClean="0"/>
              <a:t>.</a:t>
            </a:r>
          </a:p>
          <a:p>
            <a:r>
              <a:rPr lang="en-US" dirty="0" smtClean="0"/>
              <a:t>Do not install potentially harmful software on your VM.</a:t>
            </a:r>
          </a:p>
          <a:p>
            <a:r>
              <a:rPr lang="en-US" b="1" dirty="0" smtClean="0"/>
              <a:t>Encrypt sensitive data</a:t>
            </a:r>
            <a:r>
              <a:rPr lang="en-US" dirty="0" smtClean="0"/>
              <a:t> on the cloud storage to prevent unauthorized access.</a:t>
            </a:r>
          </a:p>
          <a:p>
            <a:r>
              <a:rPr lang="en-US" dirty="0" smtClean="0"/>
              <a:t>Regularly </a:t>
            </a:r>
            <a:r>
              <a:rPr lang="en-US" b="1" dirty="0" smtClean="0"/>
              <a:t>back up your data</a:t>
            </a:r>
            <a:r>
              <a:rPr lang="en-US" dirty="0" smtClean="0"/>
              <a:t> (see Module 9).</a:t>
            </a:r>
          </a:p>
        </p:txBody>
      </p:sp>
    </p:spTree>
    <p:extLst>
      <p:ext uri="{BB962C8B-B14F-4D97-AF65-F5344CB8AC3E}">
        <p14:creationId xmlns:p14="http://schemas.microsoft.com/office/powerpoint/2010/main" val="402098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your responsibilities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Securely erase all data </a:t>
            </a:r>
            <a:r>
              <a:rPr lang="en-US" dirty="0"/>
              <a:t>when you release your storage resources (see Module 9</a:t>
            </a:r>
            <a:r>
              <a:rPr lang="en-US" dirty="0" smtClean="0"/>
              <a:t>).</a:t>
            </a:r>
            <a:endParaRPr lang="en-US" dirty="0"/>
          </a:p>
          <a:p>
            <a:r>
              <a:rPr lang="en-US" dirty="0"/>
              <a:t>Always </a:t>
            </a:r>
            <a:r>
              <a:rPr lang="en-US" b="1" dirty="0"/>
              <a:t>choose secure passwords</a:t>
            </a:r>
            <a:r>
              <a:rPr lang="en-US" dirty="0"/>
              <a:t>! And never share your passwords or private ssh keys with anyone.</a:t>
            </a:r>
          </a:p>
          <a:p>
            <a:r>
              <a:rPr lang="en-US" b="1" dirty="0" smtClean="0"/>
              <a:t>Be </a:t>
            </a:r>
            <a:r>
              <a:rPr lang="en-US" b="1" dirty="0"/>
              <a:t>aware </a:t>
            </a:r>
            <a:r>
              <a:rPr lang="en-US" dirty="0"/>
              <a:t>of the risks: </a:t>
            </a:r>
            <a:r>
              <a:rPr lang="en-US" dirty="0" smtClean="0"/>
              <a:t> information given in this Module helps you to </a:t>
            </a:r>
            <a:r>
              <a:rPr lang="en-US" dirty="0"/>
              <a:t>avoid potential security problems.</a:t>
            </a:r>
          </a:p>
          <a:p>
            <a:r>
              <a:rPr lang="en-US" i="1" dirty="0" smtClean="0"/>
              <a:t>[optional] </a:t>
            </a:r>
            <a:r>
              <a:rPr lang="en-US" dirty="0" smtClean="0"/>
              <a:t>Keep </a:t>
            </a:r>
            <a:r>
              <a:rPr lang="en-US" b="1" dirty="0" smtClean="0"/>
              <a:t>off-line backups </a:t>
            </a:r>
            <a:r>
              <a:rPr lang="en-US" dirty="0" smtClean="0"/>
              <a:t>of your important data –  however only do this if you can store the backups at a safe place.</a:t>
            </a:r>
            <a:endParaRPr lang="en-US" dirty="0"/>
          </a:p>
        </p:txBody>
      </p:sp>
    </p:spTree>
    <p:extLst>
      <p:ext uri="{BB962C8B-B14F-4D97-AF65-F5344CB8AC3E}">
        <p14:creationId xmlns:p14="http://schemas.microsoft.com/office/powerpoint/2010/main" val="334455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Tree>
    <p:extLst>
      <p:ext uri="{BB962C8B-B14F-4D97-AF65-F5344CB8AC3E}">
        <p14:creationId xmlns:p14="http://schemas.microsoft.com/office/powerpoint/2010/main" val="204989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Private cloud</a:t>
            </a:r>
          </a:p>
          <a:p>
            <a:pPr lvl="1"/>
            <a:r>
              <a:rPr lang="en-US" dirty="0"/>
              <a:t>O</a:t>
            </a:r>
            <a:r>
              <a:rPr lang="en-US" dirty="0" smtClean="0"/>
              <a:t>wned </a:t>
            </a:r>
            <a:r>
              <a:rPr lang="en-US" dirty="0"/>
              <a:t>by </a:t>
            </a:r>
            <a:r>
              <a:rPr lang="en-US" i="1" dirty="0" smtClean="0"/>
              <a:t>one</a:t>
            </a:r>
            <a:r>
              <a:rPr lang="en-US" dirty="0" smtClean="0"/>
              <a:t> organization (infrastructure on </a:t>
            </a:r>
            <a:r>
              <a:rPr lang="en-US" i="1" dirty="0" smtClean="0"/>
              <a:t>or</a:t>
            </a:r>
            <a:r>
              <a:rPr lang="en-US" dirty="0" smtClean="0"/>
              <a:t> off premises).</a:t>
            </a:r>
          </a:p>
          <a:p>
            <a:r>
              <a:rPr lang="en-US" dirty="0" smtClean="0"/>
              <a:t>Public cloud</a:t>
            </a:r>
          </a:p>
          <a:p>
            <a:pPr lvl="1"/>
            <a:r>
              <a:rPr lang="en-US" dirty="0"/>
              <a:t>C</a:t>
            </a:r>
            <a:r>
              <a:rPr lang="en-US" dirty="0" smtClean="0"/>
              <a:t>omputing </a:t>
            </a:r>
            <a:r>
              <a:rPr lang="en-US" dirty="0"/>
              <a:t>services </a:t>
            </a:r>
            <a:r>
              <a:rPr lang="en-US" dirty="0" smtClean="0"/>
              <a:t>are </a:t>
            </a:r>
            <a:r>
              <a:rPr lang="en-US" dirty="0"/>
              <a:t>publicly </a:t>
            </a:r>
            <a:r>
              <a:rPr lang="en-US" dirty="0" smtClean="0"/>
              <a:t>accessible over the Internet.</a:t>
            </a:r>
          </a:p>
          <a:p>
            <a:r>
              <a:rPr lang="en-US" dirty="0" smtClean="0"/>
              <a:t>Hybrid cloud</a:t>
            </a:r>
          </a:p>
          <a:p>
            <a:pPr lvl="1"/>
            <a:r>
              <a:rPr lang="en-US" dirty="0"/>
              <a:t>E</a:t>
            </a:r>
            <a:r>
              <a:rPr lang="en-US" dirty="0" smtClean="0"/>
              <a:t>mploying </a:t>
            </a:r>
            <a:r>
              <a:rPr lang="en-US" dirty="0"/>
              <a:t>both private and public </a:t>
            </a:r>
            <a:r>
              <a:rPr lang="en-US" dirty="0" smtClean="0"/>
              <a:t>infrastructures.</a:t>
            </a:r>
          </a:p>
          <a:p>
            <a:pPr lvl="1"/>
            <a:r>
              <a:rPr lang="en-US" dirty="0" smtClean="0"/>
              <a:t>Using private infrastructure for sensitive data or processes only.</a:t>
            </a:r>
          </a:p>
          <a:p>
            <a:r>
              <a:rPr lang="en-US" dirty="0" smtClean="0"/>
              <a:t>Community cloud</a:t>
            </a:r>
          </a:p>
          <a:p>
            <a:pPr lvl="1"/>
            <a:r>
              <a:rPr lang="en-US" dirty="0" smtClean="0"/>
              <a:t>Shared by multiple organizations </a:t>
            </a:r>
            <a:r>
              <a:rPr lang="en-US" dirty="0"/>
              <a:t>with common </a:t>
            </a:r>
            <a:r>
              <a:rPr lang="en-US" dirty="0" smtClean="0"/>
              <a:t>concerns.</a:t>
            </a:r>
            <a:endParaRPr lang="en-US" dirty="0"/>
          </a:p>
        </p:txBody>
      </p:sp>
    </p:spTree>
    <p:extLst>
      <p:ext uri="{BB962C8B-B14F-4D97-AF65-F5344CB8AC3E}">
        <p14:creationId xmlns:p14="http://schemas.microsoft.com/office/powerpoint/2010/main" val="345111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a:bodyPr>
          <a:lstStyle/>
          <a:p>
            <a:r>
              <a:rPr lang="en-US" u="sng" dirty="0"/>
              <a:t>Private clouds </a:t>
            </a:r>
            <a:r>
              <a:rPr lang="en-US" dirty="0"/>
              <a:t>are regarded as </a:t>
            </a:r>
            <a:r>
              <a:rPr lang="en-US" b="1" dirty="0"/>
              <a:t>more secure</a:t>
            </a:r>
            <a:r>
              <a:rPr lang="en-US" dirty="0"/>
              <a:t> because they provide more control </a:t>
            </a:r>
            <a:r>
              <a:rPr lang="en-US" dirty="0" smtClean="0"/>
              <a:t>over the </a:t>
            </a:r>
            <a:r>
              <a:rPr lang="en-US" dirty="0"/>
              <a:t>data and </a:t>
            </a:r>
            <a:r>
              <a:rPr lang="en-US" dirty="0" smtClean="0"/>
              <a:t>equipment. </a:t>
            </a:r>
          </a:p>
          <a:p>
            <a:pPr lvl="1"/>
            <a:r>
              <a:rPr lang="en-US" dirty="0" smtClean="0"/>
              <a:t>However: </a:t>
            </a:r>
            <a:r>
              <a:rPr lang="en-US" dirty="0"/>
              <a:t>setting up a private cloud infrastructure comes at a significant expense. </a:t>
            </a:r>
            <a:endParaRPr lang="en-US" dirty="0" smtClean="0"/>
          </a:p>
          <a:p>
            <a:r>
              <a:rPr lang="en-US" dirty="0" smtClean="0"/>
              <a:t>A </a:t>
            </a:r>
            <a:r>
              <a:rPr lang="en-US" u="sng" dirty="0"/>
              <a:t>public cloud </a:t>
            </a:r>
            <a:r>
              <a:rPr lang="en-US" dirty="0"/>
              <a:t>is instead </a:t>
            </a:r>
            <a:r>
              <a:rPr lang="en-US" b="1" dirty="0"/>
              <a:t>more flexible </a:t>
            </a:r>
            <a:r>
              <a:rPr lang="en-US" dirty="0"/>
              <a:t>and is often a </a:t>
            </a:r>
            <a:r>
              <a:rPr lang="en-US" b="1" dirty="0"/>
              <a:t>more affordable</a:t>
            </a:r>
            <a:r>
              <a:rPr lang="en-US" dirty="0"/>
              <a:t> </a:t>
            </a:r>
            <a:r>
              <a:rPr lang="en-US" dirty="0" smtClean="0"/>
              <a:t>investment.</a:t>
            </a:r>
            <a:endParaRPr lang="en-US" dirty="0"/>
          </a:p>
          <a:p>
            <a:pPr lvl="1"/>
            <a:r>
              <a:rPr lang="en-US" dirty="0" smtClean="0"/>
              <a:t>However: </a:t>
            </a:r>
            <a:r>
              <a:rPr lang="en-US" dirty="0"/>
              <a:t>control of the cloud infrastructure is in the hands of the cloud </a:t>
            </a:r>
            <a:r>
              <a:rPr lang="en-US" dirty="0" smtClean="0"/>
              <a:t>provider</a:t>
            </a:r>
            <a:r>
              <a:rPr lang="en-US" dirty="0" smtClean="0"/>
              <a:t>.</a:t>
            </a:r>
            <a:endParaRPr lang="en-US" dirty="0" smtClean="0"/>
          </a:p>
        </p:txBody>
      </p:sp>
    </p:spTree>
    <p:extLst>
      <p:ext uri="{BB962C8B-B14F-4D97-AF65-F5344CB8AC3E}">
        <p14:creationId xmlns:p14="http://schemas.microsoft.com/office/powerpoint/2010/main" val="99336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encryption</a:t>
            </a:r>
            <a:endParaRPr lang="en-US" dirty="0"/>
          </a:p>
        </p:txBody>
      </p:sp>
    </p:spTree>
    <p:extLst>
      <p:ext uri="{BB962C8B-B14F-4D97-AF65-F5344CB8AC3E}">
        <p14:creationId xmlns:p14="http://schemas.microsoft.com/office/powerpoint/2010/main" val="355289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Volume Encryption</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a:t>We can broadly distinguish two types of file encryption: </a:t>
            </a:r>
            <a:endParaRPr lang="en-US" dirty="0" smtClean="0"/>
          </a:p>
          <a:p>
            <a:pPr marL="571500" lvl="1" indent="-342900">
              <a:buFont typeface="+mj-lt"/>
              <a:buAutoNum type="arabicPeriod"/>
            </a:pPr>
            <a:r>
              <a:rPr lang="en-US" dirty="0" smtClean="0"/>
              <a:t>encrypting </a:t>
            </a:r>
            <a:r>
              <a:rPr lang="en-US" dirty="0"/>
              <a:t>an entire volume and </a:t>
            </a:r>
            <a:endParaRPr lang="en-US" dirty="0" smtClean="0"/>
          </a:p>
          <a:p>
            <a:pPr marL="571500" lvl="1" indent="-342900">
              <a:buFont typeface="+mj-lt"/>
              <a:buAutoNum type="arabicPeriod"/>
            </a:pPr>
            <a:r>
              <a:rPr lang="en-US" dirty="0" smtClean="0"/>
              <a:t>encrypting </a:t>
            </a:r>
            <a:r>
              <a:rPr lang="en-US" dirty="0"/>
              <a:t>individual files</a:t>
            </a:r>
            <a:r>
              <a:rPr lang="en-US" dirty="0" smtClean="0"/>
              <a:t>.</a:t>
            </a:r>
            <a:endParaRPr lang="en-US" dirty="0" smtClean="0"/>
          </a:p>
        </p:txBody>
      </p:sp>
    </p:spTree>
    <p:extLst>
      <p:ext uri="{BB962C8B-B14F-4D97-AF65-F5344CB8AC3E}">
        <p14:creationId xmlns:p14="http://schemas.microsoft.com/office/powerpoint/2010/main" val="229401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encrypt data?</a:t>
            </a:r>
            <a:endParaRPr lang="en-US" dirty="0"/>
          </a:p>
        </p:txBody>
      </p:sp>
      <p:sp>
        <p:nvSpPr>
          <p:cNvPr id="3" name="Content Placeholder 2"/>
          <p:cNvSpPr>
            <a:spLocks noGrp="1"/>
          </p:cNvSpPr>
          <p:nvPr>
            <p:ph idx="1"/>
          </p:nvPr>
        </p:nvSpPr>
        <p:spPr/>
        <p:txBody>
          <a:bodyPr/>
          <a:lstStyle/>
          <a:p>
            <a:r>
              <a:rPr lang="en-US" dirty="0" smtClean="0"/>
              <a:t>While </a:t>
            </a:r>
            <a:r>
              <a:rPr lang="en-US" i="1" dirty="0"/>
              <a:t>access</a:t>
            </a:r>
            <a:r>
              <a:rPr lang="en-US" dirty="0"/>
              <a:t> to your Object Store is secured with your OpenStack credentials, the </a:t>
            </a:r>
            <a:r>
              <a:rPr lang="en-US" i="1" dirty="0"/>
              <a:t>transfer</a:t>
            </a:r>
            <a:r>
              <a:rPr lang="en-US" dirty="0"/>
              <a:t> of your files via the network is not </a:t>
            </a:r>
            <a:r>
              <a:rPr lang="en-US" dirty="0" smtClean="0"/>
              <a:t>secure.</a:t>
            </a:r>
            <a:endParaRPr lang="en-US" dirty="0"/>
          </a:p>
          <a:p>
            <a:pPr lvl="1"/>
            <a:r>
              <a:rPr lang="en-US" dirty="0"/>
              <a:t>Use per-file encryption</a:t>
            </a:r>
          </a:p>
          <a:p>
            <a:r>
              <a:rPr lang="en-US" dirty="0"/>
              <a:t>To protect your data on a Volume against </a:t>
            </a:r>
            <a:r>
              <a:rPr lang="en-US" i="1" dirty="0"/>
              <a:t>data breaches</a:t>
            </a:r>
          </a:p>
          <a:p>
            <a:pPr lvl="1"/>
            <a:r>
              <a:rPr lang="en-US" dirty="0"/>
              <a:t>Use volume encryption</a:t>
            </a:r>
          </a:p>
          <a:p>
            <a:endParaRPr lang="en-US" dirty="0"/>
          </a:p>
        </p:txBody>
      </p:sp>
    </p:spTree>
    <p:extLst>
      <p:ext uri="{BB962C8B-B14F-4D97-AF65-F5344CB8AC3E}">
        <p14:creationId xmlns:p14="http://schemas.microsoft.com/office/powerpoint/2010/main" val="303107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Tree>
    <p:extLst>
      <p:ext uri="{BB962C8B-B14F-4D97-AF65-F5344CB8AC3E}">
        <p14:creationId xmlns:p14="http://schemas.microsoft.com/office/powerpoint/2010/main" val="1437509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tools for per-file encryptions include</a:t>
            </a:r>
          </a:p>
          <a:p>
            <a:pPr lvl="1"/>
            <a:r>
              <a:rPr lang="en-US" dirty="0" smtClean="0"/>
              <a:t>GnuPG</a:t>
            </a:r>
          </a:p>
          <a:p>
            <a:pPr lvl="1"/>
            <a:r>
              <a:rPr lang="en-US" dirty="0" err="1" smtClean="0"/>
              <a:t>AESCrypt</a:t>
            </a:r>
            <a:endParaRPr lang="en-US" dirty="0" smtClean="0"/>
          </a:p>
          <a:p>
            <a:pPr lvl="1"/>
            <a:r>
              <a:rPr lang="en-US" dirty="0" smtClean="0"/>
              <a:t>Encrypted zip files</a:t>
            </a:r>
          </a:p>
          <a:p>
            <a:pPr lvl="2"/>
            <a:r>
              <a:rPr lang="en-US" dirty="0" smtClean="0"/>
              <a:t>Beware the standard zip encryption scheme which is not secure!</a:t>
            </a:r>
          </a:p>
          <a:p>
            <a:pPr lvl="1"/>
            <a:r>
              <a:rPr lang="en-US" dirty="0" smtClean="0"/>
              <a:t>On a Mac: Disk utility</a:t>
            </a:r>
          </a:p>
          <a:p>
            <a:r>
              <a:rPr lang="en-US" dirty="0" smtClean="0"/>
              <a:t>In this course we will learn how to use </a:t>
            </a:r>
            <a:r>
              <a:rPr lang="en-US" b="1" dirty="0" smtClean="0"/>
              <a:t>GnuPG</a:t>
            </a:r>
            <a:r>
              <a:rPr lang="en-US" dirty="0" smtClean="0"/>
              <a:t>.</a:t>
            </a:r>
          </a:p>
          <a:p>
            <a:r>
              <a:rPr lang="en-US" dirty="0" smtClean="0"/>
              <a:t>See </a:t>
            </a:r>
            <a:r>
              <a:rPr lang="en-US" b="1" dirty="0" smtClean="0"/>
              <a:t>On</a:t>
            </a:r>
            <a:r>
              <a:rPr lang="en-US" b="1" dirty="0" smtClean="0"/>
              <a:t>-Line Documentation </a:t>
            </a:r>
            <a:r>
              <a:rPr lang="en-US" dirty="0" smtClean="0"/>
              <a:t>for other tools.</a:t>
            </a:r>
            <a:endParaRPr lang="en-US" dirty="0" smtClean="0"/>
          </a:p>
          <a:p>
            <a:endParaRPr lang="en-US" dirty="0"/>
          </a:p>
        </p:txBody>
      </p:sp>
    </p:spTree>
    <p:extLst>
      <p:ext uri="{BB962C8B-B14F-4D97-AF65-F5344CB8AC3E}">
        <p14:creationId xmlns:p14="http://schemas.microsoft.com/office/powerpoint/2010/main" val="427485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lstStyle/>
          <a:p>
            <a:r>
              <a:rPr lang="en-US" dirty="0" smtClean="0"/>
              <a:t>Common perception: cloud computing poses a whole lot of new risks.</a:t>
            </a:r>
          </a:p>
          <a:p>
            <a:r>
              <a:rPr lang="en-US" i="1" dirty="0" smtClean="0"/>
              <a:t>But</a:t>
            </a:r>
            <a:r>
              <a:rPr lang="en-US" dirty="0" smtClean="0"/>
              <a:t>: </a:t>
            </a:r>
            <a:r>
              <a:rPr lang="en-US" dirty="0"/>
              <a:t>S</a:t>
            </a:r>
            <a:r>
              <a:rPr lang="en-US" dirty="0" smtClean="0"/>
              <a:t>ecurity </a:t>
            </a:r>
            <a:r>
              <a:rPr lang="en-US" dirty="0"/>
              <a:t>is often as good as or better than in traditional </a:t>
            </a:r>
            <a:r>
              <a:rPr lang="en-US" dirty="0" smtClean="0"/>
              <a:t>systems—the cloud </a:t>
            </a:r>
            <a:r>
              <a:rPr lang="en-US" dirty="0" smtClean="0"/>
              <a:t>is </a:t>
            </a:r>
            <a:r>
              <a:rPr lang="en-US" dirty="0" smtClean="0"/>
              <a:t>professionally managed.</a:t>
            </a:r>
          </a:p>
          <a:p>
            <a:r>
              <a:rPr lang="en-US" dirty="0"/>
              <a:t>More trust is needed in </a:t>
            </a:r>
            <a:r>
              <a:rPr lang="en-US" dirty="0" smtClean="0"/>
              <a:t>the </a:t>
            </a:r>
            <a:r>
              <a:rPr lang="en-US" dirty="0"/>
              <a:t>administrators of cloud computing </a:t>
            </a:r>
            <a:r>
              <a:rPr lang="en-US" dirty="0" smtClean="0"/>
              <a:t>infrastructure!</a:t>
            </a:r>
            <a:endParaRPr lang="en-US" dirty="0"/>
          </a:p>
        </p:txBody>
      </p:sp>
    </p:spTree>
    <p:extLst>
      <p:ext uri="{BB962C8B-B14F-4D97-AF65-F5344CB8AC3E}">
        <p14:creationId xmlns:p14="http://schemas.microsoft.com/office/powerpoint/2010/main" val="1118300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lstStyle/>
          <a:p>
            <a:r>
              <a:rPr lang="en-US" i="1" dirty="0" smtClean="0"/>
              <a:t>GnuPG</a:t>
            </a:r>
            <a:r>
              <a:rPr lang="en-US" dirty="0" smtClean="0"/>
              <a:t> </a:t>
            </a:r>
            <a:r>
              <a:rPr lang="en-US" dirty="0"/>
              <a:t>is an implementation of Pretty Good Privacy (PGP). PGP has </a:t>
            </a:r>
            <a:r>
              <a:rPr lang="en-US" b="1" dirty="0"/>
              <a:t>excellent </a:t>
            </a:r>
            <a:r>
              <a:rPr lang="en-US" b="1" dirty="0" smtClean="0"/>
              <a:t>security</a:t>
            </a:r>
            <a:r>
              <a:rPr lang="en-US" dirty="0" smtClean="0"/>
              <a:t>.</a:t>
            </a:r>
          </a:p>
          <a:p>
            <a:r>
              <a:rPr lang="en-US" i="1" dirty="0" smtClean="0"/>
              <a:t>GnuPG</a:t>
            </a:r>
            <a:r>
              <a:rPr lang="en-US" dirty="0" smtClean="0"/>
              <a:t> </a:t>
            </a:r>
            <a:r>
              <a:rPr lang="en-US" dirty="0"/>
              <a:t>is open-source and accessible through a variety of different clients and tools</a:t>
            </a:r>
            <a:r>
              <a:rPr lang="en-US" dirty="0" smtClean="0"/>
              <a:t>.</a:t>
            </a:r>
          </a:p>
          <a:p>
            <a:r>
              <a:rPr lang="en-US" dirty="0"/>
              <a:t>You will have to generate a </a:t>
            </a:r>
            <a:r>
              <a:rPr lang="en-US" i="1" dirty="0" smtClean="0"/>
              <a:t>key pair</a:t>
            </a:r>
            <a:r>
              <a:rPr lang="en-US" dirty="0" smtClean="0"/>
              <a:t> to use </a:t>
            </a:r>
            <a:r>
              <a:rPr lang="en-US" dirty="0"/>
              <a:t>GnuPG. </a:t>
            </a:r>
            <a:endParaRPr lang="en-US" dirty="0" smtClean="0"/>
          </a:p>
        </p:txBody>
      </p:sp>
    </p:spTree>
    <p:extLst>
      <p:ext uri="{BB962C8B-B14F-4D97-AF65-F5344CB8AC3E}">
        <p14:creationId xmlns:p14="http://schemas.microsoft.com/office/powerpoint/2010/main" val="160080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1</a:t>
            </a:r>
            <a:r>
              <a:rPr lang="en-US" dirty="0"/>
              <a:t>: </a:t>
            </a:r>
            <a:r>
              <a:rPr lang="en-US" dirty="0" smtClean="0"/>
              <a:t>Create a </a:t>
            </a:r>
            <a:r>
              <a:rPr lang="en-US" i="1" dirty="0" smtClean="0"/>
              <a:t>GnuPG</a:t>
            </a:r>
            <a:r>
              <a:rPr lang="en-US" dirty="0" smtClean="0"/>
              <a:t> key pair.</a:t>
            </a:r>
            <a:endParaRPr lang="en-US" dirty="0"/>
          </a:p>
        </p:txBody>
      </p:sp>
      <p:sp>
        <p:nvSpPr>
          <p:cNvPr id="8" name="Content Placeholder 7"/>
          <p:cNvSpPr>
            <a:spLocks noGrp="1"/>
          </p:cNvSpPr>
          <p:nvPr>
            <p:ph sz="half" idx="18"/>
          </p:nvPr>
        </p:nvSpPr>
        <p:spPr>
          <a:xfrm>
            <a:off x="502920" y="1825860"/>
            <a:ext cx="2513475" cy="277233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i="1" u="sng" dirty="0" smtClean="0"/>
              <a:t>Windows:</a:t>
            </a:r>
          </a:p>
          <a:p>
            <a:pPr marL="0" indent="0">
              <a:buNone/>
            </a:pPr>
            <a:r>
              <a:rPr lang="en-US" dirty="0" smtClean="0"/>
              <a:t>Install </a:t>
            </a:r>
            <a:r>
              <a:rPr lang="en-US" i="1" dirty="0" err="1" smtClean="0"/>
              <a:t>GpgForWin</a:t>
            </a:r>
            <a:r>
              <a:rPr lang="en-US" i="1" dirty="0" smtClean="0"/>
              <a:t> </a:t>
            </a:r>
            <a:r>
              <a:rPr lang="en-US" dirty="0" smtClean="0">
                <a:hlinkClick r:id="rId2"/>
              </a:rPr>
              <a:t>www.gpg4win.org</a:t>
            </a:r>
            <a:r>
              <a:rPr lang="en-US" dirty="0"/>
              <a:t>. Make sure </a:t>
            </a:r>
            <a:r>
              <a:rPr lang="en-US" i="1" dirty="0" err="1"/>
              <a:t>Kleopatra</a:t>
            </a:r>
            <a:r>
              <a:rPr lang="en-US" dirty="0"/>
              <a:t> </a:t>
            </a:r>
            <a:r>
              <a:rPr lang="en-US" dirty="0" smtClean="0"/>
              <a:t>is  </a:t>
            </a:r>
            <a:r>
              <a:rPr lang="en-US" dirty="0"/>
              <a:t>checked</a:t>
            </a:r>
            <a:r>
              <a:rPr lang="en-US" dirty="0" smtClean="0"/>
              <a:t>.</a:t>
            </a:r>
          </a:p>
          <a:p>
            <a:pPr marL="0" indent="0">
              <a:buNone/>
            </a:pPr>
            <a:r>
              <a:rPr lang="en-US" dirty="0" err="1" smtClean="0"/>
              <a:t>Kleopatra</a:t>
            </a:r>
            <a:r>
              <a:rPr lang="en-US" dirty="0" smtClean="0"/>
              <a:t> </a:t>
            </a:r>
            <a:r>
              <a:rPr lang="en-US" dirty="0" smtClean="0">
                <a:sym typeface="Wingdings"/>
              </a:rPr>
              <a:t>File  New Certificate</a:t>
            </a:r>
            <a:endParaRPr lang="en-US" dirty="0"/>
          </a:p>
        </p:txBody>
      </p:sp>
      <p:sp>
        <p:nvSpPr>
          <p:cNvPr id="3" name="Content Placeholder 2"/>
          <p:cNvSpPr>
            <a:spLocks noGrp="1"/>
          </p:cNvSpPr>
          <p:nvPr>
            <p:ph sz="half" idx="1"/>
          </p:nvPr>
        </p:nvSpPr>
        <p:spPr>
          <a:xfrm>
            <a:off x="3016396" y="1825861"/>
            <a:ext cx="2540123"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Mac OSX:</a:t>
            </a:r>
          </a:p>
          <a:p>
            <a:pPr marL="0" indent="0">
              <a:buNone/>
            </a:pPr>
            <a:r>
              <a:rPr lang="en-US" dirty="0" smtClean="0"/>
              <a:t>Download &amp; Install from </a:t>
            </a:r>
            <a:r>
              <a:rPr lang="en-US" dirty="0" smtClean="0">
                <a:hlinkClick r:id="rId3"/>
              </a:rPr>
              <a:t>www.gnupg.org</a:t>
            </a:r>
            <a:endParaRPr lang="en-US" dirty="0" smtClean="0"/>
          </a:p>
          <a:p>
            <a:pPr marL="0" indent="0">
              <a:buNone/>
            </a:pPr>
            <a:r>
              <a:rPr lang="en-US" dirty="0" smtClean="0"/>
              <a:t>Open “GPG Keychain”, click on “New” to generate key.</a:t>
            </a:r>
            <a:endParaRPr lang="en-US" dirty="0"/>
          </a:p>
        </p:txBody>
      </p:sp>
      <p:sp>
        <p:nvSpPr>
          <p:cNvPr id="6" name="Content Placeholder 5"/>
          <p:cNvSpPr>
            <a:spLocks noGrp="1"/>
          </p:cNvSpPr>
          <p:nvPr>
            <p:ph sz="half" idx="16"/>
          </p:nvPr>
        </p:nvSpPr>
        <p:spPr>
          <a:xfrm>
            <a:off x="5556519" y="1825860"/>
            <a:ext cx="2511156"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Linux (Ubuntu):</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br>
              <a:rPr lang="en-US" i="1" dirty="0">
                <a:solidFill>
                  <a:srgbClr val="0000FF"/>
                </a:solidFill>
                <a:latin typeface="Consolas"/>
                <a:cs typeface="Consolas"/>
              </a:rPr>
            </a:br>
            <a:r>
              <a:rPr lang="en-US" i="1" dirty="0" smtClean="0">
                <a:solidFill>
                  <a:srgbClr val="0000FF"/>
                </a:solidFill>
                <a:latin typeface="Consolas"/>
                <a:cs typeface="Consolas"/>
              </a:rPr>
              <a:t>    install </a:t>
            </a:r>
            <a:r>
              <a:rPr lang="en-US" i="1" dirty="0" err="1" smtClean="0">
                <a:solidFill>
                  <a:srgbClr val="0000FF"/>
                </a:solidFill>
                <a:latin typeface="Consolas"/>
                <a:cs typeface="Consolas"/>
              </a:rPr>
              <a:t>gpnupg</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--gen-key</a:t>
            </a:r>
          </a:p>
        </p:txBody>
      </p:sp>
    </p:spTree>
    <p:extLst>
      <p:ext uri="{BB962C8B-B14F-4D97-AF65-F5344CB8AC3E}">
        <p14:creationId xmlns:p14="http://schemas.microsoft.com/office/powerpoint/2010/main" val="393661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2</a:t>
            </a:r>
            <a:r>
              <a:rPr lang="en-US" dirty="0" smtClean="0"/>
              <a:t>: Encrypt / decrypt a file with </a:t>
            </a:r>
            <a:r>
              <a:rPr lang="en-US" i="1" dirty="0" smtClean="0"/>
              <a:t>GnuPG</a:t>
            </a:r>
            <a:r>
              <a:rPr lang="en-US" dirty="0" smtClean="0"/>
              <a:t>.</a:t>
            </a:r>
            <a:endParaRPr lang="en-US" dirty="0"/>
          </a:p>
        </p:txBody>
      </p:sp>
      <p:sp>
        <p:nvSpPr>
          <p:cNvPr id="8" name="Content Placeholder 7"/>
          <p:cNvSpPr>
            <a:spLocks noGrp="1"/>
          </p:cNvSpPr>
          <p:nvPr>
            <p:ph sz="half" idx="18"/>
          </p:nvPr>
        </p:nvSpPr>
        <p:spPr>
          <a:xfrm>
            <a:off x="502920" y="1825860"/>
            <a:ext cx="2804720" cy="277233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i="1" u="sng" dirty="0" smtClean="0"/>
              <a:t>Windows:</a:t>
            </a:r>
          </a:p>
          <a:p>
            <a:pPr marL="0" indent="0">
              <a:buNone/>
            </a:pPr>
            <a:r>
              <a:rPr lang="en-US" dirty="0" smtClean="0"/>
              <a:t>Right-click on file in the </a:t>
            </a:r>
            <a:r>
              <a:rPr lang="en-US" i="1" dirty="0" smtClean="0"/>
              <a:t>Windows explorer</a:t>
            </a:r>
            <a:r>
              <a:rPr lang="en-US" dirty="0" smtClean="0"/>
              <a:t>.</a:t>
            </a:r>
          </a:p>
          <a:p>
            <a:pPr marL="0" indent="0">
              <a:buNone/>
            </a:pPr>
            <a:r>
              <a:rPr lang="en-US" dirty="0" smtClean="0"/>
              <a:t>Select </a:t>
            </a:r>
            <a:r>
              <a:rPr lang="en-US" dirty="0" smtClean="0"/>
              <a:t>“</a:t>
            </a:r>
            <a:r>
              <a:rPr lang="en-US" i="1" dirty="0" smtClean="0"/>
              <a:t>Sign </a:t>
            </a:r>
            <a:r>
              <a:rPr lang="en-US" i="1" dirty="0" smtClean="0"/>
              <a:t>and encrypt</a:t>
            </a:r>
            <a:r>
              <a:rPr lang="en-US" dirty="0" smtClean="0"/>
              <a:t>.”</a:t>
            </a:r>
            <a:endParaRPr lang="en-US" dirty="0"/>
          </a:p>
          <a:p>
            <a:pPr marL="0" indent="0">
              <a:buNone/>
            </a:pPr>
            <a:r>
              <a:rPr lang="en-US" dirty="0" smtClean="0"/>
              <a:t>(“</a:t>
            </a:r>
            <a:r>
              <a:rPr lang="en-US" i="1" dirty="0" smtClean="0"/>
              <a:t>Decrypt </a:t>
            </a:r>
            <a:r>
              <a:rPr lang="en-US" i="1" dirty="0" smtClean="0"/>
              <a:t>and </a:t>
            </a:r>
            <a:r>
              <a:rPr lang="en-US" i="1" dirty="0" smtClean="0"/>
              <a:t>Verify” </a:t>
            </a:r>
            <a:r>
              <a:rPr lang="en-US" dirty="0" smtClean="0"/>
              <a:t>to decrypt)</a:t>
            </a:r>
          </a:p>
          <a:p>
            <a:pPr marL="0" indent="0">
              <a:buNone/>
            </a:pPr>
            <a:r>
              <a:rPr lang="en-US" dirty="0" smtClean="0"/>
              <a:t>Select your key and click “</a:t>
            </a:r>
            <a:r>
              <a:rPr lang="en-US" b="1" dirty="0" smtClean="0"/>
              <a:t>Add</a:t>
            </a:r>
            <a:r>
              <a:rPr lang="en-US" dirty="0" smtClean="0"/>
              <a:t>”, then “</a:t>
            </a:r>
            <a:r>
              <a:rPr lang="en-US" b="1" dirty="0" smtClean="0"/>
              <a:t>Encrypt</a:t>
            </a:r>
            <a:r>
              <a:rPr lang="en-US" dirty="0" smtClean="0"/>
              <a:t>”, and finally “</a:t>
            </a:r>
            <a:r>
              <a:rPr lang="en-US" b="1" dirty="0" smtClean="0"/>
              <a:t>Finish</a:t>
            </a:r>
            <a:r>
              <a:rPr lang="en-US" dirty="0" smtClean="0"/>
              <a:t>”.</a:t>
            </a:r>
            <a:endParaRPr lang="en-US" dirty="0"/>
          </a:p>
        </p:txBody>
      </p:sp>
      <p:sp>
        <p:nvSpPr>
          <p:cNvPr id="3" name="Content Placeholder 2"/>
          <p:cNvSpPr>
            <a:spLocks noGrp="1"/>
          </p:cNvSpPr>
          <p:nvPr>
            <p:ph sz="half" idx="1"/>
          </p:nvPr>
        </p:nvSpPr>
        <p:spPr>
          <a:xfrm>
            <a:off x="3307640" y="1825860"/>
            <a:ext cx="2274002" cy="277233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i="1" u="sng" dirty="0" smtClean="0"/>
              <a:t>Mac OSX:</a:t>
            </a:r>
          </a:p>
          <a:p>
            <a:pPr marL="0" indent="0">
              <a:buNone/>
            </a:pPr>
            <a:r>
              <a:rPr lang="en-US" dirty="0" smtClean="0"/>
              <a:t>Right-click on file in the </a:t>
            </a:r>
            <a:r>
              <a:rPr lang="en-US" i="1" dirty="0" smtClean="0"/>
              <a:t>Finder</a:t>
            </a:r>
            <a:r>
              <a:rPr lang="en-US" dirty="0" smtClean="0"/>
              <a:t>.</a:t>
            </a:r>
          </a:p>
          <a:p>
            <a:pPr marL="0" indent="0">
              <a:buNone/>
            </a:pPr>
            <a:r>
              <a:rPr lang="en-US" dirty="0" smtClean="0"/>
              <a:t>Select </a:t>
            </a:r>
            <a:r>
              <a:rPr lang="en-US" i="1" dirty="0" smtClean="0"/>
              <a:t>Services </a:t>
            </a:r>
            <a:r>
              <a:rPr lang="en-US" i="1" dirty="0" smtClean="0">
                <a:sym typeface="Wingdings"/>
              </a:rPr>
              <a:t></a:t>
            </a:r>
            <a:r>
              <a:rPr lang="en-US" i="1" dirty="0" err="1" smtClean="0">
                <a:sym typeface="Wingdings"/>
              </a:rPr>
              <a:t>OpenPGP</a:t>
            </a:r>
            <a:r>
              <a:rPr lang="en-US" i="1" dirty="0" smtClean="0">
                <a:sym typeface="Wingdings"/>
              </a:rPr>
              <a:t>: Encrypt file</a:t>
            </a:r>
          </a:p>
          <a:p>
            <a:pPr marL="0" indent="0">
              <a:buNone/>
            </a:pPr>
            <a:r>
              <a:rPr lang="en-US" dirty="0" smtClean="0">
                <a:sym typeface="Wingdings"/>
              </a:rPr>
              <a:t>(</a:t>
            </a:r>
            <a:r>
              <a:rPr lang="en-US" i="1" dirty="0" err="1" smtClean="0">
                <a:sym typeface="Wingdings"/>
              </a:rPr>
              <a:t>OpenPGP:Decrypt</a:t>
            </a:r>
            <a:r>
              <a:rPr lang="en-US" dirty="0" smtClean="0">
                <a:sym typeface="Wingdings"/>
              </a:rPr>
              <a:t> to decrypt)</a:t>
            </a:r>
          </a:p>
          <a:p>
            <a:pPr marL="0" indent="0">
              <a:buNone/>
            </a:pPr>
            <a:r>
              <a:rPr lang="en-US" dirty="0" smtClean="0">
                <a:sym typeface="Wingdings"/>
              </a:rPr>
              <a:t>Select the key and click “</a:t>
            </a:r>
            <a:r>
              <a:rPr lang="en-US" b="1" dirty="0" smtClean="0">
                <a:sym typeface="Wingdings"/>
              </a:rPr>
              <a:t>Ok</a:t>
            </a:r>
            <a:r>
              <a:rPr lang="en-US" dirty="0" smtClean="0">
                <a:sym typeface="Wingdings"/>
              </a:rPr>
              <a:t>”.</a:t>
            </a:r>
            <a:endParaRPr lang="en-US" dirty="0" smtClean="0"/>
          </a:p>
        </p:txBody>
      </p:sp>
      <p:sp>
        <p:nvSpPr>
          <p:cNvPr id="6" name="Content Placeholder 5"/>
          <p:cNvSpPr>
            <a:spLocks noGrp="1"/>
          </p:cNvSpPr>
          <p:nvPr>
            <p:ph sz="half" idx="16"/>
          </p:nvPr>
        </p:nvSpPr>
        <p:spPr>
          <a:xfrm>
            <a:off x="5581642" y="1825860"/>
            <a:ext cx="2486034" cy="277585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i="1" u="sng" dirty="0" smtClean="0"/>
              <a:t>Linux (Ubuntu):</a:t>
            </a:r>
          </a:p>
          <a:p>
            <a:pPr marL="0" indent="0">
              <a:buNone/>
            </a:pPr>
            <a:r>
              <a:rPr lang="en-US" dirty="0" smtClean="0">
                <a:solidFill>
                  <a:schemeClr val="tx1"/>
                </a:solidFill>
                <a:cs typeface="Consolas"/>
              </a:rPr>
              <a:t>Encrypt: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--output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&lt;</a:t>
            </a:r>
            <a:r>
              <a:rPr lang="en-US" i="1" dirty="0" err="1" smtClean="0">
                <a:solidFill>
                  <a:srgbClr val="0000FF"/>
                </a:solidFill>
                <a:latin typeface="Consolas"/>
                <a:cs typeface="Consolas"/>
              </a:rPr>
              <a:t>encr-</a:t>
            </a:r>
            <a:r>
              <a:rPr lang="en-US" i="1" dirty="0" err="1">
                <a:solidFill>
                  <a:srgbClr val="0000FF"/>
                </a:solidFill>
                <a:latin typeface="Consolas"/>
                <a:cs typeface="Consolas"/>
              </a:rPr>
              <a:t>file.gpg</a:t>
            </a:r>
            <a:r>
              <a:rPr lang="en-US" i="1" dirty="0">
                <a:solidFill>
                  <a:srgbClr val="0000FF"/>
                </a:solidFill>
                <a:latin typeface="Consolas"/>
                <a:cs typeface="Consolas"/>
              </a:rPr>
              <a:t>&gt;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-encrypt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-recipient &lt;user&gt;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&lt;</a:t>
            </a:r>
            <a:r>
              <a:rPr lang="en-US" i="1" dirty="0">
                <a:solidFill>
                  <a:srgbClr val="0000FF"/>
                </a:solidFill>
                <a:latin typeface="Consolas"/>
                <a:cs typeface="Consolas"/>
              </a:rPr>
              <a:t>file-to-encrypt</a:t>
            </a:r>
            <a:r>
              <a:rPr lang="en-US" i="1" dirty="0" smtClean="0">
                <a:solidFill>
                  <a:srgbClr val="0000FF"/>
                </a:solidFill>
                <a:latin typeface="Consolas"/>
                <a:cs typeface="Consolas"/>
              </a:rPr>
              <a:t>&gt;</a:t>
            </a:r>
          </a:p>
          <a:p>
            <a:pPr marL="0" indent="0">
              <a:buNone/>
            </a:pPr>
            <a:r>
              <a:rPr lang="en-US" dirty="0" smtClean="0">
                <a:solidFill>
                  <a:schemeClr val="tx1"/>
                </a:solidFill>
                <a:cs typeface="Consolas"/>
              </a:rPr>
              <a:t>Decrypt</a:t>
            </a:r>
            <a:r>
              <a:rPr lang="en-US" dirty="0">
                <a:solidFill>
                  <a:schemeClr val="tx1"/>
                </a:solidFill>
                <a:cs typeface="Consolas"/>
              </a:rPr>
              <a:t>: </a:t>
            </a:r>
            <a:r>
              <a:rPr lang="en-US" dirty="0" smtClean="0">
                <a:solidFill>
                  <a:schemeClr val="tx1"/>
                </a:solidFill>
                <a:cs typeface="Consolas"/>
              </a:rPr>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--output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&lt;</a:t>
            </a:r>
            <a:r>
              <a:rPr lang="en-US" i="1" dirty="0" err="1" smtClean="0">
                <a:solidFill>
                  <a:srgbClr val="0000FF"/>
                </a:solidFill>
                <a:latin typeface="Consolas"/>
                <a:cs typeface="Consolas"/>
              </a:rPr>
              <a:t>decr</a:t>
            </a:r>
            <a:r>
              <a:rPr lang="en-US" i="1" dirty="0" err="1">
                <a:solidFill>
                  <a:srgbClr val="0000FF"/>
                </a:solidFill>
                <a:latin typeface="Consolas"/>
                <a:cs typeface="Consolas"/>
              </a:rPr>
              <a:t>-file.gpg</a:t>
            </a:r>
            <a:r>
              <a:rPr lang="en-US" i="1" dirty="0">
                <a:solidFill>
                  <a:srgbClr val="0000FF"/>
                </a:solidFill>
                <a:latin typeface="Consolas"/>
                <a:cs typeface="Consolas"/>
              </a:rPr>
              <a:t>&gt;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-decrypt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&lt;file-to</a:t>
            </a:r>
            <a:r>
              <a:rPr lang="en-US" i="1" dirty="0" smtClean="0">
                <a:solidFill>
                  <a:srgbClr val="0000FF"/>
                </a:solidFill>
                <a:latin typeface="Consolas"/>
                <a:cs typeface="Consolas"/>
              </a:rPr>
              <a:t>-decrypt</a:t>
            </a:r>
            <a:r>
              <a:rPr lang="en-US" i="1" dirty="0">
                <a:solidFill>
                  <a:srgbClr val="0000FF"/>
                </a:solidFill>
                <a:latin typeface="Consolas"/>
                <a:cs typeface="Consolas"/>
              </a:rPr>
              <a:t>&gt;</a:t>
            </a:r>
          </a:p>
          <a:p>
            <a:pPr marL="0" indent="0">
              <a:buNone/>
            </a:pPr>
            <a:endParaRPr lang="en-US" b="1" i="1" dirty="0">
              <a:solidFill>
                <a:srgbClr val="3127BF"/>
              </a:solidFill>
              <a:latin typeface="Consolas"/>
              <a:cs typeface="Consolas"/>
            </a:endParaRPr>
          </a:p>
        </p:txBody>
      </p:sp>
    </p:spTree>
    <p:extLst>
      <p:ext uri="{BB962C8B-B14F-4D97-AF65-F5344CB8AC3E}">
        <p14:creationId xmlns:p14="http://schemas.microsoft.com/office/powerpoint/2010/main" val="2344350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Tree>
    <p:extLst>
      <p:ext uri="{BB962C8B-B14F-4D97-AF65-F5344CB8AC3E}">
        <p14:creationId xmlns:p14="http://schemas.microsoft.com/office/powerpoint/2010/main" val="7223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
        <p:nvSpPr>
          <p:cNvPr id="3" name="Content Placeholder 2"/>
          <p:cNvSpPr>
            <a:spLocks noGrp="1"/>
          </p:cNvSpPr>
          <p:nvPr>
            <p:ph idx="1"/>
          </p:nvPr>
        </p:nvSpPr>
        <p:spPr/>
        <p:txBody>
          <a:bodyPr/>
          <a:lstStyle/>
          <a:p>
            <a:r>
              <a:rPr lang="en-US" dirty="0"/>
              <a:t>Disks which can be </a:t>
            </a:r>
            <a:r>
              <a:rPr lang="en-US" b="1" i="1" dirty="0"/>
              <a:t>mounted</a:t>
            </a:r>
            <a:r>
              <a:rPr lang="en-US" dirty="0"/>
              <a:t> are also suitable for Volume Encryption. </a:t>
            </a:r>
          </a:p>
          <a:p>
            <a:r>
              <a:rPr lang="en-US" dirty="0"/>
              <a:t>Choose a passphrase and encrypt the whole volume.</a:t>
            </a:r>
          </a:p>
          <a:p>
            <a:r>
              <a:rPr lang="en-US" dirty="0"/>
              <a:t>The encrypted drive will be mounted on the instance.</a:t>
            </a:r>
          </a:p>
          <a:p>
            <a:pPr lvl="1"/>
            <a:r>
              <a:rPr lang="en-US" dirty="0"/>
              <a:t>Volume encryption is happening in the background.</a:t>
            </a:r>
          </a:p>
          <a:p>
            <a:pPr lvl="1"/>
            <a:r>
              <a:rPr lang="en-US" dirty="0"/>
              <a:t>You can use the drive as usual. </a:t>
            </a:r>
          </a:p>
        </p:txBody>
      </p:sp>
    </p:spTree>
    <p:extLst>
      <p:ext uri="{BB962C8B-B14F-4D97-AF65-F5344CB8AC3E}">
        <p14:creationId xmlns:p14="http://schemas.microsoft.com/office/powerpoint/2010/main" val="1867496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
        <p:nvSpPr>
          <p:cNvPr id="3" name="Content Placeholder 2"/>
          <p:cNvSpPr>
            <a:spLocks noGrp="1"/>
          </p:cNvSpPr>
          <p:nvPr>
            <p:ph idx="1"/>
          </p:nvPr>
        </p:nvSpPr>
        <p:spPr/>
        <p:txBody>
          <a:bodyPr/>
          <a:lstStyle/>
          <a:p>
            <a:r>
              <a:rPr lang="en-US" dirty="0"/>
              <a:t>Everyone who accesses your VM, </a:t>
            </a:r>
            <a:r>
              <a:rPr lang="en-US" b="1" i="1" dirty="0"/>
              <a:t>can</a:t>
            </a:r>
            <a:r>
              <a:rPr lang="en-US" dirty="0"/>
              <a:t> access your data.</a:t>
            </a:r>
          </a:p>
          <a:p>
            <a:pPr lvl="1"/>
            <a:r>
              <a:rPr lang="en-US" dirty="0"/>
              <a:t>Limit access to your VM while decryption is active.</a:t>
            </a:r>
          </a:p>
          <a:p>
            <a:r>
              <a:rPr lang="en-US" dirty="0"/>
              <a:t>The data </a:t>
            </a:r>
            <a:r>
              <a:rPr lang="en-US" b="1" i="1" dirty="0"/>
              <a:t>cannot</a:t>
            </a:r>
            <a:r>
              <a:rPr lang="en-US" dirty="0"/>
              <a:t> be accessed without the decryption keys from outside your instance.</a:t>
            </a:r>
          </a:p>
          <a:p>
            <a:r>
              <a:rPr lang="en-US" dirty="0"/>
              <a:t>When your storage is released, all remnant data remains encrypted.</a:t>
            </a:r>
          </a:p>
        </p:txBody>
      </p:sp>
    </p:spTree>
    <p:extLst>
      <p:ext uri="{BB962C8B-B14F-4D97-AF65-F5344CB8AC3E}">
        <p14:creationId xmlns:p14="http://schemas.microsoft.com/office/powerpoint/2010/main" val="91251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
        <p:nvSpPr>
          <p:cNvPr id="3" name="Content Placeholder 2"/>
          <p:cNvSpPr>
            <a:spLocks noGrp="1"/>
          </p:cNvSpPr>
          <p:nvPr>
            <p:ph idx="1"/>
          </p:nvPr>
        </p:nvSpPr>
        <p:spPr/>
        <p:txBody>
          <a:bodyPr>
            <a:normAutofit/>
          </a:bodyPr>
          <a:lstStyle/>
          <a:p>
            <a:r>
              <a:rPr lang="en-US" dirty="0"/>
              <a:t>New risks introduced:</a:t>
            </a:r>
          </a:p>
          <a:p>
            <a:pPr lvl="1"/>
            <a:r>
              <a:rPr lang="en-US" dirty="0"/>
              <a:t>If you forget your password, access to your data will be lost forever.</a:t>
            </a:r>
          </a:p>
          <a:p>
            <a:pPr lvl="1"/>
            <a:r>
              <a:rPr lang="en-US" dirty="0"/>
              <a:t>Drive can only be unlocked with the same encryption algorithm / tool.</a:t>
            </a:r>
          </a:p>
          <a:p>
            <a:pPr lvl="1"/>
            <a:r>
              <a:rPr lang="en-US" dirty="0"/>
              <a:t>Read/Write Performance of the Volume will degrade.</a:t>
            </a:r>
            <a:endParaRPr lang="en-US" dirty="0"/>
          </a:p>
        </p:txBody>
      </p:sp>
    </p:spTree>
    <p:extLst>
      <p:ext uri="{BB962C8B-B14F-4D97-AF65-F5344CB8AC3E}">
        <p14:creationId xmlns:p14="http://schemas.microsoft.com/office/powerpoint/2010/main" val="544670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lstStyle/>
          <a:p>
            <a:r>
              <a:rPr lang="en-US" dirty="0" smtClean="0"/>
              <a:t>The </a:t>
            </a:r>
            <a:r>
              <a:rPr lang="en-US" dirty="0" smtClean="0"/>
              <a:t>next </a:t>
            </a:r>
            <a:r>
              <a:rPr lang="en-US" dirty="0" smtClean="0"/>
              <a:t>exercise will </a:t>
            </a:r>
            <a:r>
              <a:rPr lang="en-US" dirty="0" smtClean="0"/>
              <a:t>encrypt </a:t>
            </a:r>
            <a:r>
              <a:rPr lang="en-US" dirty="0"/>
              <a:t>your Volume </a:t>
            </a:r>
            <a:r>
              <a:rPr lang="en-US" dirty="0" smtClean="0"/>
              <a:t>on </a:t>
            </a:r>
            <a:r>
              <a:rPr lang="en-US" dirty="0"/>
              <a:t>your </a:t>
            </a:r>
            <a:r>
              <a:rPr lang="en-US" dirty="0" smtClean="0"/>
              <a:t>Ubuntu </a:t>
            </a:r>
            <a:r>
              <a:rPr lang="en-US" dirty="0"/>
              <a:t>instance</a:t>
            </a:r>
            <a:r>
              <a:rPr lang="en-US" dirty="0" smtClean="0"/>
              <a:t>.</a:t>
            </a:r>
          </a:p>
          <a:p>
            <a:r>
              <a:rPr lang="en-US" dirty="0" smtClean="0"/>
              <a:t>We </a:t>
            </a:r>
            <a:r>
              <a:rPr lang="en-US" dirty="0"/>
              <a:t>will use a standard procedure on Linux to encrypt drives with the </a:t>
            </a:r>
            <a:r>
              <a:rPr lang="en-US" b="1" dirty="0"/>
              <a:t>Linux Unified Key Setup (LUKS)</a:t>
            </a:r>
            <a:r>
              <a:rPr lang="en-US" dirty="0" smtClean="0"/>
              <a:t>.</a:t>
            </a:r>
          </a:p>
          <a:p>
            <a:r>
              <a:rPr lang="en-US" dirty="0" smtClean="0"/>
              <a:t>Doing the exercise will </a:t>
            </a:r>
            <a:r>
              <a:rPr lang="en-US" b="1" dirty="0"/>
              <a:t>erase all data</a:t>
            </a:r>
            <a:r>
              <a:rPr lang="en-US" dirty="0"/>
              <a:t> on the volume! If you have any files on it, make sure to back them up first</a:t>
            </a:r>
            <a:r>
              <a:rPr lang="en-US" dirty="0" smtClean="0"/>
              <a:t>.</a:t>
            </a:r>
            <a:endParaRPr lang="en-US" dirty="0"/>
          </a:p>
        </p:txBody>
      </p:sp>
    </p:spTree>
    <p:extLst>
      <p:ext uri="{BB962C8B-B14F-4D97-AF65-F5344CB8AC3E}">
        <p14:creationId xmlns:p14="http://schemas.microsoft.com/office/powerpoint/2010/main" val="3543589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u="sng" dirty="0" smtClean="0"/>
              <a:t>Exercise 3</a:t>
            </a:r>
            <a:r>
              <a:rPr lang="en-US" dirty="0" smtClean="0"/>
              <a:t>: Set up Volume Encryption.</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lsblk</a:t>
            </a:r>
            <a:r>
              <a:rPr lang="en-US" i="1" dirty="0">
                <a:solidFill>
                  <a:srgbClr val="0000FF"/>
                </a:solidFill>
                <a:latin typeface="Consolas"/>
                <a:cs typeface="Consolas"/>
              </a:rPr>
              <a:t> -l </a:t>
            </a:r>
            <a:r>
              <a:rPr lang="en-US" dirty="0" smtClean="0"/>
              <a:t>to find out your device name (say it is </a:t>
            </a:r>
            <a:r>
              <a:rPr lang="en-US" i="1" dirty="0" err="1" smtClean="0"/>
              <a:t>vdc</a:t>
            </a:r>
            <a:r>
              <a:rPr lang="en-US" dirty="0" smtClean="0"/>
              <a:t>)</a:t>
            </a:r>
          </a:p>
          <a:p>
            <a:pPr marL="0" indent="0">
              <a:buNone/>
            </a:pPr>
            <a:r>
              <a:rPr lang="en-US" i="1" dirty="0">
                <a:solidFill>
                  <a:srgbClr val="0000FF"/>
                </a:solidFill>
                <a:latin typeface="Consolas"/>
                <a:cs typeface="Consolas"/>
              </a:rPr>
              <a:t>$ </a:t>
            </a:r>
            <a:r>
              <a:rPr lang="en-US" i="1" dirty="0" smtClean="0">
                <a:solidFill>
                  <a:srgbClr val="0000FF"/>
                </a:solidFill>
                <a:latin typeface="Consolas"/>
                <a:cs typeface="Consolas"/>
              </a:rPr>
              <a:t>mount </a:t>
            </a:r>
            <a:r>
              <a:rPr lang="en-US" i="1" dirty="0">
                <a:solidFill>
                  <a:srgbClr val="0000FF"/>
                </a:solidFill>
                <a:latin typeface="Consolas"/>
                <a:cs typeface="Consolas"/>
              </a:rPr>
              <a:t>| </a:t>
            </a:r>
            <a:r>
              <a:rPr lang="en-US" i="1" dirty="0" err="1">
                <a:solidFill>
                  <a:srgbClr val="0000FF"/>
                </a:solidFill>
                <a:latin typeface="Consolas"/>
                <a:cs typeface="Consolas"/>
              </a:rPr>
              <a:t>grep</a:t>
            </a:r>
            <a:r>
              <a:rPr lang="en-US" i="1" dirty="0">
                <a:solidFill>
                  <a:srgbClr val="0000FF"/>
                </a:solidFill>
                <a:latin typeface="Consolas"/>
                <a:cs typeface="Consolas"/>
              </a:rPr>
              <a:t> </a:t>
            </a:r>
            <a:r>
              <a:rPr lang="en-US" i="1" dirty="0" err="1" smtClean="0">
                <a:solidFill>
                  <a:srgbClr val="0000FF"/>
                </a:solidFill>
                <a:latin typeface="Consolas"/>
                <a:cs typeface="Consolas"/>
              </a:rPr>
              <a:t>vdc</a:t>
            </a:r>
            <a:r>
              <a:rPr lang="en-US" i="1" dirty="0" smtClean="0">
                <a:solidFill>
                  <a:srgbClr val="0000FF"/>
                </a:solidFill>
                <a:latin typeface="Consolas"/>
                <a:cs typeface="Consolas"/>
              </a:rPr>
              <a:t>  </a:t>
            </a:r>
            <a:r>
              <a:rPr lang="en-US" dirty="0" smtClean="0"/>
              <a:t>and </a:t>
            </a:r>
            <a:r>
              <a:rPr lang="en-US" i="1" dirty="0" err="1" smtClean="0"/>
              <a:t>unmount</a:t>
            </a:r>
            <a:r>
              <a:rPr lang="en-US" dirty="0" smtClean="0"/>
              <a:t> the device </a:t>
            </a:r>
            <a:r>
              <a:rPr lang="en-US" i="1" dirty="0"/>
              <a:t>if</a:t>
            </a:r>
            <a:r>
              <a:rPr lang="en-US" dirty="0"/>
              <a:t> it is mounted:</a:t>
            </a:r>
            <a:br>
              <a:rPr lang="en-US" dirty="0"/>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install </a:t>
            </a:r>
            <a:r>
              <a:rPr lang="en-US" i="1" dirty="0" err="1">
                <a:solidFill>
                  <a:srgbClr val="0000FF"/>
                </a:solidFill>
                <a:latin typeface="Consolas"/>
                <a:cs typeface="Consolas"/>
              </a:rPr>
              <a:t>cryptsetup</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modprobe</a:t>
            </a:r>
            <a:r>
              <a:rPr lang="en-US" i="1" dirty="0">
                <a:solidFill>
                  <a:srgbClr val="0000FF"/>
                </a:solidFill>
                <a:latin typeface="Consolas"/>
                <a:cs typeface="Consolas"/>
              </a:rPr>
              <a:t> </a:t>
            </a:r>
            <a:r>
              <a:rPr lang="en-US" i="1" dirty="0" err="1">
                <a:solidFill>
                  <a:srgbClr val="0000FF"/>
                </a:solidFill>
                <a:latin typeface="Consolas"/>
                <a:cs typeface="Consolas"/>
              </a:rPr>
              <a:t>dm</a:t>
            </a:r>
            <a:r>
              <a:rPr lang="en-US" i="1" dirty="0">
                <a:solidFill>
                  <a:srgbClr val="0000FF"/>
                </a:solidFill>
                <a:latin typeface="Consolas"/>
                <a:cs typeface="Consolas"/>
              </a:rPr>
              <a:t>-</a:t>
            </a:r>
            <a:r>
              <a:rPr lang="en-US" i="1" dirty="0" smtClean="0">
                <a:solidFill>
                  <a:srgbClr val="0000FF"/>
                </a:solidFill>
                <a:latin typeface="Consolas"/>
                <a:cs typeface="Consolas"/>
              </a:rPr>
              <a:t>crypt</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luksFormat</a:t>
            </a:r>
            <a:r>
              <a:rPr lang="en-US" i="1" dirty="0">
                <a:solidFill>
                  <a:srgbClr val="0000FF"/>
                </a:solidFill>
                <a:latin typeface="Consolas"/>
                <a:cs typeface="Consolas"/>
              </a:rPr>
              <a:t> -c aes-xts-plain64 -s 512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h sha512 -y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smtClean="0">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mkfs.ext4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smtClean="0">
                <a:solidFill>
                  <a:srgbClr val="0000FF"/>
                </a:solidFill>
                <a:latin typeface="Consolas"/>
                <a:cs typeface="Consolas"/>
              </a:rPr>
              <a:t>MySecureDrive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mkdir</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endParaRPr lang="en-US" i="1" dirty="0" smtClean="0">
              <a:solidFill>
                <a:srgbClr val="0000FF"/>
              </a:solidFill>
              <a:latin typeface="Consolas"/>
              <a:cs typeface="Consolas"/>
            </a:endParaRPr>
          </a:p>
        </p:txBody>
      </p:sp>
    </p:spTree>
    <p:extLst>
      <p:ext uri="{BB962C8B-B14F-4D97-AF65-F5344CB8AC3E}">
        <p14:creationId xmlns:p14="http://schemas.microsoft.com/office/powerpoint/2010/main" val="2918600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u="sng" dirty="0" smtClean="0"/>
              <a:t>Exercise 4</a:t>
            </a:r>
          </a:p>
          <a:p>
            <a:pPr marL="0" indent="0">
              <a:buNone/>
            </a:pPr>
            <a:r>
              <a:rPr lang="en-US" dirty="0" smtClean="0"/>
              <a:t>Release the drive:</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smtClean="0">
                <a:solidFill>
                  <a:srgbClr val="0000FF"/>
                </a:solidFill>
                <a:latin typeface="Consolas"/>
                <a:cs typeface="Consolas"/>
              </a:rPr>
              <a:t>MyMountedDrive</a:t>
            </a:r>
            <a:r>
              <a:rPr lang="en-US" i="1" dirty="0" smtClean="0">
                <a:solidFill>
                  <a:srgbClr val="0000FF"/>
                </a:solidFill>
                <a:latin typeface="Consolas"/>
                <a:cs typeface="Consolas"/>
              </a:rPr>
              <a: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luksClose</a:t>
            </a:r>
            <a:r>
              <a:rPr lang="en-US" i="1" dirty="0">
                <a:solidFill>
                  <a:srgbClr val="0000FF"/>
                </a:solidFill>
                <a:latin typeface="Consolas"/>
                <a:cs typeface="Consolas"/>
              </a:rPr>
              <a:t> </a:t>
            </a:r>
            <a:r>
              <a:rPr lang="en-US" i="1" dirty="0" err="1">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dirty="0" smtClean="0"/>
              <a:t>To re</a:t>
            </a:r>
            <a:r>
              <a:rPr lang="en-US" dirty="0"/>
              <a:t>-enable </a:t>
            </a:r>
            <a:r>
              <a:rPr lang="en-US" dirty="0" smtClean="0"/>
              <a:t>encryption:</a:t>
            </a:r>
            <a:endParaRPr lang="en-US" dirty="0"/>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a:solidFill>
                  <a:srgbClr val="0000FF"/>
                </a:solidFill>
                <a:latin typeface="Consolas"/>
                <a:cs typeface="Consolas"/>
              </a:rPr>
              <a:t>MySecureDrive</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MyMountedDrive</a:t>
            </a:r>
            <a:endParaRPr lang="en-US" i="1"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82290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graphicFrame>
        <p:nvGraphicFramePr>
          <p:cNvPr id="4" name="Chart 3"/>
          <p:cNvGraphicFramePr/>
          <p:nvPr>
            <p:extLst>
              <p:ext uri="{D42A27DB-BD31-4B8C-83A1-F6EECF244321}">
                <p14:modId xmlns:p14="http://schemas.microsoft.com/office/powerpoint/2010/main" val="851688602"/>
              </p:ext>
            </p:extLst>
          </p:nvPr>
        </p:nvGraphicFramePr>
        <p:xfrm>
          <a:off x="295325" y="1063229"/>
          <a:ext cx="8391475" cy="346654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3349170" y="4547564"/>
            <a:ext cx="5794830" cy="369332"/>
          </a:xfrm>
          <a:prstGeom prst="rect">
            <a:avLst/>
          </a:prstGeom>
        </p:spPr>
        <p:txBody>
          <a:bodyPr wrap="square">
            <a:spAutoFit/>
          </a:bodyPr>
          <a:lstStyle/>
          <a:p>
            <a:pPr marL="228600" lvl="1" indent="0">
              <a:buNone/>
            </a:pPr>
            <a:r>
              <a:rPr lang="en-US" dirty="0" smtClean="0"/>
              <a:t>Source</a:t>
            </a:r>
            <a:r>
              <a:rPr lang="en-US" dirty="0"/>
              <a:t>: The </a:t>
            </a:r>
            <a:r>
              <a:rPr lang="en-US" i="1" dirty="0" err="1"/>
              <a:t>Databarracks</a:t>
            </a:r>
            <a:r>
              <a:rPr lang="en-US" i="1" dirty="0"/>
              <a:t> 2014 Data Health report</a:t>
            </a:r>
            <a:endParaRPr lang="en-US" i="1" dirty="0"/>
          </a:p>
        </p:txBody>
      </p:sp>
    </p:spTree>
    <p:extLst>
      <p:ext uri="{BB962C8B-B14F-4D97-AF65-F5344CB8AC3E}">
        <p14:creationId xmlns:p14="http://schemas.microsoft.com/office/powerpoint/2010/main" val="3476150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chart seriesIdx="-4" categoryIdx="6" bldStep="category"/>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chart seriesIdx="-4" categoryIdx="7"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Well done!</a:t>
            </a:r>
          </a:p>
          <a:p>
            <a:pPr marL="0" indent="0">
              <a:buNone/>
            </a:pPr>
            <a:r>
              <a:rPr lang="en-US" dirty="0"/>
              <a:t>You </a:t>
            </a:r>
            <a:r>
              <a:rPr lang="en-US" dirty="0" smtClean="0"/>
              <a:t>now </a:t>
            </a:r>
          </a:p>
          <a:p>
            <a:pPr lvl="1"/>
            <a:r>
              <a:rPr lang="en-US" dirty="0"/>
              <a:t>a</a:t>
            </a:r>
            <a:r>
              <a:rPr lang="en-US" dirty="0" smtClean="0"/>
              <a:t>re aware </a:t>
            </a:r>
            <a:r>
              <a:rPr lang="en-US" dirty="0"/>
              <a:t>of general security concerns in the </a:t>
            </a:r>
            <a:r>
              <a:rPr lang="en-US" dirty="0" smtClean="0"/>
              <a:t>cloud,</a:t>
            </a:r>
          </a:p>
          <a:p>
            <a:pPr lvl="1"/>
            <a:r>
              <a:rPr lang="en-US" dirty="0" smtClean="0"/>
              <a:t>know </a:t>
            </a:r>
            <a:r>
              <a:rPr lang="en-US" dirty="0"/>
              <a:t>how risks can be </a:t>
            </a:r>
            <a:r>
              <a:rPr lang="en-US" dirty="0" smtClean="0"/>
              <a:t>mitigated and</a:t>
            </a:r>
          </a:p>
          <a:p>
            <a:pPr lvl="1"/>
            <a:r>
              <a:rPr lang="en-US" dirty="0"/>
              <a:t>k</a:t>
            </a:r>
            <a:r>
              <a:rPr lang="en-US" dirty="0" smtClean="0"/>
              <a:t>now how to encrypt your </a:t>
            </a:r>
            <a:r>
              <a:rPr lang="en-US" dirty="0" smtClean="0"/>
              <a:t>data</a:t>
            </a:r>
            <a:endParaRPr lang="en-US" dirty="0" smtClean="0"/>
          </a:p>
        </p:txBody>
      </p:sp>
    </p:spTree>
    <p:extLst>
      <p:ext uri="{BB962C8B-B14F-4D97-AF65-F5344CB8AC3E}">
        <p14:creationId xmlns:p14="http://schemas.microsoft.com/office/powerpoint/2010/main" val="3665562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2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14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lesson</a:t>
            </a:r>
            <a:endParaRPr lang="en-US" dirty="0"/>
          </a:p>
        </p:txBody>
      </p:sp>
      <p:sp>
        <p:nvSpPr>
          <p:cNvPr id="3" name="Content Placeholder 2"/>
          <p:cNvSpPr>
            <a:spLocks noGrp="1"/>
          </p:cNvSpPr>
          <p:nvPr>
            <p:ph idx="1"/>
          </p:nvPr>
        </p:nvSpPr>
        <p:spPr/>
        <p:txBody>
          <a:bodyPr/>
          <a:lstStyle/>
          <a:p>
            <a:r>
              <a:rPr lang="en-US" i="1" dirty="0"/>
              <a:t>Human error </a:t>
            </a:r>
            <a:r>
              <a:rPr lang="en-US" dirty="0"/>
              <a:t>is among the most common causes of data loss.</a:t>
            </a:r>
          </a:p>
          <a:p>
            <a:r>
              <a:rPr lang="en-US" dirty="0" smtClean="0"/>
              <a:t>Attending this course will </a:t>
            </a:r>
            <a:r>
              <a:rPr lang="en-US" dirty="0"/>
              <a:t>enable to you </a:t>
            </a:r>
            <a:r>
              <a:rPr lang="en-US" dirty="0" err="1"/>
              <a:t>minimise</a:t>
            </a:r>
            <a:r>
              <a:rPr lang="en-US" dirty="0"/>
              <a:t> the human error.</a:t>
            </a:r>
          </a:p>
          <a:p>
            <a:r>
              <a:rPr lang="en-US" dirty="0"/>
              <a:t>Module 5 provides a detailed overview of the steps you need to take.</a:t>
            </a:r>
          </a:p>
        </p:txBody>
      </p:sp>
    </p:spTree>
    <p:extLst>
      <p:ext uri="{BB962C8B-B14F-4D97-AF65-F5344CB8AC3E}">
        <p14:creationId xmlns:p14="http://schemas.microsoft.com/office/powerpoint/2010/main" val="15186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threats</a:t>
            </a:r>
            <a:endParaRPr lang="en-US" dirty="0"/>
          </a:p>
        </p:txBody>
      </p:sp>
    </p:spTree>
    <p:extLst>
      <p:ext uri="{BB962C8B-B14F-4D97-AF65-F5344CB8AC3E}">
        <p14:creationId xmlns:p14="http://schemas.microsoft.com/office/powerpoint/2010/main" val="343620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threats</a:t>
            </a:r>
            <a:endParaRPr lang="en-US" dirty="0"/>
          </a:p>
        </p:txBody>
      </p:sp>
      <p:sp>
        <p:nvSpPr>
          <p:cNvPr id="3" name="Content Placeholder 2"/>
          <p:cNvSpPr>
            <a:spLocks noGrp="1"/>
          </p:cNvSpPr>
          <p:nvPr>
            <p:ph idx="1"/>
          </p:nvPr>
        </p:nvSpPr>
        <p:spPr/>
        <p:txBody>
          <a:bodyPr/>
          <a:lstStyle/>
          <a:p>
            <a:r>
              <a:rPr lang="en-US" dirty="0" smtClean="0"/>
              <a:t>Cyber attack.</a:t>
            </a:r>
          </a:p>
          <a:p>
            <a:pPr lvl="1"/>
            <a:r>
              <a:rPr lang="en-US" dirty="0" smtClean="0"/>
              <a:t>Includes use of malware, </a:t>
            </a:r>
            <a:r>
              <a:rPr lang="en-US" dirty="0" err="1" smtClean="0"/>
              <a:t>DDoS</a:t>
            </a:r>
            <a:r>
              <a:rPr lang="en-US" dirty="0" smtClean="0"/>
              <a:t> attacks, phishing, fraud and exploitation of software vulnerabilities.</a:t>
            </a:r>
          </a:p>
          <a:p>
            <a:pPr lvl="1"/>
            <a:r>
              <a:rPr lang="en-US" i="1" dirty="0"/>
              <a:t>Protection from the provider</a:t>
            </a:r>
            <a:r>
              <a:rPr lang="en-US" i="1" dirty="0" smtClean="0"/>
              <a:t>: </a:t>
            </a:r>
            <a:r>
              <a:rPr lang="en-US" dirty="0" smtClean="0"/>
              <a:t>Protection measures like firewalls</a:t>
            </a:r>
            <a:r>
              <a:rPr lang="en-US" dirty="0"/>
              <a:t>, Intrusion Detection Systems (IDS), Intrusion Prevention Systems (IPS) or Network Access Control (NAC</a:t>
            </a:r>
            <a:r>
              <a:rPr lang="en-US" dirty="0" smtClean="0"/>
              <a:t>)</a:t>
            </a:r>
          </a:p>
          <a:p>
            <a:pPr lvl="1"/>
            <a:r>
              <a:rPr lang="en-US" i="1" dirty="0" smtClean="0"/>
              <a:t>Protection from you</a:t>
            </a:r>
            <a:r>
              <a:rPr lang="en-US" dirty="0" smtClean="0"/>
              <a:t>: Be careful which software you install, and only free up necessary ports in the firewall rules.</a:t>
            </a:r>
          </a:p>
        </p:txBody>
      </p:sp>
    </p:spTree>
    <p:extLst>
      <p:ext uri="{BB962C8B-B14F-4D97-AF65-F5344CB8AC3E}">
        <p14:creationId xmlns:p14="http://schemas.microsoft.com/office/powerpoint/2010/main" val="9307037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threats</a:t>
            </a:r>
            <a:endParaRPr lang="en-US" dirty="0"/>
          </a:p>
        </p:txBody>
      </p:sp>
      <p:sp>
        <p:nvSpPr>
          <p:cNvPr id="3" name="Content Placeholder 2"/>
          <p:cNvSpPr>
            <a:spLocks noGrp="1"/>
          </p:cNvSpPr>
          <p:nvPr>
            <p:ph idx="1"/>
          </p:nvPr>
        </p:nvSpPr>
        <p:spPr/>
        <p:txBody>
          <a:bodyPr/>
          <a:lstStyle/>
          <a:p>
            <a:r>
              <a:rPr lang="en-US" dirty="0" smtClean="0"/>
              <a:t>Hardware failure and data loss</a:t>
            </a:r>
          </a:p>
          <a:p>
            <a:pPr lvl="1"/>
            <a:r>
              <a:rPr lang="en-US" dirty="0" smtClean="0"/>
              <a:t>When hardware fails, the state of the VM and data may be lost.</a:t>
            </a:r>
          </a:p>
          <a:p>
            <a:pPr lvl="1"/>
            <a:r>
              <a:rPr lang="en-US" i="1" dirty="0"/>
              <a:t>Protection from the provider:</a:t>
            </a:r>
            <a:r>
              <a:rPr lang="en-US" dirty="0"/>
              <a:t> Create separate backups of all hard-drives</a:t>
            </a:r>
            <a:r>
              <a:rPr lang="en-US" dirty="0" smtClean="0"/>
              <a:t>. </a:t>
            </a:r>
          </a:p>
          <a:p>
            <a:pPr lvl="2"/>
            <a:r>
              <a:rPr lang="en-US" dirty="0" smtClean="0"/>
              <a:t>NeCTAR uses RAID systems on most storage types, but: “all care taken, no guarantees given”: you have to do your own backups.</a:t>
            </a:r>
          </a:p>
          <a:p>
            <a:pPr lvl="1"/>
            <a:r>
              <a:rPr lang="en-US" i="1" dirty="0" smtClean="0"/>
              <a:t>Protection from you: </a:t>
            </a:r>
            <a:r>
              <a:rPr lang="en-US" dirty="0"/>
              <a:t> Backup your data </a:t>
            </a:r>
            <a:r>
              <a:rPr lang="en-US" dirty="0" smtClean="0"/>
              <a:t>and VM at </a:t>
            </a:r>
            <a:r>
              <a:rPr lang="en-US" dirty="0"/>
              <a:t>regular </a:t>
            </a:r>
            <a:r>
              <a:rPr lang="en-US" dirty="0" smtClean="0"/>
              <a:t>intervals </a:t>
            </a:r>
            <a:endParaRPr lang="en-US" dirty="0"/>
          </a:p>
        </p:txBody>
      </p:sp>
    </p:spTree>
    <p:extLst>
      <p:ext uri="{BB962C8B-B14F-4D97-AF65-F5344CB8AC3E}">
        <p14:creationId xmlns:p14="http://schemas.microsoft.com/office/powerpoint/2010/main" val="343258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threats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Access security: </a:t>
            </a:r>
            <a:r>
              <a:rPr lang="en-US" dirty="0"/>
              <a:t> </a:t>
            </a:r>
            <a:r>
              <a:rPr lang="en-US" dirty="0" smtClean="0"/>
              <a:t>Authentication, access control and data encryption: How secure are the services?</a:t>
            </a:r>
          </a:p>
          <a:p>
            <a:pPr lvl="1"/>
            <a:r>
              <a:rPr lang="en-US" i="1" dirty="0" smtClean="0"/>
              <a:t>Protection from the provider</a:t>
            </a:r>
            <a:r>
              <a:rPr lang="en-US" dirty="0" smtClean="0"/>
              <a:t>: Data encryption and complete deletion of resources which have been released.</a:t>
            </a:r>
          </a:p>
          <a:p>
            <a:pPr lvl="1"/>
            <a:r>
              <a:rPr lang="en-US" dirty="0" smtClean="0"/>
              <a:t>Protection from you: </a:t>
            </a:r>
          </a:p>
          <a:p>
            <a:pPr lvl="2"/>
            <a:r>
              <a:rPr lang="en-US" dirty="0" smtClean="0"/>
              <a:t>Access your services via secure connections only. </a:t>
            </a:r>
          </a:p>
          <a:p>
            <a:pPr lvl="2"/>
            <a:r>
              <a:rPr lang="en-US" dirty="0" smtClean="0"/>
              <a:t>Never share your private key with anyone!</a:t>
            </a:r>
          </a:p>
          <a:p>
            <a:pPr lvl="2"/>
            <a:r>
              <a:rPr lang="en-US" dirty="0" smtClean="0"/>
              <a:t>Encrypt your sensitive data. </a:t>
            </a:r>
          </a:p>
          <a:p>
            <a:pPr lvl="2"/>
            <a:r>
              <a:rPr lang="en-US" dirty="0" smtClean="0"/>
              <a:t>Request complete removal of your data.</a:t>
            </a:r>
          </a:p>
          <a:p>
            <a:pPr lvl="1"/>
            <a:endParaRPr lang="en-US" dirty="0"/>
          </a:p>
        </p:txBody>
      </p:sp>
    </p:spTree>
    <p:extLst>
      <p:ext uri="{BB962C8B-B14F-4D97-AF65-F5344CB8AC3E}">
        <p14:creationId xmlns:p14="http://schemas.microsoft.com/office/powerpoint/2010/main" val="3517326986"/>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5483</TotalTime>
  <Words>2569</Words>
  <Application>Microsoft Macintosh PowerPoint</Application>
  <PresentationFormat>On-screen Show (16:9)</PresentationFormat>
  <Paragraphs>266</Paragraphs>
  <Slides>42</Slides>
  <Notes>17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Nectar_Theme1</vt:lpstr>
      <vt:lpstr>NeCTAR Training</vt:lpstr>
      <vt:lpstr>Security</vt:lpstr>
      <vt:lpstr>Security concerns</vt:lpstr>
      <vt:lpstr>Security concerns</vt:lpstr>
      <vt:lpstr>Main lesson</vt:lpstr>
      <vt:lpstr>General security threats</vt:lpstr>
      <vt:lpstr>General security threats</vt:lpstr>
      <vt:lpstr>General security threats</vt:lpstr>
      <vt:lpstr>General security threats</vt:lpstr>
      <vt:lpstr>Cloud specific security threats</vt:lpstr>
      <vt:lpstr>Cloud specific security threats</vt:lpstr>
      <vt:lpstr>Cloud specific security threats</vt:lpstr>
      <vt:lpstr>Cloud-specific threats</vt:lpstr>
      <vt:lpstr>Cloud-specific security threads</vt:lpstr>
      <vt:lpstr>Hypervisor-specific vulnerabilities</vt:lpstr>
      <vt:lpstr>Hypervisor-specific vulnerabilities</vt:lpstr>
      <vt:lpstr>Security benefits of the Cloud</vt:lpstr>
      <vt:lpstr>Security benefits of the Cloud</vt:lpstr>
      <vt:lpstr>Security benefits of the Cloud</vt:lpstr>
      <vt:lpstr>Summary of your responsibilities</vt:lpstr>
      <vt:lpstr>Summary of your responsibilities</vt:lpstr>
      <vt:lpstr>Cloud deployment  models</vt:lpstr>
      <vt:lpstr>Cloud Deployment Models</vt:lpstr>
      <vt:lpstr>Cloud Deployment models</vt:lpstr>
      <vt:lpstr>Data encryption</vt:lpstr>
      <vt:lpstr>File and Volume Encryption</vt:lpstr>
      <vt:lpstr>Why encrypt data?</vt:lpstr>
      <vt:lpstr>File encryption</vt:lpstr>
      <vt:lpstr>File encryption</vt:lpstr>
      <vt:lpstr>File encryption</vt:lpstr>
      <vt:lpstr>File encryption</vt:lpstr>
      <vt:lpstr>File encryption</vt:lpstr>
      <vt:lpstr>Volume encryption</vt:lpstr>
      <vt:lpstr>Volume encryption</vt:lpstr>
      <vt:lpstr>Volume encryption</vt:lpstr>
      <vt:lpstr>Volume Encryption</vt:lpstr>
      <vt:lpstr>Volume Encryption on Ubuntu</vt:lpstr>
      <vt:lpstr>Volume Encryption on Ubuntu</vt:lpstr>
      <vt:lpstr>Volume Encryption on Ubuntu</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82</cp:revision>
  <dcterms:created xsi:type="dcterms:W3CDTF">2015-07-16T17:45:11Z</dcterms:created>
  <dcterms:modified xsi:type="dcterms:W3CDTF">2015-10-23T13:53:31Z</dcterms:modified>
</cp:coreProperties>
</file>