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43"/>
  </p:notesMasterIdLst>
  <p:sldIdLst>
    <p:sldId id="256" r:id="rId2"/>
    <p:sldId id="257" r:id="rId3"/>
    <p:sldId id="258" r:id="rId4"/>
    <p:sldId id="259" r:id="rId5"/>
    <p:sldId id="282" r:id="rId6"/>
    <p:sldId id="260" r:id="rId7"/>
    <p:sldId id="261" r:id="rId8"/>
    <p:sldId id="263" r:id="rId9"/>
    <p:sldId id="264" r:id="rId10"/>
    <p:sldId id="283" r:id="rId11"/>
    <p:sldId id="265" r:id="rId12"/>
    <p:sldId id="284" r:id="rId13"/>
    <p:sldId id="285" r:id="rId14"/>
    <p:sldId id="288" r:id="rId15"/>
    <p:sldId id="287" r:id="rId16"/>
    <p:sldId id="286" r:id="rId17"/>
    <p:sldId id="290" r:id="rId18"/>
    <p:sldId id="291" r:id="rId19"/>
    <p:sldId id="269" r:id="rId20"/>
    <p:sldId id="271" r:id="rId21"/>
    <p:sldId id="270" r:id="rId22"/>
    <p:sldId id="272" r:id="rId23"/>
    <p:sldId id="273" r:id="rId24"/>
    <p:sldId id="274" r:id="rId25"/>
    <p:sldId id="289" r:id="rId26"/>
    <p:sldId id="275" r:id="rId27"/>
    <p:sldId id="276" r:id="rId28"/>
    <p:sldId id="293" r:id="rId29"/>
    <p:sldId id="294" r:id="rId30"/>
    <p:sldId id="295" r:id="rId31"/>
    <p:sldId id="296" r:id="rId32"/>
    <p:sldId id="297" r:id="rId33"/>
    <p:sldId id="298" r:id="rId34"/>
    <p:sldId id="292" r:id="rId35"/>
    <p:sldId id="277" r:id="rId36"/>
    <p:sldId id="278" r:id="rId37"/>
    <p:sldId id="279" r:id="rId38"/>
    <p:sldId id="280" r:id="rId39"/>
    <p:sldId id="281" r:id="rId40"/>
    <p:sldId id="299" r:id="rId41"/>
    <p:sldId id="300"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520"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CBC95-18FC-7747-9E33-7B1DCDF54F3C}" type="datetimeFigureOut">
              <a:rPr lang="en-US" smtClean="0"/>
              <a:t>23/10/15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8A48F-9DE5-E647-A434-94B9C1CD8BF2}" type="slidenum">
              <a:rPr lang="en-US" smtClean="0"/>
              <a:t>‹#›</a:t>
            </a:fld>
            <a:endParaRPr lang="en-US"/>
          </a:p>
        </p:txBody>
      </p:sp>
    </p:spTree>
    <p:extLst>
      <p:ext uri="{BB962C8B-B14F-4D97-AF65-F5344CB8AC3E}">
        <p14:creationId xmlns:p14="http://schemas.microsoft.com/office/powerpoint/2010/main" val="3487143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“release</a:t>
            </a:r>
            <a:r>
              <a:rPr lang="en-US" baseline="0" dirty="0" smtClean="0"/>
              <a:t> resources” = Terminating instances and deleting volumes</a:t>
            </a:r>
            <a:endParaRPr lang="en-US" dirty="0" smtClean="0"/>
          </a:p>
          <a:p>
            <a:endParaRPr lang="en-US" dirty="0" smtClean="0"/>
          </a:p>
          <a:p>
            <a:r>
              <a:rPr lang="en-US" dirty="0" smtClean="0"/>
              <a:t>NeCTAR </a:t>
            </a:r>
            <a:r>
              <a:rPr lang="en-US" dirty="0" smtClean="0"/>
              <a:t>experiences resource shortage problems from time to time, which is largely due to that most NeCTAR instances are seriously underutilized (they are </a:t>
            </a:r>
            <a:r>
              <a:rPr lang="en-US" i="1" dirty="0" smtClean="0"/>
              <a:t>idle</a:t>
            </a:r>
            <a:r>
              <a:rPr lang="en-US" dirty="0" smtClean="0"/>
              <a:t>). It has been observed that the average CPU utilization rate across the NeCTAR federation is less that </a:t>
            </a:r>
            <a:r>
              <a:rPr lang="en-US" b="1" dirty="0" smtClean="0"/>
              <a:t>5%</a:t>
            </a:r>
            <a:r>
              <a:rPr lang="en-US" dirty="0" smtClean="0"/>
              <a:t>, and many large instances sit idle for days, weeks or months at a time</a:t>
            </a:r>
            <a:r>
              <a:rPr lang="en-US" dirty="0" smtClean="0"/>
              <a:t>.</a:t>
            </a:r>
          </a:p>
          <a:p>
            <a:endParaRPr lang="en-US" dirty="0" smtClean="0"/>
          </a:p>
          <a:p>
            <a:r>
              <a:rPr lang="en-US" dirty="0" smtClean="0"/>
              <a:t>Save your instance and volumes, release the resources, and re-launch your instance and volumes </a:t>
            </a:r>
            <a:r>
              <a:rPr lang="en-US" i="1" dirty="0" smtClean="0"/>
              <a:t>in exactly the same state </a:t>
            </a:r>
            <a:r>
              <a:rPr lang="en-US" dirty="0" smtClean="0"/>
              <a:t>when you need it again at a later 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a:t>
            </a:fld>
            <a:endParaRPr lang="en-US"/>
          </a:p>
        </p:txBody>
      </p:sp>
    </p:spTree>
    <p:extLst>
      <p:ext uri="{BB962C8B-B14F-4D97-AF65-F5344CB8AC3E}">
        <p14:creationId xmlns:p14="http://schemas.microsoft.com/office/powerpoint/2010/main" val="207980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Source and destination folders can be on the same computer, or on separate computers that are accessible over a network.</a:t>
            </a:r>
          </a:p>
          <a:p>
            <a:endParaRPr lang="en-US" dirty="0" smtClean="0"/>
          </a:p>
          <a:p>
            <a:r>
              <a:rPr lang="en-US" dirty="0" smtClean="0"/>
              <a:t>In </a:t>
            </a:r>
            <a:r>
              <a:rPr lang="en-US" dirty="0" smtClean="0"/>
              <a:t>the most typical backup scenario, the </a:t>
            </a:r>
            <a:r>
              <a:rPr lang="en-US" i="1" dirty="0" smtClean="0"/>
              <a:t>source</a:t>
            </a:r>
            <a:r>
              <a:rPr lang="en-US" dirty="0" smtClean="0"/>
              <a:t> would be the disk which is </a:t>
            </a:r>
            <a:r>
              <a:rPr lang="en-US" i="1" dirty="0" smtClean="0"/>
              <a:t>mounted</a:t>
            </a:r>
            <a:r>
              <a:rPr lang="en-US" dirty="0" smtClean="0"/>
              <a:t> on your NeCTAR instance, and the </a:t>
            </a:r>
            <a:r>
              <a:rPr lang="en-US" i="1" dirty="0" smtClean="0"/>
              <a:t>destination</a:t>
            </a:r>
            <a:r>
              <a:rPr lang="en-US" dirty="0" smtClean="0"/>
              <a:t> would be a server at your research organization onto which the data will be backed up. The </a:t>
            </a:r>
            <a:r>
              <a:rPr lang="en-US" i="1" dirty="0" smtClean="0"/>
              <a:t>destination</a:t>
            </a:r>
            <a:r>
              <a:rPr lang="en-US" dirty="0" smtClean="0"/>
              <a:t> folder can also be on your local computer, though this is not a robust backup location, so it is recommended to use a dedicated backup </a:t>
            </a:r>
            <a:r>
              <a:rPr lang="en-US" dirty="0" smtClean="0"/>
              <a:t>server.</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19</a:t>
            </a:fld>
            <a:endParaRPr lang="en-US"/>
          </a:p>
        </p:txBody>
      </p:sp>
    </p:spTree>
    <p:extLst>
      <p:ext uri="{BB962C8B-B14F-4D97-AF65-F5344CB8AC3E}">
        <p14:creationId xmlns:p14="http://schemas.microsoft.com/office/powerpoint/2010/main" val="259787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creates incremental backups, which means only what has changed in the directory since the last backup will be copied to the backup folder, so not every time a backup is performed all files have to be transferred again. This speeds up the backup process, especially with slow network connections.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can also </a:t>
            </a:r>
            <a:r>
              <a:rPr lang="en-US" b="1" dirty="0" smtClean="0"/>
              <a:t>compress and encrypt data streams</a:t>
            </a:r>
            <a:r>
              <a:rPr lang="en-US" dirty="0" smtClean="0"/>
              <a:t> during the backup process, which is important if the data being backed up has to travel through the internet to reach the server which maintains the backup copy.</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20</a:t>
            </a:fld>
            <a:endParaRPr lang="en-US"/>
          </a:p>
        </p:txBody>
      </p:sp>
    </p:spTree>
    <p:extLst>
      <p:ext uri="{BB962C8B-B14F-4D97-AF65-F5344CB8AC3E}">
        <p14:creationId xmlns:p14="http://schemas.microsoft.com/office/powerpoint/2010/main" val="23999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Drawbacks: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Difficult to maintain multiple copies: </a:t>
            </a:r>
            <a:r>
              <a:rPr lang="en-US" dirty="0" err="1" smtClean="0"/>
              <a:t>Rsync</a:t>
            </a:r>
            <a:r>
              <a:rPr lang="en-US" dirty="0" smtClean="0"/>
              <a:t> is more suitable to keep a backup of </a:t>
            </a:r>
            <a:r>
              <a:rPr lang="en-US" i="1" dirty="0" smtClean="0"/>
              <a:t>the most recent state</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If something goes wrong while the </a:t>
            </a:r>
            <a:r>
              <a:rPr lang="en-US" dirty="0" err="1" smtClean="0"/>
              <a:t>rsync</a:t>
            </a:r>
            <a:r>
              <a:rPr lang="en-US" dirty="0" smtClean="0"/>
              <a:t> process in ongoing, the backup will contain a </a:t>
            </a:r>
            <a:r>
              <a:rPr lang="en-US" i="1" dirty="0" smtClean="0"/>
              <a:t>mix</a:t>
            </a:r>
            <a:r>
              <a:rPr lang="en-US" dirty="0" smtClean="0"/>
              <a:t> of old and new 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Automated</a:t>
            </a:r>
            <a:r>
              <a:rPr lang="en-US" baseline="0" dirty="0" smtClean="0"/>
              <a:t> </a:t>
            </a:r>
            <a:r>
              <a:rPr lang="en-US" baseline="0" dirty="0" smtClean="0"/>
              <a:t>backups: </a:t>
            </a:r>
            <a:r>
              <a:rPr lang="en-US" dirty="0" smtClean="0"/>
              <a:t>you can do this using </a:t>
            </a:r>
            <a:r>
              <a:rPr lang="en-US" i="1" dirty="0" err="1" smtClean="0"/>
              <a:t>cronjobs</a:t>
            </a:r>
            <a:r>
              <a:rPr lang="en-US" dirty="0" smtClean="0"/>
              <a:t>; But</a:t>
            </a:r>
            <a:r>
              <a:rPr lang="en-US" baseline="0" dirty="0" smtClean="0"/>
              <a:t> t</a:t>
            </a:r>
            <a:r>
              <a:rPr lang="en-US" dirty="0" smtClean="0"/>
              <a:t>he easiest is if you do the backups </a:t>
            </a:r>
            <a:r>
              <a:rPr lang="en-US" i="1" dirty="0" smtClean="0"/>
              <a:t>manually</a:t>
            </a:r>
            <a:r>
              <a:rPr lang="en-US" dirty="0" smtClean="0"/>
              <a:t> each time you want to back up your data.</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22</a:t>
            </a:fld>
            <a:endParaRPr lang="en-US"/>
          </a:p>
        </p:txBody>
      </p:sp>
    </p:spTree>
    <p:extLst>
      <p:ext uri="{BB962C8B-B14F-4D97-AF65-F5344CB8AC3E}">
        <p14:creationId xmlns:p14="http://schemas.microsoft.com/office/powerpoint/2010/main" val="332921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Windows: </a:t>
            </a:r>
            <a:r>
              <a:rPr lang="en-US" dirty="0" smtClean="0"/>
              <a:t>This is a bit more complicated, so if you are using a Windows system, </a:t>
            </a:r>
            <a:r>
              <a:rPr lang="en-US" i="1" dirty="0" err="1" smtClean="0"/>
              <a:t>rsync</a:t>
            </a:r>
            <a:r>
              <a:rPr lang="en-US" dirty="0" smtClean="0"/>
              <a:t> is maybe not the right choice.</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23</a:t>
            </a:fld>
            <a:endParaRPr lang="en-US"/>
          </a:p>
        </p:txBody>
      </p:sp>
    </p:spTree>
    <p:extLst>
      <p:ext uri="{BB962C8B-B14F-4D97-AF65-F5344CB8AC3E}">
        <p14:creationId xmlns:p14="http://schemas.microsoft.com/office/powerpoint/2010/main" val="257099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Windows users can grab a coffee ;)</a:t>
            </a:r>
          </a:p>
          <a:p>
            <a:r>
              <a:rPr lang="en-US" dirty="0" smtClean="0"/>
              <a:t>Or they</a:t>
            </a:r>
            <a:r>
              <a:rPr lang="en-US" baseline="0" dirty="0" smtClean="0"/>
              <a:t> can read online instructions for other backup tools in the meantime.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24</a:t>
            </a:fld>
            <a:endParaRPr lang="en-US"/>
          </a:p>
        </p:txBody>
      </p:sp>
    </p:spTree>
    <p:extLst>
      <p:ext uri="{BB962C8B-B14F-4D97-AF65-F5344CB8AC3E}">
        <p14:creationId xmlns:p14="http://schemas.microsoft.com/office/powerpoint/2010/main" val="258941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Only removing files just removes the index of the files (think of it like a table of contents), but the actual bits of the files will still be on the </a:t>
            </a:r>
            <a:r>
              <a:rPr lang="en-US" dirty="0" err="1" smtClean="0"/>
              <a:t>harddrive</a:t>
            </a:r>
            <a:r>
              <a:rPr lang="en-US" dirty="0" smtClean="0"/>
              <a:t>, so it is possible to restore them when using special tools.</a:t>
            </a:r>
          </a:p>
          <a:p>
            <a:endParaRPr lang="en-US" dirty="0" smtClean="0"/>
          </a:p>
          <a:p>
            <a:r>
              <a:rPr lang="en-US" dirty="0" smtClean="0"/>
              <a:t>Overwriting data:</a:t>
            </a:r>
            <a:r>
              <a:rPr lang="en-US" baseline="0" dirty="0" smtClean="0"/>
              <a:t> </a:t>
            </a:r>
            <a:r>
              <a:rPr lang="en-US" dirty="0" smtClean="0"/>
              <a:t>You even have to repeat the overwriting several times to be sure nothing can be recovered. Some people even argue the only way to really, really ensure the data is erased is to burn up the hard drive — an option we don’t have in this case, so we will have to be satisfied with overwriting the data several times.</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27</a:t>
            </a:fld>
            <a:endParaRPr lang="en-US"/>
          </a:p>
        </p:txBody>
      </p:sp>
    </p:spTree>
    <p:extLst>
      <p:ext uri="{BB962C8B-B14F-4D97-AF65-F5344CB8AC3E}">
        <p14:creationId xmlns:p14="http://schemas.microsoft.com/office/powerpoint/2010/main" val="1142311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block of storage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28</a:t>
            </a:fld>
            <a:endParaRPr lang="en-US"/>
          </a:p>
        </p:txBody>
      </p:sp>
    </p:spTree>
    <p:extLst>
      <p:ext uri="{BB962C8B-B14F-4D97-AF65-F5344CB8AC3E}">
        <p14:creationId xmlns:p14="http://schemas.microsoft.com/office/powerpoint/2010/main" val="1372700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boundary in the block of storage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29</a:t>
            </a:fld>
            <a:endParaRPr lang="en-US"/>
          </a:p>
        </p:txBody>
      </p:sp>
    </p:spTree>
    <p:extLst>
      <p:ext uri="{BB962C8B-B14F-4D97-AF65-F5344CB8AC3E}">
        <p14:creationId xmlns:p14="http://schemas.microsoft.com/office/powerpoint/2010/main" val="203077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removed: 0es and 1s</a:t>
            </a:r>
            <a:r>
              <a:rPr lang="en-US" baseline="0" dirty="0" smtClean="0"/>
              <a:t> still there, only boundary removed</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30</a:t>
            </a:fld>
            <a:endParaRPr lang="en-US"/>
          </a:p>
        </p:txBody>
      </p:sp>
    </p:spTree>
    <p:extLst>
      <p:ext uri="{BB962C8B-B14F-4D97-AF65-F5344CB8AC3E}">
        <p14:creationId xmlns:p14="http://schemas.microsoft.com/office/powerpoint/2010/main" val="3463753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was restored by a smart scanning software.</a:t>
            </a:r>
          </a:p>
          <a:p>
            <a:endParaRPr lang="en-US" dirty="0" smtClean="0"/>
          </a:p>
          <a:p>
            <a:r>
              <a:rPr lang="en-US" dirty="0" smtClean="0"/>
              <a:t>Clicking up arrow key</a:t>
            </a:r>
            <a:r>
              <a:rPr lang="en-US" baseline="0" dirty="0" smtClean="0"/>
              <a:t> twice, then down arrow key twice, and repeat, to create a shuffle effect in the next slides to show how the bits are overwritten.</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31</a:t>
            </a:fld>
            <a:endParaRPr lang="en-US"/>
          </a:p>
        </p:txBody>
      </p:sp>
    </p:spTree>
    <p:extLst>
      <p:ext uri="{BB962C8B-B14F-4D97-AF65-F5344CB8AC3E}">
        <p14:creationId xmlns:p14="http://schemas.microsoft.com/office/powerpoint/2010/main" val="241313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Mention</a:t>
            </a:r>
            <a:r>
              <a:rPr lang="en-US" baseline="0" dirty="0" smtClean="0"/>
              <a:t> that while “live snapshots” can be done, possible issues can be avoided by shutting down the instance first (see documentation online)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4</a:t>
            </a:fld>
            <a:endParaRPr lang="en-US"/>
          </a:p>
        </p:txBody>
      </p:sp>
    </p:spTree>
    <p:extLst>
      <p:ext uri="{BB962C8B-B14F-4D97-AF65-F5344CB8AC3E}">
        <p14:creationId xmlns:p14="http://schemas.microsoft.com/office/powerpoint/2010/main" val="1768940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Outlook on Module</a:t>
            </a:r>
            <a:r>
              <a:rPr lang="en-US" baseline="0" dirty="0" smtClean="0"/>
              <a:t> 10: </a:t>
            </a:r>
            <a:r>
              <a:rPr lang="en-US" dirty="0" smtClean="0"/>
              <a:t>If you like using the command line to get things done, you will love the </a:t>
            </a:r>
            <a:r>
              <a:rPr lang="en-US" i="1" dirty="0" smtClean="0"/>
              <a:t>extra information </a:t>
            </a:r>
            <a:r>
              <a:rPr lang="en-US" dirty="0" smtClean="0"/>
              <a:t>given in the last Module.</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39</a:t>
            </a:fld>
            <a:endParaRPr lang="en-US"/>
          </a:p>
        </p:txBody>
      </p:sp>
    </p:spTree>
    <p:extLst>
      <p:ext uri="{BB962C8B-B14F-4D97-AF65-F5344CB8AC3E}">
        <p14:creationId xmlns:p14="http://schemas.microsoft.com/office/powerpoint/2010/main" val="72325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Snapshots of Volumes</a:t>
            </a:r>
          </a:p>
          <a:p>
            <a:pPr lvl="1"/>
            <a:r>
              <a:rPr lang="en-US" dirty="0" smtClean="0"/>
              <a:t>A Volume Snapshot creates a 1:1 copy of the state of a Volume.</a:t>
            </a:r>
          </a:p>
          <a:p>
            <a:pPr lvl="1"/>
            <a:r>
              <a:rPr lang="en-US" dirty="0" smtClean="0"/>
              <a:t>A Snapshot creates an Image which can be used to create </a:t>
            </a:r>
            <a:r>
              <a:rPr lang="en-US" b="1" dirty="0" smtClean="0"/>
              <a:t>new</a:t>
            </a:r>
            <a:r>
              <a:rPr lang="en-US" dirty="0" smtClean="0"/>
              <a:t> Volumes – NOT </a:t>
            </a:r>
            <a:r>
              <a:rPr lang="en-US" i="1" dirty="0" smtClean="0"/>
              <a:t>restore</a:t>
            </a:r>
            <a:r>
              <a:rPr lang="en-US" dirty="0" smtClean="0"/>
              <a:t> existing Volumes!</a:t>
            </a:r>
          </a:p>
          <a:p>
            <a:pPr lvl="1"/>
            <a:r>
              <a:rPr lang="en-US" dirty="0" smtClean="0"/>
              <a:t>Takes up </a:t>
            </a:r>
            <a:r>
              <a:rPr lang="en-US" b="1" dirty="0" smtClean="0"/>
              <a:t>significant disk quota </a:t>
            </a:r>
            <a:r>
              <a:rPr lang="en-US" dirty="0" smtClean="0"/>
              <a:t>the </a:t>
            </a:r>
            <a:r>
              <a:rPr lang="en-US" i="1" dirty="0" smtClean="0"/>
              <a:t>same size </a:t>
            </a:r>
            <a:r>
              <a:rPr lang="en-US" dirty="0" smtClean="0"/>
              <a:t>of your Volume.</a:t>
            </a:r>
          </a:p>
          <a:p>
            <a:pPr lvl="1"/>
            <a:r>
              <a:rPr lang="en-US" dirty="0" smtClean="0"/>
              <a:t>The original Volume on which the Snapshot was based </a:t>
            </a:r>
            <a:r>
              <a:rPr lang="en-US" i="1" dirty="0" smtClean="0"/>
              <a:t>must still exist</a:t>
            </a:r>
            <a:r>
              <a:rPr lang="en-US" dirty="0" smtClean="0"/>
              <a:t>, or the Snapshots of it become useless.</a:t>
            </a:r>
          </a:p>
          <a:p>
            <a:pPr lvl="2"/>
            <a:r>
              <a:rPr lang="en-US" dirty="0" smtClean="0"/>
              <a:t>If you want to delete a volume, you have to delete all snapshots of it first!</a:t>
            </a:r>
          </a:p>
          <a:p>
            <a:r>
              <a:rPr lang="en-US" dirty="0" smtClean="0"/>
              <a:t>You may prefer other forms of backup discussed later.</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5</a:t>
            </a:fld>
            <a:endParaRPr lang="en-US"/>
          </a:p>
        </p:txBody>
      </p:sp>
    </p:spTree>
    <p:extLst>
      <p:ext uri="{BB962C8B-B14F-4D97-AF65-F5344CB8AC3E}">
        <p14:creationId xmlns:p14="http://schemas.microsoft.com/office/powerpoint/2010/main" val="15944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Select the </a:t>
            </a:r>
            <a:r>
              <a:rPr lang="en-US" i="1" dirty="0" smtClean="0"/>
              <a:t>Project</a:t>
            </a:r>
            <a:r>
              <a:rPr lang="en-US" dirty="0" smtClean="0"/>
              <a:t> filter on the top of the list, and you will get an overview of all your own Images.</a:t>
            </a:r>
          </a:p>
          <a:p>
            <a:endParaRPr lang="en-US" dirty="0" smtClean="0"/>
          </a:p>
          <a:p>
            <a:r>
              <a:rPr lang="en-US" dirty="0" smtClean="0"/>
              <a:t>Explain </a:t>
            </a:r>
            <a:r>
              <a:rPr lang="en-US" dirty="0" smtClean="0"/>
              <a:t>how</a:t>
            </a:r>
            <a:r>
              <a:rPr lang="en-US" baseline="0" dirty="0" smtClean="0"/>
              <a:t> you have to select availability zone, ssh key etc. Keep the flavor or choose a larger one.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7</a:t>
            </a:fld>
            <a:endParaRPr lang="en-US"/>
          </a:p>
        </p:txBody>
      </p:sp>
    </p:spTree>
    <p:extLst>
      <p:ext uri="{BB962C8B-B14F-4D97-AF65-F5344CB8AC3E}">
        <p14:creationId xmlns:p14="http://schemas.microsoft.com/office/powerpoint/2010/main" val="235134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the size of the new volume should be at</a:t>
            </a:r>
            <a:r>
              <a:rPr lang="en-US" baseline="0" dirty="0" smtClean="0"/>
              <a:t> least the size of the original snapshotted volume. The original size can be looked up in the “Volume Snapshots” details by clicking on the name. But the dialogue should pre-fill the correct size already.</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9</a:t>
            </a:fld>
            <a:endParaRPr lang="en-US"/>
          </a:p>
        </p:txBody>
      </p:sp>
    </p:spTree>
    <p:extLst>
      <p:ext uri="{BB962C8B-B14F-4D97-AF65-F5344CB8AC3E}">
        <p14:creationId xmlns:p14="http://schemas.microsoft.com/office/powerpoint/2010/main" val="355541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speaking, NeCTAR </a:t>
            </a:r>
            <a:r>
              <a:rPr lang="en-US" i="1" dirty="0" smtClean="0"/>
              <a:t>does</a:t>
            </a:r>
            <a:r>
              <a:rPr lang="en-US" dirty="0" smtClean="0"/>
              <a:t> take measures against data loss</a:t>
            </a:r>
          </a:p>
          <a:p>
            <a:pPr lvl="1"/>
            <a:r>
              <a:rPr lang="en-US" dirty="0" smtClean="0"/>
              <a:t>While mostly RAID backed storage systems are used to secure the data, there’s no guarantee this is the case.</a:t>
            </a:r>
          </a:p>
          <a:p>
            <a:r>
              <a:rPr lang="en-US" dirty="0" smtClean="0"/>
              <a:t>The guideline is “all care taken, no guarantees given” — part of ensuring your data won’t be lost is your responsibility: Back it up!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10</a:t>
            </a:fld>
            <a:endParaRPr lang="en-US"/>
          </a:p>
        </p:txBody>
      </p:sp>
    </p:spTree>
    <p:extLst>
      <p:ext uri="{BB962C8B-B14F-4D97-AF65-F5344CB8AC3E}">
        <p14:creationId xmlns:p14="http://schemas.microsoft.com/office/powerpoint/2010/main" val="1337095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Generally speaking, NeCTAR </a:t>
            </a:r>
            <a:r>
              <a:rPr lang="en-US" i="1" dirty="0" smtClean="0"/>
              <a:t>does</a:t>
            </a:r>
            <a:r>
              <a:rPr lang="en-US" dirty="0" smtClean="0"/>
              <a:t> take measures against data loss</a:t>
            </a:r>
          </a:p>
          <a:p>
            <a:pPr lvl="1"/>
            <a:r>
              <a:rPr lang="en-US" dirty="0" smtClean="0"/>
              <a:t>While mostly RAID backed storage systems are used to secure the data, there’s no guarantee this is the case.</a:t>
            </a:r>
          </a:p>
          <a:p>
            <a:r>
              <a:rPr lang="en-US" dirty="0" smtClean="0"/>
              <a:t>The guideline is “all care taken, no guarantees given” — part of ensuring your data won’t be lost is your responsibility: Back it up!</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11</a:t>
            </a:fld>
            <a:endParaRPr lang="en-US"/>
          </a:p>
        </p:txBody>
      </p:sp>
    </p:spTree>
    <p:extLst>
      <p:ext uri="{BB962C8B-B14F-4D97-AF65-F5344CB8AC3E}">
        <p14:creationId xmlns:p14="http://schemas.microsoft.com/office/powerpoint/2010/main" val="290005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again that data replication contributes to data safety.</a:t>
            </a:r>
          </a:p>
          <a:p>
            <a:endParaRPr lang="en-US" baseline="0" dirty="0" smtClean="0"/>
          </a:p>
          <a:p>
            <a:r>
              <a:rPr lang="en-US" baseline="0" dirty="0" smtClean="0"/>
              <a:t>Describe the listed tools as in the On-Line documentation to give an overview. </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14</a:t>
            </a:fld>
            <a:endParaRPr lang="en-US"/>
          </a:p>
        </p:txBody>
      </p:sp>
    </p:spTree>
    <p:extLst>
      <p:ext uri="{BB962C8B-B14F-4D97-AF65-F5344CB8AC3E}">
        <p14:creationId xmlns:p14="http://schemas.microsoft.com/office/powerpoint/2010/main" val="205775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Manual backups: Using clients like e.g. FTP,</a:t>
            </a:r>
            <a:r>
              <a:rPr lang="en-US" baseline="0" dirty="0" smtClean="0"/>
              <a:t> or creating zip files and then copying them over.</a:t>
            </a:r>
            <a:endParaRPr lang="en-US"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Problem with manual backups</a:t>
            </a:r>
            <a:r>
              <a:rPr lang="en-US" dirty="0" smtClean="0"/>
              <a:t>: Copying the whole file across every time.</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18</a:t>
            </a:fld>
            <a:endParaRPr lang="en-US"/>
          </a:p>
        </p:txBody>
      </p:sp>
    </p:spTree>
    <p:extLst>
      <p:ext uri="{BB962C8B-B14F-4D97-AF65-F5344CB8AC3E}">
        <p14:creationId xmlns:p14="http://schemas.microsoft.com/office/powerpoint/2010/main" val="2569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3"/>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6"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7"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5"/>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ee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
        <p:nvSpPr>
          <p:cNvPr id="4" name="Text Placeholder 2"/>
          <p:cNvSpPr>
            <a:spLocks noGrp="1"/>
          </p:cNvSpPr>
          <p:nvPr>
            <p:ph type="body" idx="1"/>
          </p:nvPr>
        </p:nvSpPr>
        <p:spPr>
          <a:xfrm>
            <a:off x="457200" y="1151335"/>
            <a:ext cx="274835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Content Placeholder 3"/>
          <p:cNvSpPr>
            <a:spLocks noGrp="1"/>
          </p:cNvSpPr>
          <p:nvPr>
            <p:ph sz="half" idx="2"/>
          </p:nvPr>
        </p:nvSpPr>
        <p:spPr>
          <a:xfrm>
            <a:off x="457200" y="1631156"/>
            <a:ext cx="274835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Text Placeholder 4"/>
          <p:cNvSpPr>
            <a:spLocks noGrp="1"/>
          </p:cNvSpPr>
          <p:nvPr>
            <p:ph type="body" sz="quarter" idx="3"/>
          </p:nvPr>
        </p:nvSpPr>
        <p:spPr>
          <a:xfrm>
            <a:off x="3211572"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7" name="Content Placeholder 5"/>
          <p:cNvSpPr>
            <a:spLocks noGrp="1"/>
          </p:cNvSpPr>
          <p:nvPr>
            <p:ph sz="quarter" idx="4"/>
          </p:nvPr>
        </p:nvSpPr>
        <p:spPr>
          <a:xfrm>
            <a:off x="3211572"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8" name="Text Placeholder 4"/>
          <p:cNvSpPr>
            <a:spLocks noGrp="1"/>
          </p:cNvSpPr>
          <p:nvPr>
            <p:ph type="body" sz="quarter" idx="11"/>
          </p:nvPr>
        </p:nvSpPr>
        <p:spPr>
          <a:xfrm>
            <a:off x="5989651"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9" name="Content Placeholder 5"/>
          <p:cNvSpPr>
            <a:spLocks noGrp="1"/>
          </p:cNvSpPr>
          <p:nvPr>
            <p:ph sz="quarter" idx="12"/>
          </p:nvPr>
        </p:nvSpPr>
        <p:spPr>
          <a:xfrm>
            <a:off x="5989651"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26304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entered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71"/>
            <a:ext cx="8229600" cy="857250"/>
          </a:xfrm>
        </p:spPr>
        <p:txBody>
          <a:bodyPr/>
          <a:lstStyle/>
          <a:p>
            <a:r>
              <a:rPr lang="en-AU" smtClean="0"/>
              <a:t>Click to edit Master title style</a:t>
            </a:r>
            <a:endParaRPr lang="en-US" dirty="0"/>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3657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ts val="1176"/>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ts val="1176"/>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1176"/>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ts val="1176"/>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ts val="1176"/>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9</a:t>
            </a:r>
          </a:p>
          <a:p>
            <a:r>
              <a:rPr lang="en-US" dirty="0" smtClean="0"/>
              <a:t>Backing up &amp; Packing up</a:t>
            </a:r>
            <a:endParaRPr lang="en-US" dirty="0"/>
          </a:p>
        </p:txBody>
      </p:sp>
    </p:spTree>
    <p:extLst>
      <p:ext uri="{BB962C8B-B14F-4D97-AF65-F5344CB8AC3E}">
        <p14:creationId xmlns:p14="http://schemas.microsoft.com/office/powerpoint/2010/main" val="377405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Tree>
    <p:extLst>
      <p:ext uri="{BB962C8B-B14F-4D97-AF65-F5344CB8AC3E}">
        <p14:creationId xmlns:p14="http://schemas.microsoft.com/office/powerpoint/2010/main" val="356308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smtClean="0"/>
              <a:t>may back up your data</a:t>
            </a:r>
          </a:p>
          <a:p>
            <a:pPr lvl="1"/>
            <a:r>
              <a:rPr lang="en-US" dirty="0" smtClean="0"/>
              <a:t>On-line (in </a:t>
            </a:r>
            <a:r>
              <a:rPr lang="en-US" dirty="0" smtClean="0"/>
              <a:t>the </a:t>
            </a:r>
            <a:r>
              <a:rPr lang="en-US" dirty="0" smtClean="0"/>
              <a:t>cloud)</a:t>
            </a:r>
            <a:endParaRPr lang="en-US" dirty="0" smtClean="0"/>
          </a:p>
          <a:p>
            <a:pPr lvl="1"/>
            <a:r>
              <a:rPr lang="en-US" dirty="0" smtClean="0"/>
              <a:t>Off-line </a:t>
            </a:r>
            <a:r>
              <a:rPr lang="en-US" dirty="0" smtClean="0"/>
              <a:t>(on </a:t>
            </a:r>
            <a:r>
              <a:rPr lang="en-US" dirty="0" smtClean="0"/>
              <a:t>your premises)</a:t>
            </a:r>
          </a:p>
        </p:txBody>
      </p:sp>
    </p:spTree>
    <p:extLst>
      <p:ext uri="{BB962C8B-B14F-4D97-AF65-F5344CB8AC3E}">
        <p14:creationId xmlns:p14="http://schemas.microsoft.com/office/powerpoint/2010/main" val="239334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backups</a:t>
            </a:r>
            <a:endParaRPr lang="en-US" dirty="0"/>
          </a:p>
        </p:txBody>
      </p:sp>
    </p:spTree>
    <p:extLst>
      <p:ext uri="{BB962C8B-B14F-4D97-AF65-F5344CB8AC3E}">
        <p14:creationId xmlns:p14="http://schemas.microsoft.com/office/powerpoint/2010/main" val="321513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backups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Object store</a:t>
            </a:r>
          </a:p>
          <a:p>
            <a:pPr lvl="1"/>
            <a:r>
              <a:rPr lang="en-US" dirty="0"/>
              <a:t>Already maintains redundant copies.</a:t>
            </a:r>
          </a:p>
          <a:p>
            <a:pPr lvl="1"/>
            <a:r>
              <a:rPr lang="en-US" dirty="0"/>
              <a:t>Scripts can be written to automate backups.</a:t>
            </a:r>
          </a:p>
          <a:p>
            <a:r>
              <a:rPr lang="en-US" b="1" dirty="0"/>
              <a:t>Volumes</a:t>
            </a:r>
          </a:p>
          <a:p>
            <a:pPr lvl="1"/>
            <a:r>
              <a:rPr lang="en-US" dirty="0"/>
              <a:t>Snapshots &amp; Backups</a:t>
            </a:r>
          </a:p>
          <a:p>
            <a:r>
              <a:rPr lang="en-US" b="1" dirty="0" smtClean="0"/>
              <a:t>On-Instance storage</a:t>
            </a:r>
            <a:endParaRPr lang="en-US" b="1" dirty="0"/>
          </a:p>
          <a:p>
            <a:pPr lvl="1"/>
            <a:r>
              <a:rPr lang="en-US" dirty="0"/>
              <a:t>Primary drive: Instance Snapshots</a:t>
            </a:r>
          </a:p>
          <a:p>
            <a:pPr lvl="1"/>
            <a:r>
              <a:rPr lang="en-US" dirty="0"/>
              <a:t>Secondary drive: Only manual backups, e.g. onto a Volume.</a:t>
            </a:r>
          </a:p>
        </p:txBody>
      </p:sp>
    </p:spTree>
    <p:extLst>
      <p:ext uri="{BB962C8B-B14F-4D97-AF65-F5344CB8AC3E}">
        <p14:creationId xmlns:p14="http://schemas.microsoft.com/office/powerpoint/2010/main" val="215967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Object Storage on-line</a:t>
            </a:r>
            <a:endParaRPr lang="en-US" dirty="0"/>
          </a:p>
        </p:txBody>
      </p:sp>
      <p:sp>
        <p:nvSpPr>
          <p:cNvPr id="3" name="Content Placeholder 2"/>
          <p:cNvSpPr>
            <a:spLocks noGrp="1"/>
          </p:cNvSpPr>
          <p:nvPr>
            <p:ph idx="1"/>
          </p:nvPr>
        </p:nvSpPr>
        <p:spPr/>
        <p:txBody>
          <a:bodyPr/>
          <a:lstStyle/>
          <a:p>
            <a:r>
              <a:rPr lang="en-US" b="1" dirty="0"/>
              <a:t>Object storage </a:t>
            </a:r>
            <a:r>
              <a:rPr lang="en-US" dirty="0"/>
              <a:t>is quite robust against data </a:t>
            </a:r>
            <a:r>
              <a:rPr lang="en-US" dirty="0" smtClean="0"/>
              <a:t>loss.</a:t>
            </a:r>
          </a:p>
          <a:p>
            <a:r>
              <a:rPr lang="en-US" dirty="0" smtClean="0"/>
              <a:t>To backup the data on-line:</a:t>
            </a:r>
            <a:endParaRPr lang="en-US" dirty="0"/>
          </a:p>
          <a:p>
            <a:pPr lvl="1"/>
            <a:r>
              <a:rPr lang="en-US" dirty="0"/>
              <a:t>Use clients like </a:t>
            </a:r>
            <a:r>
              <a:rPr lang="en-US" i="1" dirty="0" err="1"/>
              <a:t>CyberDuck</a:t>
            </a:r>
            <a:r>
              <a:rPr lang="en-US" dirty="0"/>
              <a:t> or FTP clients like </a:t>
            </a:r>
            <a:r>
              <a:rPr lang="en-US" i="1" dirty="0"/>
              <a:t>FileZilla</a:t>
            </a:r>
            <a:r>
              <a:rPr lang="en-US" dirty="0"/>
              <a:t> to copy your files across manually (see Module 7).</a:t>
            </a:r>
          </a:p>
          <a:p>
            <a:pPr lvl="1"/>
            <a:r>
              <a:rPr lang="en-US" dirty="0"/>
              <a:t>Write </a:t>
            </a:r>
            <a:r>
              <a:rPr lang="en-US" i="1" dirty="0"/>
              <a:t>scripts</a:t>
            </a:r>
            <a:r>
              <a:rPr lang="en-US" dirty="0"/>
              <a:t> for automated backups with OpenStack command line tools discussed in Module 10.</a:t>
            </a:r>
          </a:p>
          <a:p>
            <a:pPr marL="0" indent="0">
              <a:buNone/>
            </a:pPr>
            <a:endParaRPr lang="en-US" dirty="0"/>
          </a:p>
        </p:txBody>
      </p:sp>
    </p:spTree>
    <p:extLst>
      <p:ext uri="{BB962C8B-B14F-4D97-AF65-F5344CB8AC3E}">
        <p14:creationId xmlns:p14="http://schemas.microsoft.com/office/powerpoint/2010/main" val="373575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Volume “Backups”</a:t>
            </a:r>
            <a:endParaRPr lang="en-US" dirty="0"/>
          </a:p>
        </p:txBody>
      </p:sp>
      <p:sp>
        <p:nvSpPr>
          <p:cNvPr id="3" name="Content Placeholder 2"/>
          <p:cNvSpPr>
            <a:spLocks noGrp="1"/>
          </p:cNvSpPr>
          <p:nvPr>
            <p:ph idx="1"/>
          </p:nvPr>
        </p:nvSpPr>
        <p:spPr/>
        <p:txBody>
          <a:bodyPr/>
          <a:lstStyle/>
          <a:p>
            <a:r>
              <a:rPr lang="en-US" dirty="0"/>
              <a:t>“Backups” can be made with the OpenStack command line client. </a:t>
            </a:r>
          </a:p>
          <a:p>
            <a:pPr lvl="1"/>
            <a:r>
              <a:rPr lang="en-US" dirty="0"/>
              <a:t>This will be explained in Module 10.</a:t>
            </a:r>
          </a:p>
          <a:p>
            <a:r>
              <a:rPr lang="en-US" dirty="0"/>
              <a:t>It is planned to integrate Backups in the Dashboard as well.</a:t>
            </a:r>
          </a:p>
          <a:p>
            <a:pPr lvl="1"/>
            <a:r>
              <a:rPr lang="en-US" dirty="0"/>
              <a:t>This will be similar to taking Snapshots.</a:t>
            </a:r>
          </a:p>
        </p:txBody>
      </p:sp>
    </p:spTree>
    <p:extLst>
      <p:ext uri="{BB962C8B-B14F-4D97-AF65-F5344CB8AC3E}">
        <p14:creationId xmlns:p14="http://schemas.microsoft.com/office/powerpoint/2010/main" val="248501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Snapshot vs. Backup</a:t>
            </a:r>
            <a:endParaRPr lang="en-US" dirty="0"/>
          </a:p>
        </p:txBody>
      </p:sp>
      <p:sp>
        <p:nvSpPr>
          <p:cNvPr id="3" name="Text Placeholder 2"/>
          <p:cNvSpPr>
            <a:spLocks noGrp="1"/>
          </p:cNvSpPr>
          <p:nvPr>
            <p:ph type="body" idx="1"/>
          </p:nvPr>
        </p:nvSpPr>
        <p:spPr/>
        <p:txBody>
          <a:bodyPr/>
          <a:lstStyle/>
          <a:p>
            <a:r>
              <a:rPr lang="en-US" dirty="0" smtClean="0"/>
              <a:t>Snapshot</a:t>
            </a:r>
            <a:endParaRPr lang="en-US" dirty="0"/>
          </a:p>
        </p:txBody>
      </p:sp>
      <p:sp>
        <p:nvSpPr>
          <p:cNvPr id="4" name="Content Placeholder 3"/>
          <p:cNvSpPr>
            <a:spLocks noGrp="1"/>
          </p:cNvSpPr>
          <p:nvPr>
            <p:ph sz="half" idx="2"/>
          </p:nvPr>
        </p:nvSpPr>
        <p:spPr>
          <a:xfrm>
            <a:off x="457200" y="1631156"/>
            <a:ext cx="3795480" cy="2963466"/>
          </a:xfrm>
        </p:spPr>
        <p:txBody>
          <a:bodyPr>
            <a:normAutofit fontScale="92500"/>
          </a:bodyPr>
          <a:lstStyle/>
          <a:p>
            <a:r>
              <a:rPr lang="en-US" dirty="0" smtClean="0"/>
              <a:t>1</a:t>
            </a:r>
            <a:r>
              <a:rPr lang="en-US" dirty="0"/>
              <a:t>:1 copy of </a:t>
            </a:r>
            <a:r>
              <a:rPr lang="en-US" i="1" dirty="0"/>
              <a:t>entire</a:t>
            </a:r>
            <a:r>
              <a:rPr lang="en-US" dirty="0"/>
              <a:t> volume.</a:t>
            </a:r>
          </a:p>
          <a:p>
            <a:r>
              <a:rPr lang="en-US" dirty="0"/>
              <a:t>Stored as Image on the </a:t>
            </a:r>
            <a:r>
              <a:rPr lang="en-US" b="1" dirty="0"/>
              <a:t>NeCTAR Image Server</a:t>
            </a:r>
            <a:r>
              <a:rPr lang="en-US" dirty="0" smtClean="0"/>
              <a:t>.</a:t>
            </a:r>
            <a:endParaRPr lang="en-US" dirty="0"/>
          </a:p>
          <a:p>
            <a:pPr>
              <a:spcBef>
                <a:spcPts val="1200"/>
              </a:spcBef>
            </a:pPr>
            <a:r>
              <a:rPr lang="en-US" dirty="0"/>
              <a:t>Create a </a:t>
            </a:r>
            <a:r>
              <a:rPr lang="en-US" b="1" i="1" dirty="0"/>
              <a:t>new</a:t>
            </a:r>
            <a:r>
              <a:rPr lang="en-US" dirty="0"/>
              <a:t> volume.</a:t>
            </a:r>
          </a:p>
          <a:p>
            <a:r>
              <a:rPr lang="en-US" i="1" dirty="0"/>
              <a:t>Depend</a:t>
            </a:r>
            <a:r>
              <a:rPr lang="en-US" dirty="0"/>
              <a:t> on the </a:t>
            </a:r>
            <a:r>
              <a:rPr lang="en-US" i="1" dirty="0"/>
              <a:t>existing</a:t>
            </a:r>
            <a:r>
              <a:rPr lang="en-US" dirty="0"/>
              <a:t> original volume.</a:t>
            </a:r>
          </a:p>
        </p:txBody>
      </p:sp>
      <p:sp>
        <p:nvSpPr>
          <p:cNvPr id="5" name="Text Placeholder 4"/>
          <p:cNvSpPr>
            <a:spLocks noGrp="1"/>
          </p:cNvSpPr>
          <p:nvPr>
            <p:ph type="body" sz="quarter" idx="3"/>
          </p:nvPr>
        </p:nvSpPr>
        <p:spPr/>
        <p:txBody>
          <a:bodyPr/>
          <a:lstStyle/>
          <a:p>
            <a:r>
              <a:rPr lang="en-US" dirty="0" smtClean="0"/>
              <a:t>Backup</a:t>
            </a:r>
            <a:endParaRPr lang="en-US" dirty="0"/>
          </a:p>
        </p:txBody>
      </p:sp>
      <p:sp>
        <p:nvSpPr>
          <p:cNvPr id="6" name="Content Placeholder 5"/>
          <p:cNvSpPr>
            <a:spLocks noGrp="1"/>
          </p:cNvSpPr>
          <p:nvPr>
            <p:ph sz="quarter" idx="4"/>
          </p:nvPr>
        </p:nvSpPr>
        <p:spPr>
          <a:xfrm>
            <a:off x="4645026" y="1631156"/>
            <a:ext cx="4229490" cy="2963466"/>
          </a:xfrm>
        </p:spPr>
        <p:txBody>
          <a:bodyPr>
            <a:normAutofit fontScale="92500"/>
          </a:bodyPr>
          <a:lstStyle/>
          <a:p>
            <a:r>
              <a:rPr lang="en-US" dirty="0" smtClean="0"/>
              <a:t>Backup </a:t>
            </a:r>
            <a:r>
              <a:rPr lang="en-US" i="1" dirty="0" smtClean="0"/>
              <a:t>used </a:t>
            </a:r>
            <a:r>
              <a:rPr lang="en-US" i="1" dirty="0"/>
              <a:t>data </a:t>
            </a:r>
            <a:r>
              <a:rPr lang="en-US" dirty="0"/>
              <a:t>on volume. </a:t>
            </a:r>
          </a:p>
          <a:p>
            <a:r>
              <a:rPr lang="en-US" dirty="0"/>
              <a:t>Stored in </a:t>
            </a:r>
            <a:r>
              <a:rPr lang="en-US" b="1" dirty="0"/>
              <a:t>Object Storage</a:t>
            </a:r>
            <a:r>
              <a:rPr lang="en-US" dirty="0"/>
              <a:t>.</a:t>
            </a:r>
          </a:p>
          <a:p>
            <a:r>
              <a:rPr lang="en-US" dirty="0"/>
              <a:t>Create a </a:t>
            </a:r>
            <a:r>
              <a:rPr lang="en-US" b="1" i="1" dirty="0"/>
              <a:t>new</a:t>
            </a:r>
            <a:r>
              <a:rPr lang="en-US" dirty="0"/>
              <a:t> volume </a:t>
            </a:r>
            <a:r>
              <a:rPr lang="en-US" u="sng" dirty="0"/>
              <a:t>or</a:t>
            </a:r>
            <a:r>
              <a:rPr lang="en-US" dirty="0"/>
              <a:t> </a:t>
            </a:r>
            <a:r>
              <a:rPr lang="en-US" b="1" i="1" dirty="0"/>
              <a:t>restore</a:t>
            </a:r>
            <a:r>
              <a:rPr lang="en-US" dirty="0"/>
              <a:t> an existing volume.</a:t>
            </a:r>
          </a:p>
          <a:p>
            <a:r>
              <a:rPr lang="en-US" i="1" dirty="0"/>
              <a:t>Independent</a:t>
            </a:r>
            <a:r>
              <a:rPr lang="en-US" dirty="0"/>
              <a:t> of original volumes existence.</a:t>
            </a:r>
          </a:p>
        </p:txBody>
      </p:sp>
    </p:spTree>
    <p:extLst>
      <p:ext uri="{BB962C8B-B14F-4D97-AF65-F5344CB8AC3E}">
        <p14:creationId xmlns:p14="http://schemas.microsoft.com/office/powerpoint/2010/main" val="250726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backups</a:t>
            </a:r>
            <a:endParaRPr lang="en-US" dirty="0"/>
          </a:p>
        </p:txBody>
      </p:sp>
    </p:spTree>
    <p:extLst>
      <p:ext uri="{BB962C8B-B14F-4D97-AF65-F5344CB8AC3E}">
        <p14:creationId xmlns:p14="http://schemas.microsoft.com/office/powerpoint/2010/main" val="114462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backups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Object storage</a:t>
            </a:r>
          </a:p>
          <a:p>
            <a:pPr lvl="1"/>
            <a:r>
              <a:rPr lang="en-US" dirty="0"/>
              <a:t>Copy files with clients like </a:t>
            </a:r>
            <a:r>
              <a:rPr lang="en-US" i="1" dirty="0" err="1" smtClean="0"/>
              <a:t>Cyberduck</a:t>
            </a:r>
            <a:r>
              <a:rPr lang="en-US" dirty="0" smtClean="0"/>
              <a:t>.</a:t>
            </a:r>
            <a:endParaRPr lang="en-US" dirty="0"/>
          </a:p>
          <a:p>
            <a:pPr lvl="1"/>
            <a:r>
              <a:rPr lang="en-US" dirty="0"/>
              <a:t>Scripts can be written to automate backups with </a:t>
            </a:r>
            <a:r>
              <a:rPr lang="en-US" dirty="0" smtClean="0"/>
              <a:t>the </a:t>
            </a:r>
            <a:r>
              <a:rPr lang="en-US" i="1" dirty="0" err="1" smtClean="0"/>
              <a:t>openstack</a:t>
            </a:r>
            <a:r>
              <a:rPr lang="en-US" i="1" dirty="0" smtClean="0"/>
              <a:t> command</a:t>
            </a:r>
            <a:r>
              <a:rPr lang="en-US" dirty="0" smtClean="0"/>
              <a:t>.</a:t>
            </a:r>
            <a:endParaRPr lang="en-US" dirty="0"/>
          </a:p>
          <a:p>
            <a:r>
              <a:rPr lang="en-US" b="1" dirty="0"/>
              <a:t>Volumes and On-Instance Storage</a:t>
            </a:r>
          </a:p>
          <a:p>
            <a:pPr lvl="1"/>
            <a:r>
              <a:rPr lang="en-US" dirty="0"/>
              <a:t>Manual </a:t>
            </a:r>
            <a:r>
              <a:rPr lang="en-US" dirty="0" smtClean="0"/>
              <a:t>backups</a:t>
            </a:r>
            <a:endParaRPr lang="en-US" dirty="0"/>
          </a:p>
          <a:p>
            <a:pPr lvl="1"/>
            <a:r>
              <a:rPr lang="en-US" dirty="0" smtClean="0"/>
              <a:t>Incremental </a:t>
            </a:r>
            <a:r>
              <a:rPr lang="en-US" dirty="0"/>
              <a:t>backup tools</a:t>
            </a:r>
          </a:p>
          <a:p>
            <a:pPr lvl="2"/>
            <a:r>
              <a:rPr lang="en-US" b="1" i="1" dirty="0" err="1"/>
              <a:t>RSync</a:t>
            </a:r>
            <a:r>
              <a:rPr lang="en-US" dirty="0"/>
              <a:t> command line utility</a:t>
            </a:r>
          </a:p>
          <a:p>
            <a:pPr lvl="2"/>
            <a:r>
              <a:rPr lang="en-US" dirty="0"/>
              <a:t>Automated services like </a:t>
            </a:r>
            <a:r>
              <a:rPr lang="en-US" b="1" i="1" dirty="0" err="1"/>
              <a:t>BackupPC</a:t>
            </a:r>
            <a:endParaRPr lang="en-US" b="1" i="1" dirty="0"/>
          </a:p>
          <a:p>
            <a:pPr lvl="2"/>
            <a:r>
              <a:rPr lang="en-US" dirty="0"/>
              <a:t>… and more which support backup of remote directories.</a:t>
            </a:r>
          </a:p>
        </p:txBody>
      </p:sp>
    </p:spTree>
    <p:extLst>
      <p:ext uri="{BB962C8B-B14F-4D97-AF65-F5344CB8AC3E}">
        <p14:creationId xmlns:p14="http://schemas.microsoft.com/office/powerpoint/2010/main" val="334864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RSync</a:t>
            </a:r>
            <a:r>
              <a:rPr lang="en-US" dirty="0" smtClean="0"/>
              <a:t> command line utility</a:t>
            </a:r>
            <a:endParaRPr lang="en-US" dirty="0"/>
          </a:p>
        </p:txBody>
      </p:sp>
      <p:sp>
        <p:nvSpPr>
          <p:cNvPr id="3" name="Content Placeholder 2"/>
          <p:cNvSpPr>
            <a:spLocks noGrp="1"/>
          </p:cNvSpPr>
          <p:nvPr>
            <p:ph idx="1"/>
          </p:nvPr>
        </p:nvSpPr>
        <p:spPr/>
        <p:txBody>
          <a:bodyPr>
            <a:normAutofit/>
          </a:bodyPr>
          <a:lstStyle/>
          <a:p>
            <a:r>
              <a:rPr lang="en-US" b="1" i="1" dirty="0" err="1" smtClean="0"/>
              <a:t>Rsync</a:t>
            </a:r>
            <a:r>
              <a:rPr lang="en-US" dirty="0" smtClean="0"/>
              <a:t> is a Unix </a:t>
            </a:r>
            <a:r>
              <a:rPr lang="en-US" dirty="0" smtClean="0"/>
              <a:t>command line tool </a:t>
            </a:r>
            <a:endParaRPr lang="en-US" dirty="0" smtClean="0"/>
          </a:p>
          <a:p>
            <a:pPr lvl="1"/>
            <a:r>
              <a:rPr lang="en-US" dirty="0"/>
              <a:t>M</a:t>
            </a:r>
            <a:r>
              <a:rPr lang="en-US" dirty="0" smtClean="0"/>
              <a:t>aintains </a:t>
            </a:r>
            <a:r>
              <a:rPr lang="en-US" dirty="0" smtClean="0"/>
              <a:t>a </a:t>
            </a:r>
            <a:r>
              <a:rPr lang="en-US" i="1" dirty="0" smtClean="0"/>
              <a:t>copy</a:t>
            </a:r>
            <a:r>
              <a:rPr lang="en-US" dirty="0" smtClean="0"/>
              <a:t> of a local directory on a (typically) remote system, in a traditional “mirror” fashion.</a:t>
            </a:r>
          </a:p>
          <a:p>
            <a:r>
              <a:rPr lang="en-US" dirty="0" smtClean="0"/>
              <a:t>The contents of the two folders, which we call </a:t>
            </a:r>
            <a:r>
              <a:rPr lang="en-US" i="1" dirty="0" smtClean="0"/>
              <a:t>source and destination folders,</a:t>
            </a:r>
            <a:r>
              <a:rPr lang="en-US" dirty="0" smtClean="0"/>
              <a:t> are </a:t>
            </a:r>
            <a:r>
              <a:rPr lang="en-US" b="1" i="1" dirty="0" smtClean="0"/>
              <a:t>synchronized</a:t>
            </a:r>
            <a:r>
              <a:rPr lang="en-US" dirty="0" smtClean="0"/>
              <a:t>. </a:t>
            </a:r>
          </a:p>
        </p:txBody>
      </p:sp>
    </p:spTree>
    <p:extLst>
      <p:ext uri="{BB962C8B-B14F-4D97-AF65-F5344CB8AC3E}">
        <p14:creationId xmlns:p14="http://schemas.microsoft.com/office/powerpoint/2010/main" val="29221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&amp; packing up</a:t>
            </a:r>
            <a:endParaRPr lang="en-US" dirty="0"/>
          </a:p>
        </p:txBody>
      </p:sp>
      <p:sp>
        <p:nvSpPr>
          <p:cNvPr id="3" name="Content Placeholder 2"/>
          <p:cNvSpPr>
            <a:spLocks noGrp="1"/>
          </p:cNvSpPr>
          <p:nvPr>
            <p:ph idx="1"/>
          </p:nvPr>
        </p:nvSpPr>
        <p:spPr/>
        <p:txBody>
          <a:bodyPr/>
          <a:lstStyle/>
          <a:p>
            <a:r>
              <a:rPr lang="en-US" dirty="0" smtClean="0"/>
              <a:t>How to back up your VM and your data</a:t>
            </a:r>
          </a:p>
          <a:p>
            <a:pPr lvl="1"/>
            <a:r>
              <a:rPr lang="en-US" dirty="0" smtClean="0"/>
              <a:t>Taking Snapshots </a:t>
            </a:r>
            <a:r>
              <a:rPr lang="en-US" dirty="0" smtClean="0"/>
              <a:t>of your VM</a:t>
            </a:r>
          </a:p>
          <a:p>
            <a:pPr lvl="1"/>
            <a:r>
              <a:rPr lang="en-US" dirty="0" smtClean="0"/>
              <a:t>Backing up data</a:t>
            </a:r>
          </a:p>
          <a:p>
            <a:r>
              <a:rPr lang="en-US" dirty="0" smtClean="0"/>
              <a:t>How to “pack up” and release resources</a:t>
            </a:r>
          </a:p>
          <a:p>
            <a:pPr lvl="1"/>
            <a:r>
              <a:rPr lang="en-US" dirty="0" smtClean="0"/>
              <a:t>Terminating an instance</a:t>
            </a:r>
          </a:p>
          <a:p>
            <a:pPr lvl="1"/>
            <a:r>
              <a:rPr lang="en-US" dirty="0" smtClean="0"/>
              <a:t>Securely erasing storage</a:t>
            </a:r>
          </a:p>
          <a:p>
            <a:pPr lvl="1"/>
            <a:r>
              <a:rPr lang="en-US" dirty="0" smtClean="0"/>
              <a:t>Releasing storage</a:t>
            </a:r>
            <a:endParaRPr lang="en-US" dirty="0"/>
          </a:p>
        </p:txBody>
      </p:sp>
    </p:spTree>
    <p:extLst>
      <p:ext uri="{BB962C8B-B14F-4D97-AF65-F5344CB8AC3E}">
        <p14:creationId xmlns:p14="http://schemas.microsoft.com/office/powerpoint/2010/main" val="119180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Rsync</a:t>
            </a:r>
            <a:r>
              <a:rPr lang="en-US" dirty="0" smtClean="0"/>
              <a:t> command line utility</a:t>
            </a:r>
            <a:endParaRPr lang="en-US" dirty="0"/>
          </a:p>
        </p:txBody>
      </p:sp>
      <p:sp>
        <p:nvSpPr>
          <p:cNvPr id="3" name="Content Placeholder 2"/>
          <p:cNvSpPr>
            <a:spLocks noGrp="1"/>
          </p:cNvSpPr>
          <p:nvPr>
            <p:ph idx="1"/>
          </p:nvPr>
        </p:nvSpPr>
        <p:spPr/>
        <p:txBody>
          <a:bodyPr/>
          <a:lstStyle/>
          <a:p>
            <a:r>
              <a:rPr lang="en-US" dirty="0"/>
              <a:t>C</a:t>
            </a:r>
            <a:r>
              <a:rPr lang="en-US" dirty="0" smtClean="0"/>
              <a:t>reates </a:t>
            </a:r>
            <a:r>
              <a:rPr lang="en-US" b="1" dirty="0" smtClean="0"/>
              <a:t>incremental backups</a:t>
            </a:r>
            <a:r>
              <a:rPr lang="en-US" dirty="0" smtClean="0"/>
              <a:t>: only what has changed in the directory since the last backup will be copied to the backup folder.</a:t>
            </a:r>
          </a:p>
          <a:p>
            <a:r>
              <a:rPr lang="en-US" dirty="0" smtClean="0"/>
              <a:t>Can </a:t>
            </a:r>
            <a:r>
              <a:rPr lang="en-US" b="1" dirty="0" smtClean="0"/>
              <a:t>compress and encrypt data streams </a:t>
            </a:r>
            <a:r>
              <a:rPr lang="en-US" dirty="0" smtClean="0"/>
              <a:t>during the backup process.</a:t>
            </a:r>
            <a:endParaRPr lang="en-US" dirty="0"/>
          </a:p>
        </p:txBody>
      </p:sp>
    </p:spTree>
    <p:extLst>
      <p:ext uri="{BB962C8B-B14F-4D97-AF65-F5344CB8AC3E}">
        <p14:creationId xmlns:p14="http://schemas.microsoft.com/office/powerpoint/2010/main" val="375993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Rsync</a:t>
            </a:r>
            <a:r>
              <a:rPr lang="en-US" dirty="0" smtClean="0"/>
              <a:t> command line utility</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dirty="0" smtClean="0"/>
              <a:t>good choice </a:t>
            </a:r>
            <a:r>
              <a:rPr lang="en-US" dirty="0" smtClean="0"/>
              <a:t>if</a:t>
            </a:r>
            <a:r>
              <a:rPr lang="en-US" dirty="0" smtClean="0"/>
              <a:t>:</a:t>
            </a:r>
          </a:p>
          <a:p>
            <a:pPr lvl="1"/>
            <a:r>
              <a:rPr lang="en-US" dirty="0"/>
              <a:t>Y</a:t>
            </a:r>
            <a:r>
              <a:rPr lang="en-US" dirty="0" smtClean="0"/>
              <a:t>ou want to create a backup of the most recent state of your </a:t>
            </a:r>
            <a:r>
              <a:rPr lang="en-US" i="1" dirty="0" smtClean="0"/>
              <a:t>volume </a:t>
            </a:r>
            <a:r>
              <a:rPr lang="en-US" dirty="0" smtClean="0"/>
              <a:t>or</a:t>
            </a:r>
            <a:r>
              <a:rPr lang="en-US" i="1" dirty="0" smtClean="0"/>
              <a:t> secondary ephemeral </a:t>
            </a:r>
            <a:r>
              <a:rPr lang="en-US" dirty="0" smtClean="0"/>
              <a:t>drive.</a:t>
            </a:r>
            <a:endParaRPr lang="en-US" dirty="0" smtClean="0"/>
          </a:p>
          <a:p>
            <a:pPr lvl="1"/>
            <a:r>
              <a:rPr lang="en-US" dirty="0"/>
              <a:t>A</a:t>
            </a:r>
            <a:r>
              <a:rPr lang="en-US" dirty="0" smtClean="0"/>
              <a:t>nd save the backup on your local computer, or another computer onto which you can log on to with a terminal.</a:t>
            </a:r>
          </a:p>
          <a:p>
            <a:endParaRPr lang="en-US" dirty="0"/>
          </a:p>
        </p:txBody>
      </p:sp>
    </p:spTree>
    <p:extLst>
      <p:ext uri="{BB962C8B-B14F-4D97-AF65-F5344CB8AC3E}">
        <p14:creationId xmlns:p14="http://schemas.microsoft.com/office/powerpoint/2010/main" val="43333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Rsync</a:t>
            </a:r>
            <a:r>
              <a:rPr lang="en-US" dirty="0" smtClean="0"/>
              <a:t> command line utility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Advantages</a:t>
            </a:r>
            <a:r>
              <a:rPr lang="en-US" dirty="0" smtClean="0"/>
              <a:t>: </a:t>
            </a:r>
          </a:p>
          <a:p>
            <a:pPr lvl="1"/>
            <a:r>
              <a:rPr lang="en-US" dirty="0"/>
              <a:t>I</a:t>
            </a:r>
            <a:r>
              <a:rPr lang="en-US" dirty="0" smtClean="0"/>
              <a:t>ncremental </a:t>
            </a:r>
            <a:r>
              <a:rPr lang="en-US" dirty="0" smtClean="0"/>
              <a:t>per-file copies enable a generally fast backup.</a:t>
            </a:r>
          </a:p>
          <a:p>
            <a:pPr lvl="1"/>
            <a:r>
              <a:rPr lang="en-US" dirty="0" smtClean="0"/>
              <a:t>E</a:t>
            </a:r>
            <a:r>
              <a:rPr lang="en-US" dirty="0" smtClean="0"/>
              <a:t>asy </a:t>
            </a:r>
            <a:r>
              <a:rPr lang="en-US" dirty="0" smtClean="0"/>
              <a:t>to access (and </a:t>
            </a:r>
            <a:r>
              <a:rPr lang="en-US" dirty="0" smtClean="0"/>
              <a:t>edit</a:t>
            </a:r>
            <a:r>
              <a:rPr lang="en-US" dirty="0" smtClean="0"/>
              <a:t>) </a:t>
            </a:r>
            <a:r>
              <a:rPr lang="en-US" dirty="0" smtClean="0"/>
              <a:t>files off-line </a:t>
            </a:r>
            <a:r>
              <a:rPr lang="en-US" dirty="0" smtClean="0"/>
              <a:t>and then </a:t>
            </a:r>
            <a:r>
              <a:rPr lang="en-US" i="1" dirty="0" smtClean="0"/>
              <a:t>synchronize</a:t>
            </a:r>
            <a:r>
              <a:rPr lang="en-US" dirty="0" smtClean="0"/>
              <a:t>.</a:t>
            </a:r>
          </a:p>
          <a:p>
            <a:pPr lvl="1"/>
            <a:r>
              <a:rPr lang="en-US" dirty="0" smtClean="0"/>
              <a:t>Uses </a:t>
            </a:r>
            <a:r>
              <a:rPr lang="en-US" i="1" dirty="0" smtClean="0"/>
              <a:t>ssh</a:t>
            </a:r>
            <a:r>
              <a:rPr lang="en-US" dirty="0" smtClean="0"/>
              <a:t> for a secure connection.</a:t>
            </a:r>
          </a:p>
          <a:p>
            <a:r>
              <a:rPr lang="en-US" dirty="0" smtClean="0"/>
              <a:t>Drawbacks:</a:t>
            </a:r>
          </a:p>
          <a:p>
            <a:pPr lvl="1"/>
            <a:r>
              <a:rPr lang="en-US" dirty="0"/>
              <a:t>D</a:t>
            </a:r>
            <a:r>
              <a:rPr lang="en-US" dirty="0" smtClean="0"/>
              <a:t>ifficult </a:t>
            </a:r>
            <a:r>
              <a:rPr lang="en-US" dirty="0" smtClean="0"/>
              <a:t>to maintain backups of </a:t>
            </a:r>
            <a:r>
              <a:rPr lang="en-US" i="1" dirty="0" smtClean="0"/>
              <a:t>multiple</a:t>
            </a:r>
            <a:r>
              <a:rPr lang="en-US" dirty="0" smtClean="0"/>
              <a:t> time points. </a:t>
            </a:r>
          </a:p>
          <a:p>
            <a:pPr lvl="1"/>
            <a:r>
              <a:rPr lang="en-US" dirty="0" smtClean="0"/>
              <a:t>Aborted </a:t>
            </a:r>
            <a:r>
              <a:rPr lang="en-US" dirty="0" err="1" smtClean="0"/>
              <a:t>rsync</a:t>
            </a:r>
            <a:r>
              <a:rPr lang="en-US" dirty="0" smtClean="0"/>
              <a:t> </a:t>
            </a:r>
            <a:r>
              <a:rPr lang="en-US" dirty="0" smtClean="0"/>
              <a:t>process </a:t>
            </a:r>
            <a:r>
              <a:rPr lang="en-US" dirty="0" smtClean="0"/>
              <a:t>leaves a </a:t>
            </a:r>
            <a:r>
              <a:rPr lang="en-US" i="1" dirty="0" smtClean="0"/>
              <a:t>mix</a:t>
            </a:r>
            <a:r>
              <a:rPr lang="en-US" dirty="0" smtClean="0"/>
              <a:t> of old and new files.</a:t>
            </a:r>
          </a:p>
          <a:p>
            <a:pPr lvl="1"/>
            <a:r>
              <a:rPr lang="en-US" dirty="0" smtClean="0"/>
              <a:t>It is s a bit more complicated to set up </a:t>
            </a:r>
            <a:r>
              <a:rPr lang="en-US" i="1" dirty="0" smtClean="0"/>
              <a:t>automated backups</a:t>
            </a:r>
            <a:r>
              <a:rPr lang="en-US" dirty="0" smtClean="0"/>
              <a:t>.</a:t>
            </a:r>
          </a:p>
          <a:p>
            <a:endParaRPr lang="en-US" dirty="0"/>
          </a:p>
        </p:txBody>
      </p:sp>
    </p:spTree>
    <p:extLst>
      <p:ext uri="{BB962C8B-B14F-4D97-AF65-F5344CB8AC3E}">
        <p14:creationId xmlns:p14="http://schemas.microsoft.com/office/powerpoint/2010/main" val="2540468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Rsync</a:t>
            </a:r>
            <a:r>
              <a:rPr lang="en-US" dirty="0" smtClean="0"/>
              <a:t> command line utility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Installation of </a:t>
            </a:r>
            <a:r>
              <a:rPr lang="en-US" dirty="0" err="1" smtClean="0"/>
              <a:t>Rsync</a:t>
            </a:r>
            <a:r>
              <a:rPr lang="en-US" dirty="0" smtClean="0"/>
              <a:t> on your local computer:</a:t>
            </a:r>
          </a:p>
          <a:p>
            <a:r>
              <a:rPr lang="en-US" b="1" dirty="0" smtClean="0"/>
              <a:t>Linux</a:t>
            </a:r>
            <a:r>
              <a:rPr lang="en-US" dirty="0" smtClean="0"/>
              <a:t>: On many distributions, </a:t>
            </a:r>
            <a:r>
              <a:rPr lang="en-US" i="1" dirty="0" err="1" smtClean="0"/>
              <a:t>rsync</a:t>
            </a:r>
            <a:r>
              <a:rPr lang="en-US" dirty="0" smtClean="0"/>
              <a:t> is already installed. If it is not, install for example on Ubuntu/</a:t>
            </a:r>
            <a:r>
              <a:rPr lang="en-US" dirty="0" err="1" smtClean="0"/>
              <a:t>Debian</a:t>
            </a:r>
            <a:r>
              <a:rPr lang="en-US" dirty="0" smtClean="0"/>
              <a:t>: </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apt-get install </a:t>
            </a:r>
            <a:r>
              <a:rPr lang="en-US" i="1" dirty="0" err="1" smtClean="0">
                <a:solidFill>
                  <a:srgbClr val="0000FF"/>
                </a:solidFill>
                <a:latin typeface="Consolas"/>
                <a:cs typeface="Consolas"/>
              </a:rPr>
              <a:t>rsync</a:t>
            </a:r>
            <a:endParaRPr lang="en-US" i="1" dirty="0" smtClean="0">
              <a:solidFill>
                <a:srgbClr val="0000FF"/>
              </a:solidFill>
              <a:latin typeface="Consolas"/>
              <a:cs typeface="Consolas"/>
            </a:endParaRPr>
          </a:p>
          <a:p>
            <a:r>
              <a:rPr lang="en-US" dirty="0" smtClean="0"/>
              <a:t>On </a:t>
            </a:r>
            <a:r>
              <a:rPr lang="en-US" b="1" dirty="0" smtClean="0"/>
              <a:t>Mac </a:t>
            </a:r>
            <a:r>
              <a:rPr lang="en-US" b="1" dirty="0" smtClean="0"/>
              <a:t>OS X</a:t>
            </a:r>
            <a:r>
              <a:rPr lang="en-US" dirty="0" smtClean="0"/>
              <a:t>, </a:t>
            </a:r>
            <a:r>
              <a:rPr lang="en-US" i="1" dirty="0" err="1" smtClean="0"/>
              <a:t>rsync</a:t>
            </a:r>
            <a:r>
              <a:rPr lang="en-US" dirty="0" smtClean="0"/>
              <a:t> is available by default.</a:t>
            </a:r>
          </a:p>
          <a:p>
            <a:r>
              <a:rPr lang="en-US" dirty="0" smtClean="0"/>
              <a:t>Under </a:t>
            </a:r>
            <a:r>
              <a:rPr lang="en-US" b="1" dirty="0" smtClean="0"/>
              <a:t>Windows</a:t>
            </a:r>
            <a:r>
              <a:rPr lang="en-US" dirty="0" smtClean="0"/>
              <a:t>, </a:t>
            </a:r>
            <a:r>
              <a:rPr lang="en-US" i="1" dirty="0" err="1" smtClean="0"/>
              <a:t>rsync</a:t>
            </a:r>
            <a:r>
              <a:rPr lang="en-US" dirty="0" smtClean="0"/>
              <a:t> can be installed as part of the </a:t>
            </a:r>
            <a:r>
              <a:rPr lang="en-US" i="1" dirty="0" smtClean="0"/>
              <a:t>cygwin</a:t>
            </a:r>
            <a:r>
              <a:rPr lang="en-US" dirty="0" smtClean="0"/>
              <a:t> package and used from the command line. </a:t>
            </a:r>
          </a:p>
          <a:p>
            <a:endParaRPr lang="en-US" dirty="0"/>
          </a:p>
        </p:txBody>
      </p:sp>
    </p:spTree>
    <p:extLst>
      <p:ext uri="{BB962C8B-B14F-4D97-AF65-F5344CB8AC3E}">
        <p14:creationId xmlns:p14="http://schemas.microsoft.com/office/powerpoint/2010/main" val="46812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a:xfrm>
            <a:off x="457200" y="1070365"/>
            <a:ext cx="8686800" cy="3925260"/>
          </a:xfrm>
        </p:spPr>
        <p:txBody>
          <a:bodyPr>
            <a:normAutofit fontScale="70000" lnSpcReduction="20000"/>
          </a:bodyPr>
          <a:lstStyle/>
          <a:p>
            <a:pPr marL="0" indent="0">
              <a:buNone/>
            </a:pPr>
            <a:r>
              <a:rPr lang="en-US" b="1" u="sng" dirty="0" smtClean="0"/>
              <a:t>Exercise 5 </a:t>
            </a:r>
            <a:r>
              <a:rPr lang="en-US" dirty="0" smtClean="0"/>
              <a:t>(Linux and Mac users)</a:t>
            </a:r>
          </a:p>
          <a:p>
            <a:pPr marL="0" indent="0">
              <a:lnSpc>
                <a:spcPct val="120000"/>
              </a:lnSpc>
              <a:buNone/>
            </a:pPr>
            <a:r>
              <a:rPr lang="en-US" b="1" dirty="0" smtClean="0"/>
              <a:t>Reference: </a:t>
            </a:r>
            <a:r>
              <a:rPr lang="en-US" dirty="0" smtClean="0"/>
              <a:t>Usage </a:t>
            </a:r>
            <a:r>
              <a:rPr lang="en-US" dirty="0" smtClean="0"/>
              <a:t>of </a:t>
            </a:r>
            <a:r>
              <a:rPr lang="en-US" dirty="0" err="1" smtClean="0"/>
              <a:t>rsync</a:t>
            </a:r>
            <a:r>
              <a:rPr lang="en-US" dirty="0" smtClean="0"/>
              <a:t>, automatically using your ssh </a:t>
            </a:r>
            <a:r>
              <a:rPr lang="en-US" dirty="0" smtClean="0"/>
              <a:t>keys: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&lt;source directory&gt; &lt;destination directory&gt;</a:t>
            </a:r>
            <a:br>
              <a:rPr lang="en-US" dirty="0" smtClean="0">
                <a:solidFill>
                  <a:srgbClr val="0000FF"/>
                </a:solidFill>
                <a:latin typeface="Consolas"/>
                <a:cs typeface="Consolas"/>
              </a:rPr>
            </a:br>
            <a:r>
              <a:rPr lang="en-US" dirty="0" smtClean="0"/>
              <a:t>(Manually specify ssh key with option </a:t>
            </a:r>
            <a:r>
              <a:rPr lang="en-US" dirty="0" smtClean="0">
                <a:solidFill>
                  <a:srgbClr val="0000FF"/>
                </a:solidFill>
              </a:rPr>
              <a:t>-e '-</a:t>
            </a:r>
            <a:r>
              <a:rPr lang="en-US" dirty="0" err="1" smtClean="0">
                <a:solidFill>
                  <a:srgbClr val="0000FF"/>
                </a:solidFill>
              </a:rPr>
              <a:t>i</a:t>
            </a:r>
            <a:r>
              <a:rPr lang="en-US" dirty="0" smtClean="0">
                <a:solidFill>
                  <a:srgbClr val="0000FF"/>
                </a:solidFill>
              </a:rPr>
              <a:t> &lt;path-to-private-key&gt;’</a:t>
            </a:r>
            <a:r>
              <a:rPr lang="en-US" dirty="0" smtClean="0"/>
              <a:t>)</a:t>
            </a:r>
          </a:p>
          <a:p>
            <a:pPr marL="0" indent="0">
              <a:lnSpc>
                <a:spcPct val="120000"/>
              </a:lnSpc>
              <a:buNone/>
            </a:pPr>
            <a:r>
              <a:rPr lang="en-US" b="1" dirty="0" smtClean="0"/>
              <a:t>Step 1. </a:t>
            </a:r>
            <a:r>
              <a:rPr lang="en-US" dirty="0" smtClean="0"/>
              <a:t>Create </a:t>
            </a:r>
            <a:r>
              <a:rPr lang="en-US" dirty="0" smtClean="0"/>
              <a:t>a test file with some text in your ssh terminal, e.g. in the /data folder. </a:t>
            </a:r>
            <a:br>
              <a:rPr lang="en-US" dirty="0" smtClean="0"/>
            </a:br>
            <a:r>
              <a:rPr lang="en-US" dirty="0" smtClean="0"/>
              <a:t>Then, synchronize 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endParaRPr lang="en-US" dirty="0" smtClean="0">
              <a:solidFill>
                <a:srgbClr val="0000FF"/>
              </a:solidFill>
              <a:latin typeface="Consolas"/>
              <a:cs typeface="Consolas"/>
            </a:endParaRPr>
          </a:p>
          <a:p>
            <a:pPr marL="0" indent="0">
              <a:lnSpc>
                <a:spcPct val="120000"/>
              </a:lnSpc>
              <a:buNone/>
            </a:pPr>
            <a:r>
              <a:rPr lang="en-US" b="1" dirty="0" smtClean="0"/>
              <a:t>Step 2</a:t>
            </a:r>
            <a:r>
              <a:rPr lang="en-US" dirty="0" smtClean="0"/>
              <a:t>. Create a test file with some text in your local </a:t>
            </a:r>
            <a:r>
              <a:rPr lang="en-US" dirty="0" err="1" smtClean="0"/>
              <a:t>dataCopy</a:t>
            </a:r>
            <a:r>
              <a:rPr lang="en-US" dirty="0" smtClean="0"/>
              <a:t> folder. </a:t>
            </a:r>
            <a:br>
              <a:rPr lang="en-US" dirty="0" smtClean="0"/>
            </a:br>
            <a:r>
              <a:rPr lang="en-US" dirty="0" smtClean="0"/>
              <a:t>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a:t>
            </a:r>
            <a:br>
              <a:rPr lang="en-US" dirty="0" smtClean="0">
                <a:solidFill>
                  <a:srgbClr val="0000FF"/>
                </a:solidFill>
                <a:latin typeface="Consolas"/>
                <a:cs typeface="Consolas"/>
              </a:rPr>
            </a:br>
            <a:r>
              <a:rPr lang="en-US" dirty="0" smtClean="0"/>
              <a:t>In your ssh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/data</a:t>
            </a:r>
          </a:p>
        </p:txBody>
      </p:sp>
    </p:spTree>
    <p:extLst>
      <p:ext uri="{BB962C8B-B14F-4D97-AF65-F5344CB8AC3E}">
        <p14:creationId xmlns:p14="http://schemas.microsoft.com/office/powerpoint/2010/main" val="364789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up</a:t>
            </a:r>
            <a:endParaRPr lang="en-US" dirty="0"/>
          </a:p>
        </p:txBody>
      </p:sp>
    </p:spTree>
    <p:extLst>
      <p:ext uri="{BB962C8B-B14F-4D97-AF65-F5344CB8AC3E}">
        <p14:creationId xmlns:p14="http://schemas.microsoft.com/office/powerpoint/2010/main" val="277826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normAutofit lnSpcReduction="10000"/>
          </a:bodyPr>
          <a:lstStyle/>
          <a:p>
            <a:r>
              <a:rPr lang="en-US" b="1" dirty="0" smtClean="0"/>
              <a:t>Be responsible </a:t>
            </a:r>
            <a:r>
              <a:rPr lang="en-US" dirty="0" smtClean="0"/>
              <a:t>and have your instance and volume storage up and running </a:t>
            </a:r>
            <a:r>
              <a:rPr lang="en-US" b="1" i="1" dirty="0" smtClean="0"/>
              <a:t>only</a:t>
            </a:r>
            <a:r>
              <a:rPr lang="en-US" dirty="0" smtClean="0"/>
              <a:t> when you really need </a:t>
            </a:r>
            <a:r>
              <a:rPr lang="en-US" dirty="0" smtClean="0"/>
              <a:t>it.</a:t>
            </a:r>
            <a:endParaRPr lang="en-US" dirty="0" smtClean="0"/>
          </a:p>
          <a:p>
            <a:pPr lvl="1"/>
            <a:r>
              <a:rPr lang="en-US" dirty="0" smtClean="0"/>
              <a:t>Or your resources will sit idle, and you will be using up your CPU hours and block the resources to other researchers.</a:t>
            </a:r>
          </a:p>
          <a:p>
            <a:r>
              <a:rPr lang="en-US" dirty="0" smtClean="0"/>
              <a:t>We will now learn how to</a:t>
            </a:r>
          </a:p>
          <a:p>
            <a:pPr lvl="1"/>
            <a:r>
              <a:rPr lang="en-US" dirty="0" smtClean="0"/>
              <a:t>Terminate instances</a:t>
            </a:r>
          </a:p>
          <a:p>
            <a:pPr lvl="1"/>
            <a:r>
              <a:rPr lang="en-US" dirty="0" smtClean="0"/>
              <a:t>Securely erase data</a:t>
            </a:r>
          </a:p>
          <a:p>
            <a:pPr lvl="1"/>
            <a:r>
              <a:rPr lang="en-US" dirty="0" smtClean="0"/>
              <a:t>Delete volumes</a:t>
            </a:r>
          </a:p>
        </p:txBody>
      </p:sp>
    </p:spTree>
    <p:extLst>
      <p:ext uri="{BB962C8B-B14F-4D97-AF65-F5344CB8AC3E}">
        <p14:creationId xmlns:p14="http://schemas.microsoft.com/office/powerpoint/2010/main" val="312360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Securely erasing data</a:t>
            </a:r>
            <a:endParaRPr lang="en-US" dirty="0"/>
          </a:p>
        </p:txBody>
      </p:sp>
      <p:sp>
        <p:nvSpPr>
          <p:cNvPr id="3" name="Content Placeholder 2"/>
          <p:cNvSpPr>
            <a:spLocks noGrp="1"/>
          </p:cNvSpPr>
          <p:nvPr>
            <p:ph idx="1"/>
          </p:nvPr>
        </p:nvSpPr>
        <p:spPr/>
        <p:txBody>
          <a:bodyPr/>
          <a:lstStyle/>
          <a:p>
            <a:r>
              <a:rPr lang="en-US" dirty="0" smtClean="0"/>
              <a:t>Just </a:t>
            </a:r>
            <a:r>
              <a:rPr lang="en-US" dirty="0" smtClean="0"/>
              <a:t>removing all files from your secondary ephemeral drive or your Volumes won’t do the job.</a:t>
            </a:r>
          </a:p>
          <a:p>
            <a:r>
              <a:rPr lang="en-US" dirty="0" smtClean="0"/>
              <a:t>To securely erase the data, you have to </a:t>
            </a:r>
            <a:r>
              <a:rPr lang="en-US" i="1" dirty="0" smtClean="0"/>
              <a:t>overwrite</a:t>
            </a:r>
            <a:r>
              <a:rPr lang="en-US" dirty="0" smtClean="0"/>
              <a:t> all bits with other (random) bits</a:t>
            </a:r>
            <a:r>
              <a:rPr lang="en-US" dirty="0" smtClean="0"/>
              <a:t>.</a:t>
            </a:r>
            <a:endParaRPr lang="en-US" dirty="0" smtClean="0"/>
          </a:p>
        </p:txBody>
      </p:sp>
    </p:spTree>
    <p:extLst>
      <p:ext uri="{BB962C8B-B14F-4D97-AF65-F5344CB8AC3E}">
        <p14:creationId xmlns:p14="http://schemas.microsoft.com/office/powerpoint/2010/main" val="1456782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s.05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7874"/>
            <a:ext cx="6266678" cy="3060000"/>
          </a:xfrm>
          <a:prstGeom prst="rect">
            <a:avLst/>
          </a:prstGeom>
        </p:spPr>
      </p:pic>
    </p:spTree>
    <p:extLst>
      <p:ext uri="{BB962C8B-B14F-4D97-AF65-F5344CB8AC3E}">
        <p14:creationId xmlns:p14="http://schemas.microsoft.com/office/powerpoint/2010/main" val="1792500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 y="1047874"/>
            <a:ext cx="6210295" cy="3060000"/>
          </a:xfrm>
          <a:prstGeom prst="rect">
            <a:avLst/>
          </a:prstGeom>
        </p:spPr>
      </p:pic>
    </p:spTree>
    <p:extLst>
      <p:ext uri="{BB962C8B-B14F-4D97-AF65-F5344CB8AC3E}">
        <p14:creationId xmlns:p14="http://schemas.microsoft.com/office/powerpoint/2010/main" val="192075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 to release resources?</a:t>
            </a:r>
          </a:p>
        </p:txBody>
      </p:sp>
      <p:sp>
        <p:nvSpPr>
          <p:cNvPr id="3" name="Content Placeholder 2"/>
          <p:cNvSpPr>
            <a:spLocks noGrp="1"/>
          </p:cNvSpPr>
          <p:nvPr>
            <p:ph idx="1"/>
          </p:nvPr>
        </p:nvSpPr>
        <p:spPr/>
        <p:txBody>
          <a:bodyPr>
            <a:normAutofit/>
          </a:bodyPr>
          <a:lstStyle/>
          <a:p>
            <a:r>
              <a:rPr lang="en-US" dirty="0" smtClean="0"/>
              <a:t>Two reasons:</a:t>
            </a:r>
          </a:p>
          <a:p>
            <a:pPr lvl="1"/>
            <a:r>
              <a:rPr lang="en-US" dirty="0" smtClean="0"/>
              <a:t>Running </a:t>
            </a:r>
            <a:r>
              <a:rPr lang="en-US" dirty="0" smtClean="0"/>
              <a:t>VMs and existing volumes </a:t>
            </a:r>
            <a:r>
              <a:rPr lang="en-US" b="1" dirty="0" smtClean="0"/>
              <a:t>block the resources to other researchers</a:t>
            </a:r>
            <a:r>
              <a:rPr lang="en-US" dirty="0" smtClean="0"/>
              <a:t>! Play fair.</a:t>
            </a:r>
            <a:endParaRPr lang="en-US" dirty="0" smtClean="0"/>
          </a:p>
          <a:p>
            <a:pPr lvl="1"/>
            <a:r>
              <a:rPr lang="en-US" dirty="0" smtClean="0"/>
              <a:t>Your </a:t>
            </a:r>
            <a:r>
              <a:rPr lang="en-US" dirty="0" smtClean="0"/>
              <a:t>running VMs will use up your allocated CPU hours!</a:t>
            </a:r>
          </a:p>
          <a:p>
            <a:r>
              <a:rPr lang="en-US" b="1" dirty="0" smtClean="0"/>
              <a:t>It is easy!</a:t>
            </a:r>
            <a:r>
              <a:rPr lang="en-US" dirty="0" smtClean="0"/>
              <a:t> </a:t>
            </a:r>
            <a:r>
              <a:rPr lang="en-US" dirty="0" smtClean="0"/>
              <a:t>You can restore the state of your resources </a:t>
            </a:r>
            <a:r>
              <a:rPr lang="en-US" dirty="0" smtClean="0"/>
              <a:t>with the Snapshots and backups. </a:t>
            </a:r>
            <a:endParaRPr lang="en-US" dirty="0"/>
          </a:p>
        </p:txBody>
      </p:sp>
    </p:spTree>
    <p:extLst>
      <p:ext uri="{BB962C8B-B14F-4D97-AF65-F5344CB8AC3E}">
        <p14:creationId xmlns:p14="http://schemas.microsoft.com/office/powerpoint/2010/main" val="821603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 y="1060358"/>
            <a:ext cx="6210295" cy="3035031"/>
          </a:xfrm>
          <a:prstGeom prst="rect">
            <a:avLst/>
          </a:prstGeom>
        </p:spPr>
      </p:pic>
    </p:spTree>
    <p:extLst>
      <p:ext uri="{BB962C8B-B14F-4D97-AF65-F5344CB8AC3E}">
        <p14:creationId xmlns:p14="http://schemas.microsoft.com/office/powerpoint/2010/main" val="4031744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 y="1066652"/>
            <a:ext cx="6210295" cy="3022443"/>
          </a:xfrm>
          <a:prstGeom prst="rect">
            <a:avLst/>
          </a:prstGeom>
        </p:spPr>
      </p:pic>
    </p:spTree>
    <p:extLst>
      <p:ext uri="{BB962C8B-B14F-4D97-AF65-F5344CB8AC3E}">
        <p14:creationId xmlns:p14="http://schemas.microsoft.com/office/powerpoint/2010/main" val="2831883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2" y="1066652"/>
            <a:ext cx="6210293" cy="3022443"/>
          </a:xfrm>
          <a:prstGeom prst="rect">
            <a:avLst/>
          </a:prstGeom>
        </p:spPr>
      </p:pic>
    </p:spTree>
    <p:extLst>
      <p:ext uri="{BB962C8B-B14F-4D97-AF65-F5344CB8AC3E}">
        <p14:creationId xmlns:p14="http://schemas.microsoft.com/office/powerpoint/2010/main" val="97571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5" y="1066652"/>
            <a:ext cx="6179327" cy="3022443"/>
          </a:xfrm>
          <a:prstGeom prst="rect">
            <a:avLst/>
          </a:prstGeom>
        </p:spPr>
      </p:pic>
    </p:spTree>
    <p:extLst>
      <p:ext uri="{BB962C8B-B14F-4D97-AF65-F5344CB8AC3E}">
        <p14:creationId xmlns:p14="http://schemas.microsoft.com/office/powerpoint/2010/main" val="291476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Securely erasing data</a:t>
            </a:r>
            <a:endParaRPr lang="en-US" dirty="0"/>
          </a:p>
        </p:txBody>
      </p:sp>
      <p:sp>
        <p:nvSpPr>
          <p:cNvPr id="3" name="Content Placeholder 2"/>
          <p:cNvSpPr>
            <a:spLocks noGrp="1"/>
          </p:cNvSpPr>
          <p:nvPr>
            <p:ph idx="1"/>
          </p:nvPr>
        </p:nvSpPr>
        <p:spPr/>
        <p:txBody>
          <a:bodyPr anchor="ctr"/>
          <a:lstStyle/>
          <a:p>
            <a:r>
              <a:rPr lang="en-US" dirty="0" smtClean="0"/>
              <a:t>This is good, but: To </a:t>
            </a:r>
            <a:r>
              <a:rPr lang="en-US" dirty="0"/>
              <a:t>make absolutely sure nobody ever gets access to your data, you should encrypt it</a:t>
            </a:r>
            <a:r>
              <a:rPr lang="en-US" dirty="0" smtClean="0"/>
              <a:t>!</a:t>
            </a:r>
          </a:p>
          <a:p>
            <a:r>
              <a:rPr lang="en-US" dirty="0"/>
              <a:t>After securely erasing data, you </a:t>
            </a:r>
            <a:r>
              <a:rPr lang="en-US" dirty="0" smtClean="0"/>
              <a:t>can release </a:t>
            </a:r>
            <a:r>
              <a:rPr lang="en-US" dirty="0"/>
              <a:t>the storage</a:t>
            </a:r>
            <a:r>
              <a:rPr lang="en-US" dirty="0" smtClean="0"/>
              <a:t>.</a:t>
            </a:r>
          </a:p>
          <a:p>
            <a:pPr lvl="1"/>
            <a:r>
              <a:rPr lang="en-US" dirty="0" smtClean="0"/>
              <a:t>Terminate instance to release 2ndary drive.</a:t>
            </a:r>
          </a:p>
          <a:p>
            <a:pPr lvl="1"/>
            <a:r>
              <a:rPr lang="en-US" dirty="0" smtClean="0"/>
              <a:t>Delete volume storage.</a:t>
            </a:r>
            <a:endParaRPr lang="en-US" dirty="0"/>
          </a:p>
          <a:p>
            <a:endParaRPr lang="en-US" dirty="0"/>
          </a:p>
        </p:txBody>
      </p:sp>
    </p:spTree>
    <p:extLst>
      <p:ext uri="{BB962C8B-B14F-4D97-AF65-F5344CB8AC3E}">
        <p14:creationId xmlns:p14="http://schemas.microsoft.com/office/powerpoint/2010/main" val="358188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Securely erasing data</a:t>
            </a:r>
            <a:endParaRPr lang="en-US" dirty="0"/>
          </a:p>
        </p:txBody>
      </p:sp>
      <p:sp>
        <p:nvSpPr>
          <p:cNvPr id="3" name="Content Placeholder 2"/>
          <p:cNvSpPr>
            <a:spLocks noGrp="1"/>
          </p:cNvSpPr>
          <p:nvPr>
            <p:ph idx="1"/>
          </p:nvPr>
        </p:nvSpPr>
        <p:spPr/>
        <p:txBody>
          <a:bodyPr/>
          <a:lstStyle/>
          <a:p>
            <a:r>
              <a:rPr lang="en-US" dirty="0" smtClean="0"/>
              <a:t>A number of tools can be used to securely erase data:</a:t>
            </a:r>
          </a:p>
          <a:p>
            <a:pPr lvl="1"/>
            <a:r>
              <a:rPr lang="en-US" dirty="0" smtClean="0"/>
              <a:t>The </a:t>
            </a:r>
            <a:r>
              <a:rPr lang="en-US" i="1" dirty="0" err="1" smtClean="0"/>
              <a:t>dd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of=&lt;device file&gt; </a:t>
            </a:r>
            <a:r>
              <a:rPr lang="en-US" dirty="0" err="1">
                <a:solidFill>
                  <a:srgbClr val="0000FF"/>
                </a:solidFill>
                <a:latin typeface="Consolas"/>
                <a:cs typeface="Consolas"/>
              </a:rPr>
              <a:t>bs</a:t>
            </a:r>
            <a:r>
              <a:rPr lang="en-US" dirty="0">
                <a:solidFill>
                  <a:srgbClr val="0000FF"/>
                </a:solidFill>
                <a:latin typeface="Consolas"/>
                <a:cs typeface="Consolas"/>
              </a:rPr>
              <a:t>=4K</a:t>
            </a:r>
            <a:endParaRPr lang="en-US" dirty="0" smtClean="0">
              <a:solidFill>
                <a:srgbClr val="0000FF"/>
              </a:solidFill>
              <a:latin typeface="Consolas"/>
              <a:cs typeface="Consolas"/>
            </a:endParaRPr>
          </a:p>
          <a:p>
            <a:pPr lvl="1"/>
            <a:r>
              <a:rPr lang="en-US" dirty="0" smtClean="0"/>
              <a:t>The </a:t>
            </a:r>
            <a:r>
              <a:rPr lang="en-US" i="1" dirty="0" smtClean="0"/>
              <a:t>shred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a:solidFill>
                  <a:srgbClr val="0000FF"/>
                </a:solidFill>
                <a:latin typeface="Consolas"/>
                <a:cs typeface="Consolas"/>
              </a:rPr>
              <a:t>shred -v &lt;device file&gt;</a:t>
            </a:r>
            <a:endParaRPr lang="en-US" dirty="0" smtClean="0">
              <a:solidFill>
                <a:srgbClr val="0000FF"/>
              </a:solidFill>
              <a:latin typeface="Consolas"/>
              <a:cs typeface="Consolas"/>
            </a:endParaRPr>
          </a:p>
          <a:p>
            <a:pPr lvl="1"/>
            <a:r>
              <a:rPr lang="en-US" dirty="0" smtClean="0"/>
              <a:t>.. and more.</a:t>
            </a:r>
          </a:p>
          <a:p>
            <a:r>
              <a:rPr lang="en-US" dirty="0" smtClean="0"/>
              <a:t>See On-Line Documentation for more details.</a:t>
            </a:r>
            <a:endParaRPr lang="en-US" dirty="0"/>
          </a:p>
        </p:txBody>
      </p:sp>
    </p:spTree>
    <p:extLst>
      <p:ext uri="{BB962C8B-B14F-4D97-AF65-F5344CB8AC3E}">
        <p14:creationId xmlns:p14="http://schemas.microsoft.com/office/powerpoint/2010/main" val="3880541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Securely erasing data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6: </a:t>
            </a:r>
          </a:p>
          <a:p>
            <a:pPr marL="0" indent="0">
              <a:buNone/>
            </a:pPr>
            <a:r>
              <a:rPr lang="en-US" dirty="0" smtClean="0"/>
              <a:t>Use </a:t>
            </a:r>
            <a:r>
              <a:rPr lang="en-US" i="1" dirty="0" err="1" smtClean="0"/>
              <a:t>dd</a:t>
            </a:r>
            <a:r>
              <a:rPr lang="en-US" dirty="0" smtClean="0"/>
              <a:t> to erase a volume or 2ndary ephemeral drive.</a:t>
            </a:r>
          </a:p>
          <a:p>
            <a:pPr marL="0" indent="0">
              <a:buNone/>
            </a:pPr>
            <a:r>
              <a:rPr lang="en-US" dirty="0" smtClean="0"/>
              <a:t>Find out your device file name. In your ssh terminal: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lsblk</a:t>
            </a:r>
            <a:r>
              <a:rPr lang="en-US" dirty="0">
                <a:solidFill>
                  <a:srgbClr val="0000FF"/>
                </a:solidFill>
                <a:latin typeface="Consolas"/>
                <a:cs typeface="Consolas"/>
              </a:rPr>
              <a:t> </a:t>
            </a:r>
            <a:r>
              <a:rPr lang="en-US" dirty="0" smtClean="0">
                <a:solidFill>
                  <a:srgbClr val="0000FF"/>
                </a:solidFill>
                <a:latin typeface="Consolas"/>
                <a:cs typeface="Consolas"/>
              </a:rPr>
              <a:t>–l </a:t>
            </a:r>
          </a:p>
          <a:p>
            <a:pPr marL="0" indent="0">
              <a:buNone/>
            </a:pPr>
            <a:r>
              <a:rPr lang="en-US" dirty="0" err="1" smtClean="0"/>
              <a:t>Unmount</a:t>
            </a:r>
            <a:r>
              <a:rPr lang="en-US" dirty="0" smtClean="0"/>
              <a:t> your device, e.g.</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smtClean="0">
                <a:solidFill>
                  <a:srgbClr val="0000FF"/>
                </a:solidFill>
                <a:latin typeface="Consolas"/>
                <a:cs typeface="Consolas"/>
              </a:rPr>
              <a:t>umount</a:t>
            </a:r>
            <a:r>
              <a:rPr lang="en-US" dirty="0" smtClean="0">
                <a:solidFill>
                  <a:srgbClr val="0000FF"/>
                </a:solidFill>
                <a:latin typeface="Consolas"/>
                <a:cs typeface="Consolas"/>
              </a:rPr>
              <a:t> /</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endParaRPr lang="en-US" dirty="0" smtClean="0">
              <a:solidFill>
                <a:srgbClr val="0000FF"/>
              </a:solidFill>
              <a:latin typeface="Consolas"/>
              <a:cs typeface="Consolas"/>
            </a:endParaRPr>
          </a:p>
          <a:p>
            <a:pPr marL="0" indent="0">
              <a:buNone/>
            </a:pPr>
            <a:r>
              <a:rPr lang="en-US" dirty="0" smtClean="0"/>
              <a:t>Erase the drive: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a:t>
            </a:r>
            <a:r>
              <a:rPr lang="en-US" dirty="0" smtClean="0">
                <a:solidFill>
                  <a:srgbClr val="0000FF"/>
                </a:solidFill>
                <a:latin typeface="Consolas"/>
                <a:cs typeface="Consolas"/>
              </a:rPr>
              <a:t>=/</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r>
              <a:rPr lang="en-US" dirty="0" smtClean="0">
                <a:solidFill>
                  <a:srgbClr val="0000FF"/>
                </a:solidFill>
                <a:latin typeface="Consolas"/>
                <a:cs typeface="Consolas"/>
              </a:rPr>
              <a:t> </a:t>
            </a:r>
            <a:r>
              <a:rPr lang="en-US" dirty="0" err="1">
                <a:solidFill>
                  <a:srgbClr val="0000FF"/>
                </a:solidFill>
                <a:latin typeface="Consolas"/>
                <a:cs typeface="Consolas"/>
              </a:rPr>
              <a:t>bs</a:t>
            </a:r>
            <a:r>
              <a:rPr lang="en-US" dirty="0">
                <a:solidFill>
                  <a:srgbClr val="0000FF"/>
                </a:solidFill>
                <a:latin typeface="Consolas"/>
                <a:cs typeface="Consolas"/>
              </a:rPr>
              <a:t>=</a:t>
            </a:r>
            <a:r>
              <a:rPr lang="en-US" dirty="0" smtClean="0">
                <a:solidFill>
                  <a:srgbClr val="0000FF"/>
                </a:solidFill>
                <a:latin typeface="Consolas"/>
                <a:cs typeface="Consolas"/>
              </a:rPr>
              <a:t>4K</a:t>
            </a:r>
          </a:p>
          <a:p>
            <a:pPr marL="228600" lvl="1" indent="0">
              <a:buNone/>
            </a:pPr>
            <a:r>
              <a:rPr lang="en-US" dirty="0" smtClean="0"/>
              <a:t>This is </a:t>
            </a:r>
            <a:r>
              <a:rPr lang="en-US" dirty="0"/>
              <a:t>finished when </a:t>
            </a:r>
            <a:r>
              <a:rPr lang="en-US" dirty="0" err="1"/>
              <a:t>dd</a:t>
            </a:r>
            <a:r>
              <a:rPr lang="en-US" dirty="0"/>
              <a:t> </a:t>
            </a:r>
            <a:r>
              <a:rPr lang="en-US" b="1" dirty="0"/>
              <a:t>reports the error</a:t>
            </a:r>
            <a:r>
              <a:rPr lang="en-US" dirty="0"/>
              <a:t> </a:t>
            </a:r>
            <a:r>
              <a:rPr lang="en-US" i="1" dirty="0"/>
              <a:t>“No space left on device”</a:t>
            </a:r>
            <a:r>
              <a:rPr lang="en-US" dirty="0"/>
              <a:t> </a:t>
            </a:r>
            <a:endParaRPr lang="en-US" dirty="0" smtClean="0"/>
          </a:p>
          <a:p>
            <a:endParaRPr lang="en-US" dirty="0"/>
          </a:p>
        </p:txBody>
      </p:sp>
    </p:spTree>
    <p:extLst>
      <p:ext uri="{BB962C8B-B14F-4D97-AF65-F5344CB8AC3E}">
        <p14:creationId xmlns:p14="http://schemas.microsoft.com/office/powerpoint/2010/main" val="3781262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up</a:t>
            </a:r>
            <a:endParaRPr lang="en-US" dirty="0"/>
          </a:p>
        </p:txBody>
      </p:sp>
      <p:sp>
        <p:nvSpPr>
          <p:cNvPr id="3" name="Content Placeholder 2"/>
          <p:cNvSpPr>
            <a:spLocks noGrp="1"/>
          </p:cNvSpPr>
          <p:nvPr>
            <p:ph idx="1"/>
          </p:nvPr>
        </p:nvSpPr>
        <p:spPr/>
        <p:txBody>
          <a:bodyPr>
            <a:normAutofit/>
          </a:bodyPr>
          <a:lstStyle/>
          <a:p>
            <a:r>
              <a:rPr lang="en-US" dirty="0" smtClean="0"/>
              <a:t>Terminating instances on the Dashboard</a:t>
            </a:r>
          </a:p>
          <a:p>
            <a:pPr lvl="1"/>
            <a:r>
              <a:rPr lang="en-US" dirty="0" smtClean="0"/>
              <a:t>First </a:t>
            </a:r>
            <a:r>
              <a:rPr lang="en-US" dirty="0"/>
              <a:t>make sure you have </a:t>
            </a:r>
            <a:r>
              <a:rPr lang="en-US" i="1" dirty="0"/>
              <a:t>securely erased </a:t>
            </a:r>
            <a:r>
              <a:rPr lang="en-US" dirty="0"/>
              <a:t>the data on the secondary ephemeral </a:t>
            </a:r>
            <a:r>
              <a:rPr lang="en-US" dirty="0" smtClean="0"/>
              <a:t>disk.</a:t>
            </a:r>
          </a:p>
          <a:p>
            <a:pPr lvl="1"/>
            <a:r>
              <a:rPr lang="en-US" dirty="0" smtClean="0"/>
              <a:t>Go </a:t>
            </a:r>
            <a:r>
              <a:rPr lang="en-US" dirty="0"/>
              <a:t>to </a:t>
            </a:r>
            <a:r>
              <a:rPr lang="en-US" i="1" dirty="0"/>
              <a:t>Dashboard &gt; Compute &gt; Instances</a:t>
            </a:r>
            <a:r>
              <a:rPr lang="en-US" dirty="0"/>
              <a:t> and find the instance you want to terminate in the list. </a:t>
            </a:r>
            <a:endParaRPr lang="en-US" dirty="0" smtClean="0"/>
          </a:p>
          <a:p>
            <a:pPr lvl="1"/>
            <a:r>
              <a:rPr lang="en-US" dirty="0" smtClean="0"/>
              <a:t>In </a:t>
            </a:r>
            <a:r>
              <a:rPr lang="en-US" dirty="0"/>
              <a:t>the right-hand side drop-box next to the instance, select </a:t>
            </a:r>
            <a:r>
              <a:rPr lang="en-US" i="1" dirty="0"/>
              <a:t>Terminate instance</a:t>
            </a:r>
            <a:r>
              <a:rPr lang="en-US" dirty="0" smtClean="0"/>
              <a:t>.</a:t>
            </a:r>
          </a:p>
        </p:txBody>
      </p:sp>
    </p:spTree>
    <p:extLst>
      <p:ext uri="{BB962C8B-B14F-4D97-AF65-F5344CB8AC3E}">
        <p14:creationId xmlns:p14="http://schemas.microsoft.com/office/powerpoint/2010/main" val="2433533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up</a:t>
            </a:r>
            <a:endParaRPr lang="en-US" dirty="0"/>
          </a:p>
        </p:txBody>
      </p:sp>
      <p:sp>
        <p:nvSpPr>
          <p:cNvPr id="3" name="Content Placeholder 2"/>
          <p:cNvSpPr>
            <a:spLocks noGrp="1"/>
          </p:cNvSpPr>
          <p:nvPr>
            <p:ph idx="1"/>
          </p:nvPr>
        </p:nvSpPr>
        <p:spPr/>
        <p:txBody>
          <a:bodyPr/>
          <a:lstStyle/>
          <a:p>
            <a:r>
              <a:rPr lang="en-US" dirty="0"/>
              <a:t>Deleting Volumes on the Dashboard</a:t>
            </a:r>
          </a:p>
          <a:p>
            <a:pPr lvl="1"/>
            <a:r>
              <a:rPr lang="en-US" dirty="0"/>
              <a:t>First, make sure you have </a:t>
            </a:r>
            <a:r>
              <a:rPr lang="en-US" i="1" dirty="0"/>
              <a:t>securely erased </a:t>
            </a:r>
            <a:r>
              <a:rPr lang="en-US" dirty="0"/>
              <a:t>all data.</a:t>
            </a:r>
          </a:p>
          <a:p>
            <a:pPr lvl="1"/>
            <a:r>
              <a:rPr lang="en-US" i="1" dirty="0"/>
              <a:t>Detach</a:t>
            </a:r>
            <a:r>
              <a:rPr lang="en-US" dirty="0"/>
              <a:t> the Volume from any instance.</a:t>
            </a:r>
          </a:p>
          <a:p>
            <a:pPr lvl="1"/>
            <a:r>
              <a:rPr lang="en-US" dirty="0"/>
              <a:t>go to </a:t>
            </a:r>
            <a:r>
              <a:rPr lang="en-US" i="1" dirty="0"/>
              <a:t>Dashboard &gt; Compute &gt; Volumes</a:t>
            </a:r>
            <a:r>
              <a:rPr lang="en-US" dirty="0"/>
              <a:t> and find the volume you want to delete in the list. </a:t>
            </a:r>
          </a:p>
          <a:p>
            <a:pPr lvl="1"/>
            <a:r>
              <a:rPr lang="en-US" dirty="0"/>
              <a:t>In the right-hand side drop-down menu, select </a:t>
            </a:r>
            <a:r>
              <a:rPr lang="en-US" i="1" dirty="0"/>
              <a:t>Delete Volume</a:t>
            </a:r>
            <a:r>
              <a:rPr lang="en-US" dirty="0" smtClean="0"/>
              <a:t>.</a:t>
            </a:r>
            <a:endParaRPr lang="en-US" dirty="0"/>
          </a:p>
        </p:txBody>
      </p:sp>
    </p:spTree>
    <p:extLst>
      <p:ext uri="{BB962C8B-B14F-4D97-AF65-F5344CB8AC3E}">
        <p14:creationId xmlns:p14="http://schemas.microsoft.com/office/powerpoint/2010/main" val="3568894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a:t>
            </a:r>
            <a:r>
              <a:rPr lang="en-US" dirty="0" smtClean="0"/>
              <a:t>have now learned how to</a:t>
            </a:r>
          </a:p>
          <a:p>
            <a:pPr lvl="1"/>
            <a:r>
              <a:rPr lang="en-US" dirty="0" smtClean="0"/>
              <a:t>back up your instances and your data.</a:t>
            </a:r>
          </a:p>
          <a:p>
            <a:pPr lvl="1"/>
            <a:r>
              <a:rPr lang="en-US" dirty="0" smtClean="0"/>
              <a:t>release resources securely for other researchers. </a:t>
            </a:r>
          </a:p>
          <a:p>
            <a:pPr lvl="1"/>
            <a:r>
              <a:rPr lang="en-US" dirty="0" smtClean="0"/>
              <a:t>recover your resources after you have terminated or deleted </a:t>
            </a:r>
            <a:r>
              <a:rPr lang="en-US" dirty="0" smtClean="0"/>
              <a:t>them.</a:t>
            </a:r>
            <a:endParaRPr lang="en-US" dirty="0" smtClean="0"/>
          </a:p>
          <a:p>
            <a:pPr marL="0" indent="0" algn="ctr">
              <a:buNone/>
            </a:pPr>
            <a:r>
              <a:rPr lang="en-US" b="1" dirty="0" smtClean="0"/>
              <a:t>You are now ready to apply your knowledge about the Research Cloud to your research!</a:t>
            </a:r>
          </a:p>
          <a:p>
            <a:pPr marL="0" indent="0">
              <a:buNone/>
            </a:pPr>
            <a:endParaRPr lang="en-US" dirty="0"/>
          </a:p>
        </p:txBody>
      </p:sp>
    </p:spTree>
    <p:extLst>
      <p:ext uri="{BB962C8B-B14F-4D97-AF65-F5344CB8AC3E}">
        <p14:creationId xmlns:p14="http://schemas.microsoft.com/office/powerpoint/2010/main" val="114244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Snapshots</a:t>
            </a:r>
            <a:endParaRPr lang="en-US" dirty="0"/>
          </a:p>
        </p:txBody>
      </p:sp>
      <p:sp>
        <p:nvSpPr>
          <p:cNvPr id="3" name="Content Placeholder 2"/>
          <p:cNvSpPr>
            <a:spLocks noGrp="1"/>
          </p:cNvSpPr>
          <p:nvPr>
            <p:ph idx="1"/>
          </p:nvPr>
        </p:nvSpPr>
        <p:spPr/>
        <p:txBody>
          <a:bodyPr/>
          <a:lstStyle/>
          <a:p>
            <a:r>
              <a:rPr lang="en-US" dirty="0"/>
              <a:t>C</a:t>
            </a:r>
            <a:r>
              <a:rPr lang="en-US" dirty="0" smtClean="0"/>
              <a:t>opy the state of your instance, and reboot it later in the same state:</a:t>
            </a:r>
          </a:p>
          <a:p>
            <a:pPr lvl="1"/>
            <a:r>
              <a:rPr lang="en-US" b="1" dirty="0" smtClean="0"/>
              <a:t>Snapshots of an instance </a:t>
            </a:r>
            <a:r>
              <a:rPr lang="en-US" dirty="0" smtClean="0"/>
              <a:t>can be used like other Images to start new instances.</a:t>
            </a:r>
          </a:p>
          <a:p>
            <a:pPr lvl="1"/>
            <a:r>
              <a:rPr lang="en-US" dirty="0" smtClean="0"/>
              <a:t>Snapshots only include data on your </a:t>
            </a:r>
            <a:r>
              <a:rPr lang="en-US" i="1" dirty="0" smtClean="0"/>
              <a:t>primary</a:t>
            </a:r>
            <a:r>
              <a:rPr lang="en-US" dirty="0" smtClean="0"/>
              <a:t> ephemeral drive</a:t>
            </a:r>
            <a:r>
              <a:rPr lang="en-US" dirty="0" smtClean="0"/>
              <a:t>.</a:t>
            </a:r>
            <a:endParaRPr lang="en-US" dirty="0" smtClean="0"/>
          </a:p>
        </p:txBody>
      </p:sp>
    </p:spTree>
    <p:extLst>
      <p:ext uri="{BB962C8B-B14F-4D97-AF65-F5344CB8AC3E}">
        <p14:creationId xmlns:p14="http://schemas.microsoft.com/office/powerpoint/2010/main" val="25739730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53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0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Snapshots</a:t>
            </a:r>
            <a:endParaRPr lang="en-US" dirty="0"/>
          </a:p>
        </p:txBody>
      </p:sp>
      <p:sp>
        <p:nvSpPr>
          <p:cNvPr id="3" name="Content Placeholder 2"/>
          <p:cNvSpPr>
            <a:spLocks noGrp="1"/>
          </p:cNvSpPr>
          <p:nvPr>
            <p:ph idx="1"/>
          </p:nvPr>
        </p:nvSpPr>
        <p:spPr/>
        <p:txBody>
          <a:bodyPr>
            <a:normAutofit fontScale="92500"/>
          </a:bodyPr>
          <a:lstStyle/>
          <a:p>
            <a:r>
              <a:rPr lang="en-US" dirty="0"/>
              <a:t>A </a:t>
            </a:r>
            <a:r>
              <a:rPr lang="en-US" b="1" dirty="0"/>
              <a:t>Volume Snapshot </a:t>
            </a:r>
            <a:r>
              <a:rPr lang="en-US" dirty="0"/>
              <a:t>creates a copy of a Volume.</a:t>
            </a:r>
          </a:p>
          <a:p>
            <a:pPr lvl="1"/>
            <a:r>
              <a:rPr lang="en-US" dirty="0"/>
              <a:t>Is stored on the Research Cloud.</a:t>
            </a:r>
          </a:p>
          <a:p>
            <a:pPr lvl="1"/>
            <a:r>
              <a:rPr lang="en-US" dirty="0"/>
              <a:t>Uses up storage allocation quota.</a:t>
            </a:r>
          </a:p>
          <a:p>
            <a:r>
              <a:rPr lang="en-US" dirty="0"/>
              <a:t>A Snapshot can be used to create </a:t>
            </a:r>
            <a:r>
              <a:rPr lang="en-US" b="1" i="1" dirty="0"/>
              <a:t>new</a:t>
            </a:r>
            <a:r>
              <a:rPr lang="en-US" dirty="0"/>
              <a:t> Volumes.</a:t>
            </a:r>
          </a:p>
          <a:p>
            <a:r>
              <a:rPr lang="en-US" dirty="0"/>
              <a:t>Snapshots </a:t>
            </a:r>
            <a:r>
              <a:rPr lang="en-US" b="1" i="1" dirty="0"/>
              <a:t>depend</a:t>
            </a:r>
            <a:r>
              <a:rPr lang="en-US" dirty="0"/>
              <a:t> on the original </a:t>
            </a:r>
            <a:r>
              <a:rPr lang="en-US" dirty="0" smtClean="0"/>
              <a:t>Volume: it must </a:t>
            </a:r>
            <a:r>
              <a:rPr lang="en-US" dirty="0"/>
              <a:t>still exist!</a:t>
            </a:r>
          </a:p>
          <a:p>
            <a:pPr lvl="1"/>
            <a:r>
              <a:rPr lang="en-US" dirty="0"/>
              <a:t>To delete a volume, you have to delete all snapshots of it first.</a:t>
            </a:r>
          </a:p>
          <a:p>
            <a:r>
              <a:rPr lang="en-US" dirty="0"/>
              <a:t>“Backups” — discussed later — offer a different functionality.</a:t>
            </a:r>
          </a:p>
        </p:txBody>
      </p:sp>
    </p:spTree>
    <p:extLst>
      <p:ext uri="{BB962C8B-B14F-4D97-AF65-F5344CB8AC3E}">
        <p14:creationId xmlns:p14="http://schemas.microsoft.com/office/powerpoint/2010/main" val="284954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Snapshots</a:t>
            </a:r>
            <a:endParaRPr lang="en-US" dirty="0"/>
          </a:p>
        </p:txBody>
      </p:sp>
      <p:sp>
        <p:nvSpPr>
          <p:cNvPr id="3" name="Content Placeholder 2"/>
          <p:cNvSpPr>
            <a:spLocks noGrp="1"/>
          </p:cNvSpPr>
          <p:nvPr>
            <p:ph idx="1"/>
          </p:nvPr>
        </p:nvSpPr>
        <p:spPr>
          <a:xfrm>
            <a:off x="498475" y="1485901"/>
            <a:ext cx="7556313" cy="817211"/>
          </a:xfrm>
        </p:spPr>
        <p:txBody>
          <a:bodyPr>
            <a:normAutofit fontScale="92500" lnSpcReduction="20000"/>
          </a:bodyPr>
          <a:lstStyle/>
          <a:p>
            <a:pPr marL="0" indent="0">
              <a:buNone/>
            </a:pPr>
            <a:r>
              <a:rPr lang="en-US" b="1" u="sng" dirty="0" smtClean="0"/>
              <a:t>Exercise 1</a:t>
            </a:r>
          </a:p>
          <a:p>
            <a:pPr marL="0" indent="0">
              <a:buNone/>
            </a:pPr>
            <a:r>
              <a:rPr lang="en-US" dirty="0" smtClean="0"/>
              <a:t>Take a snapshot of an instance on the Dashboard</a:t>
            </a:r>
          </a:p>
          <a:p>
            <a:pPr marL="0" indent="0">
              <a:buNone/>
            </a:pPr>
            <a:endParaRPr lang="en-US" dirty="0"/>
          </a:p>
        </p:txBody>
      </p:sp>
      <p:pic>
        <p:nvPicPr>
          <p:cNvPr id="4" name="Picture 3" descr="Dashboard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2303111"/>
            <a:ext cx="5803900" cy="2380703"/>
          </a:xfrm>
          <a:prstGeom prst="rect">
            <a:avLst/>
          </a:prstGeom>
        </p:spPr>
      </p:pic>
    </p:spTree>
    <p:extLst>
      <p:ext uri="{BB962C8B-B14F-4D97-AF65-F5344CB8AC3E}">
        <p14:creationId xmlns:p14="http://schemas.microsoft.com/office/powerpoint/2010/main" val="39040864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Snapshots</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2</a:t>
            </a:r>
            <a:endParaRPr lang="en-US" b="1" u="sng" dirty="0"/>
          </a:p>
          <a:p>
            <a:pPr marL="0" indent="0">
              <a:buNone/>
            </a:pPr>
            <a:r>
              <a:rPr lang="en-US" dirty="0" smtClean="0"/>
              <a:t>Launch a new instance from the snapshot</a:t>
            </a:r>
          </a:p>
          <a:p>
            <a:pPr marL="457200" indent="-457200">
              <a:buAutoNum type="arabicPeriod"/>
            </a:pPr>
            <a:r>
              <a:rPr lang="en-US" dirty="0" smtClean="0"/>
              <a:t>Go to </a:t>
            </a:r>
            <a:r>
              <a:rPr lang="en-US" i="1" dirty="0" smtClean="0"/>
              <a:t>Dashboard </a:t>
            </a:r>
            <a:r>
              <a:rPr lang="en-US" i="1" dirty="0"/>
              <a:t>&gt; Compute &gt; </a:t>
            </a:r>
            <a:r>
              <a:rPr lang="en-US" i="1" dirty="0" smtClean="0"/>
              <a:t>Images</a:t>
            </a:r>
            <a:endParaRPr lang="en-US" dirty="0"/>
          </a:p>
          <a:p>
            <a:pPr marL="457200" indent="-457200">
              <a:buAutoNum type="arabicPeriod"/>
            </a:pPr>
            <a:r>
              <a:rPr lang="en-US" dirty="0" smtClean="0"/>
              <a:t>Find </a:t>
            </a:r>
            <a:r>
              <a:rPr lang="en-US" dirty="0"/>
              <a:t>the </a:t>
            </a:r>
            <a:r>
              <a:rPr lang="en-US" dirty="0" smtClean="0"/>
              <a:t>Snapshot image you </a:t>
            </a:r>
            <a:r>
              <a:rPr lang="en-US" dirty="0"/>
              <a:t>would like to launch a new instance from, and click </a:t>
            </a:r>
            <a:r>
              <a:rPr lang="en-US" b="1" dirty="0" smtClean="0"/>
              <a:t>Launch</a:t>
            </a:r>
            <a:endParaRPr lang="en-US" dirty="0"/>
          </a:p>
          <a:p>
            <a:pPr marL="857250" lvl="1" indent="-457200"/>
            <a:r>
              <a:rPr lang="en-US" dirty="0" smtClean="0"/>
              <a:t>This brings </a:t>
            </a:r>
            <a:r>
              <a:rPr lang="en-US" dirty="0" smtClean="0"/>
              <a:t>up the familiar launch dialogue.</a:t>
            </a:r>
          </a:p>
        </p:txBody>
      </p:sp>
    </p:spTree>
    <p:extLst>
      <p:ext uri="{BB962C8B-B14F-4D97-AF65-F5344CB8AC3E}">
        <p14:creationId xmlns:p14="http://schemas.microsoft.com/office/powerpoint/2010/main" val="398358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Snapshots</a:t>
            </a:r>
            <a:endParaRPr lang="en-US" dirty="0"/>
          </a:p>
        </p:txBody>
      </p:sp>
      <p:sp>
        <p:nvSpPr>
          <p:cNvPr id="3" name="Content Placeholder 2"/>
          <p:cNvSpPr>
            <a:spLocks noGrp="1"/>
          </p:cNvSpPr>
          <p:nvPr>
            <p:ph idx="1"/>
          </p:nvPr>
        </p:nvSpPr>
        <p:spPr>
          <a:xfrm>
            <a:off x="498475" y="1485900"/>
            <a:ext cx="7556313" cy="871849"/>
          </a:xfrm>
        </p:spPr>
        <p:txBody>
          <a:bodyPr>
            <a:normAutofit fontScale="85000" lnSpcReduction="10000"/>
          </a:bodyPr>
          <a:lstStyle/>
          <a:p>
            <a:pPr marL="0" indent="0">
              <a:buNone/>
            </a:pPr>
            <a:r>
              <a:rPr lang="en-US" b="1" u="sng" dirty="0" smtClean="0"/>
              <a:t>Exercise 3</a:t>
            </a:r>
            <a:r>
              <a:rPr lang="en-US" dirty="0" smtClean="0"/>
              <a:t>: Create a Volume Snapshot</a:t>
            </a:r>
          </a:p>
          <a:p>
            <a:pPr marL="0" indent="0">
              <a:buNone/>
            </a:pPr>
            <a:r>
              <a:rPr lang="en-US" dirty="0" smtClean="0"/>
              <a:t>First, make sure the Volume is </a:t>
            </a:r>
            <a:r>
              <a:rPr lang="en-US" i="1" dirty="0" smtClean="0"/>
              <a:t>detached </a:t>
            </a:r>
            <a:r>
              <a:rPr lang="en-US" dirty="0" smtClean="0"/>
              <a:t>and in Status </a:t>
            </a:r>
            <a:r>
              <a:rPr lang="en-US" i="1" dirty="0" smtClean="0"/>
              <a:t>available</a:t>
            </a:r>
            <a:r>
              <a:rPr lang="en-US" dirty="0" smtClean="0"/>
              <a:t>.</a:t>
            </a:r>
            <a:endParaRPr lang="en-US" dirty="0"/>
          </a:p>
        </p:txBody>
      </p:sp>
      <p:pic>
        <p:nvPicPr>
          <p:cNvPr id="4" name="Picture 3" descr="DashboardVolume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2357749"/>
            <a:ext cx="6632387" cy="2242178"/>
          </a:xfrm>
          <a:prstGeom prst="rect">
            <a:avLst/>
          </a:prstGeom>
        </p:spPr>
      </p:pic>
    </p:spTree>
    <p:extLst>
      <p:ext uri="{BB962C8B-B14F-4D97-AF65-F5344CB8AC3E}">
        <p14:creationId xmlns:p14="http://schemas.microsoft.com/office/powerpoint/2010/main" val="249293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Snapshots</a:t>
            </a:r>
            <a:endParaRPr lang="en-US" dirty="0"/>
          </a:p>
        </p:txBody>
      </p:sp>
      <p:sp>
        <p:nvSpPr>
          <p:cNvPr id="3" name="Content Placeholder 2"/>
          <p:cNvSpPr>
            <a:spLocks noGrp="1"/>
          </p:cNvSpPr>
          <p:nvPr>
            <p:ph idx="1"/>
          </p:nvPr>
        </p:nvSpPr>
        <p:spPr>
          <a:xfrm>
            <a:off x="498475" y="1485900"/>
            <a:ext cx="7556313" cy="979849"/>
          </a:xfrm>
        </p:spPr>
        <p:txBody>
          <a:bodyPr>
            <a:normAutofit fontScale="85000" lnSpcReduction="20000"/>
          </a:bodyPr>
          <a:lstStyle/>
          <a:p>
            <a:pPr marL="0" indent="0">
              <a:buNone/>
            </a:pPr>
            <a:r>
              <a:rPr lang="en-US" b="1" u="sng" dirty="0" smtClean="0"/>
              <a:t>Exercise 4</a:t>
            </a:r>
            <a:r>
              <a:rPr lang="en-US" dirty="0" smtClean="0"/>
              <a:t>: Create a new Volume from a Snapshot</a:t>
            </a:r>
          </a:p>
          <a:p>
            <a:pPr marL="0" indent="0">
              <a:buNone/>
            </a:pPr>
            <a:r>
              <a:rPr lang="en-US" dirty="0" smtClean="0"/>
              <a:t>Go </a:t>
            </a:r>
            <a:r>
              <a:rPr lang="en-US" dirty="0"/>
              <a:t>to </a:t>
            </a:r>
            <a:r>
              <a:rPr lang="en-US" i="1" dirty="0"/>
              <a:t>Dashboard &gt; Compute &gt; </a:t>
            </a:r>
            <a:r>
              <a:rPr lang="en-US" i="1" dirty="0" smtClean="0"/>
              <a:t>Volumes</a:t>
            </a:r>
            <a:r>
              <a:rPr lang="en-US" dirty="0" smtClean="0"/>
              <a:t> and click on “Create Volume”</a:t>
            </a:r>
            <a:endParaRPr lang="en-US" dirty="0"/>
          </a:p>
        </p:txBody>
      </p:sp>
      <p:pic>
        <p:nvPicPr>
          <p:cNvPr id="4" name="Picture 3" descr="DashboardVolumeSnapsho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00" y="2870184"/>
            <a:ext cx="6273800" cy="1074232"/>
          </a:xfrm>
          <a:prstGeom prst="rect">
            <a:avLst/>
          </a:prstGeom>
        </p:spPr>
      </p:pic>
    </p:spTree>
    <p:extLst>
      <p:ext uri="{BB962C8B-B14F-4D97-AF65-F5344CB8AC3E}">
        <p14:creationId xmlns:p14="http://schemas.microsoft.com/office/powerpoint/2010/main" val="1212342059"/>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241</TotalTime>
  <Words>2419</Words>
  <Application>Microsoft Macintosh PowerPoint</Application>
  <PresentationFormat>On-screen Show (16:9)</PresentationFormat>
  <Paragraphs>244</Paragraphs>
  <Slides>41</Slides>
  <Notes>20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Nectar_Theme1</vt:lpstr>
      <vt:lpstr>NeCTAR Training</vt:lpstr>
      <vt:lpstr>Backing up &amp; packing up</vt:lpstr>
      <vt:lpstr>Why is it important to release resources?</vt:lpstr>
      <vt:lpstr>Instance Snapshots</vt:lpstr>
      <vt:lpstr>Volume Snapshots</vt:lpstr>
      <vt:lpstr>Instance Snapshots</vt:lpstr>
      <vt:lpstr>Instance Snapshots</vt:lpstr>
      <vt:lpstr>Volume Snapshots</vt:lpstr>
      <vt:lpstr>Volume Snapshots</vt:lpstr>
      <vt:lpstr>Backing up</vt:lpstr>
      <vt:lpstr>Backing up</vt:lpstr>
      <vt:lpstr>On-line backups</vt:lpstr>
      <vt:lpstr>On-line backups</vt:lpstr>
      <vt:lpstr>Backing up Object Storage on-line</vt:lpstr>
      <vt:lpstr>On-line Volume “Backups”</vt:lpstr>
      <vt:lpstr>Volume Snapshot vs. Backup</vt:lpstr>
      <vt:lpstr>Off-line backups</vt:lpstr>
      <vt:lpstr>Off-line backups</vt:lpstr>
      <vt:lpstr>RSync command line utility</vt:lpstr>
      <vt:lpstr>Rsync command line utility</vt:lpstr>
      <vt:lpstr>Rsync command line utility</vt:lpstr>
      <vt:lpstr>Rsync command line utility</vt:lpstr>
      <vt:lpstr>Rsync command line utility</vt:lpstr>
      <vt:lpstr>Backing up</vt:lpstr>
      <vt:lpstr>Packing up</vt:lpstr>
      <vt:lpstr>Cleaning up</vt:lpstr>
      <vt:lpstr>Securely erasing data</vt:lpstr>
      <vt:lpstr>PowerPoint Presentation</vt:lpstr>
      <vt:lpstr>PowerPoint Presentation</vt:lpstr>
      <vt:lpstr>PowerPoint Presentation</vt:lpstr>
      <vt:lpstr>PowerPoint Presentation</vt:lpstr>
      <vt:lpstr>PowerPoint Presentation</vt:lpstr>
      <vt:lpstr>PowerPoint Presentation</vt:lpstr>
      <vt:lpstr>Securely erasing data</vt:lpstr>
      <vt:lpstr>Securely erasing data</vt:lpstr>
      <vt:lpstr>Securely erasing data</vt:lpstr>
      <vt:lpstr>Packing up</vt:lpstr>
      <vt:lpstr>Packing up</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64</cp:revision>
  <dcterms:created xsi:type="dcterms:W3CDTF">2015-07-20T12:12:29Z</dcterms:created>
  <dcterms:modified xsi:type="dcterms:W3CDTF">2015-10-23T15:57:13Z</dcterms:modified>
</cp:coreProperties>
</file>