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9" r:id="rId1"/>
  </p:sldMasterIdLst>
  <p:notesMasterIdLst>
    <p:notesMasterId r:id="rId45"/>
  </p:notesMasterIdLst>
  <p:sldIdLst>
    <p:sldId id="278" r:id="rId2"/>
    <p:sldId id="279" r:id="rId3"/>
    <p:sldId id="280" r:id="rId4"/>
    <p:sldId id="382" r:id="rId5"/>
    <p:sldId id="294" r:id="rId6"/>
    <p:sldId id="283" r:id="rId7"/>
    <p:sldId id="297" r:id="rId8"/>
    <p:sldId id="284" r:id="rId9"/>
    <p:sldId id="363" r:id="rId10"/>
    <p:sldId id="296" r:id="rId11"/>
    <p:sldId id="298" r:id="rId12"/>
    <p:sldId id="332" r:id="rId13"/>
    <p:sldId id="334" r:id="rId14"/>
    <p:sldId id="358" r:id="rId15"/>
    <p:sldId id="369" r:id="rId16"/>
    <p:sldId id="300" r:id="rId17"/>
    <p:sldId id="301" r:id="rId18"/>
    <p:sldId id="351" r:id="rId19"/>
    <p:sldId id="326" r:id="rId20"/>
    <p:sldId id="328" r:id="rId21"/>
    <p:sldId id="375" r:id="rId22"/>
    <p:sldId id="312" r:id="rId23"/>
    <p:sldId id="325" r:id="rId24"/>
    <p:sldId id="373" r:id="rId25"/>
    <p:sldId id="317" r:id="rId26"/>
    <p:sldId id="318" r:id="rId27"/>
    <p:sldId id="313" r:id="rId28"/>
    <p:sldId id="319" r:id="rId29"/>
    <p:sldId id="321" r:id="rId30"/>
    <p:sldId id="324" r:id="rId31"/>
    <p:sldId id="376" r:id="rId32"/>
    <p:sldId id="377" r:id="rId33"/>
    <p:sldId id="322" r:id="rId34"/>
    <p:sldId id="345" r:id="rId35"/>
    <p:sldId id="378" r:id="rId36"/>
    <p:sldId id="379" r:id="rId37"/>
    <p:sldId id="380" r:id="rId38"/>
    <p:sldId id="346" r:id="rId39"/>
    <p:sldId id="347" r:id="rId40"/>
    <p:sldId id="381" r:id="rId41"/>
    <p:sldId id="383" r:id="rId42"/>
    <p:sldId id="384" r:id="rId43"/>
    <p:sldId id="385" r:id="rId4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72" d="100"/>
          <a:sy n="72" d="100"/>
        </p:scale>
        <p:origin x="660" y="6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D6EC6489-B37F-47DB-8164-3377614C4BDE}" type="datetimeFigureOut">
              <a:rPr lang="en-US" smtClean="0"/>
              <a:pPr/>
              <a:t>1/17/2023</a:t>
            </a:fld>
            <a:endParaRPr lang="en-US"/>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B1AB2247-B73D-447C-80C3-7666BE7D7EEF}" type="slidenum">
              <a:rPr lang="en-US" smtClean="0"/>
              <a:pPr/>
              <a:t>‹#›</a:t>
            </a:fld>
            <a:endParaRPr lang="en-US"/>
          </a:p>
        </p:txBody>
      </p:sp>
      <p:sp>
        <p:nvSpPr>
          <p:cNvPr id="1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6EC6489-B37F-47DB-8164-3377614C4BDE}" type="datetimeFigureOut">
              <a:rPr lang="en-US" smtClean="0"/>
              <a:pPr/>
              <a:t>1/17/2023</a:t>
            </a:fld>
            <a:endParaRPr lang="en-US"/>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p>
            <a:fld id="{D6EC6489-B37F-47DB-8164-3377614C4BDE}" type="datetimeFigureOut">
              <a:rPr lang="en-US" smtClean="0"/>
              <a:pPr/>
              <a:t>1/17/2023</a:t>
            </a:fld>
            <a:endParaRPr lang="en-US"/>
          </a:p>
        </p:txBody>
      </p:sp>
      <p:sp>
        <p:nvSpPr>
          <p:cNvPr id="5" name="Footer Placeholder 4"/>
          <p:cNvSpPr>
            <a:spLocks noGrp="1"/>
          </p:cNvSpPr>
          <p:nvPr>
            <p:ph type="ftr" sz="quarter" idx="11"/>
          </p:nvPr>
        </p:nvSpPr>
        <p:spPr>
          <a:xfrm>
            <a:off x="609600" y="6556248"/>
            <a:ext cx="4876800" cy="228600"/>
          </a:xfrm>
        </p:spPr>
        <p:txBody>
          <a:bodyPr/>
          <a:lstStyle/>
          <a:p>
            <a:r>
              <a:rPr lang="en-US"/>
              <a:t>Presentation title</a:t>
            </a:r>
            <a:endParaRPr lang="en-US" dirty="0"/>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48F63A3B-78C7-47BE-AE5E-E10140E04643}" type="slidenum">
              <a:rPr lang="en-US" smtClean="0"/>
              <a:pPr/>
              <a:t>‹#›</a:t>
            </a:fld>
            <a:endParaRPr lang="en-US" dirty="0"/>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3"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4"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6EC6489-B37F-47DB-8164-3377614C4BDE}" type="datetimeFigureOut">
              <a:rPr lang="en-US" smtClean="0"/>
              <a:pPr/>
              <a:t>1/17/2023</a:t>
            </a:fld>
            <a:endParaRPr lang="en-US"/>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D6EC6489-B37F-47DB-8164-3377614C4BDE}" type="datetimeFigureOut">
              <a:rPr lang="en-US" smtClean="0"/>
              <a:pPr/>
              <a:t>1/17/2023</a:t>
            </a:fld>
            <a:endParaRPr lang="en-US"/>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8978603" y="6555112"/>
            <a:ext cx="784448" cy="228600"/>
          </a:xfrm>
        </p:spPr>
        <p:txBody>
          <a:bodyPr/>
          <a:lstStyle/>
          <a:p>
            <a:fld id="{B1AB2247-B73D-447C-80C3-7666BE7D7EEF}" type="slidenum">
              <a:rPr lang="en-US" smtClean="0"/>
              <a:pPr/>
              <a:t>‹#›</a:t>
            </a:fld>
            <a:endParaRPr lang="en-US"/>
          </a:p>
        </p:txBody>
      </p:sp>
      <p:sp>
        <p:nvSpPr>
          <p:cNvPr id="7"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6EC6489-B37F-47DB-8164-3377614C4BDE}" type="datetimeFigureOut">
              <a:rPr lang="en-US" smtClean="0"/>
              <a:pPr/>
              <a:t>1/17/2023</a:t>
            </a:fld>
            <a:endParaRPr lang="en-US"/>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9"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0"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1"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2"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6EC6489-B37F-47DB-8164-3377614C4BDE}" type="datetimeFigureOut">
              <a:rPr lang="en-US" smtClean="0"/>
              <a:pPr/>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
        <p:nvSpPr>
          <p:cNvPr id="10"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6EC6489-B37F-47DB-8164-3377614C4BDE}" type="datetimeFigureOut">
              <a:rPr lang="en-US" smtClean="0"/>
              <a:pPr/>
              <a:t>1/17/2023</a:t>
            </a:fld>
            <a:endParaRPr lang="en-US"/>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D6EC6489-B37F-47DB-8164-3377614C4BDE}" type="datetimeFigureOut">
              <a:rPr lang="en-US" smtClean="0"/>
              <a:pPr/>
              <a:t>1/17/2023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6EC6489-B37F-47DB-8164-3377614C4BDE}" type="datetimeFigureOut">
              <a:rPr lang="en-US" smtClean="0"/>
              <a:pPr/>
              <a:t>1/17/2023</a:t>
            </a:fld>
            <a:endParaRPr lang="en-US"/>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D6EC6489-B37F-47DB-8164-3377614C4BDE}" type="datetimeFigureOut">
              <a:rPr lang="en-US" smtClean="0"/>
              <a:pPr/>
              <a:t>1/17/2023</a:t>
            </a:fld>
            <a:endParaRPr lang="en-US"/>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2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D6EC6489-B37F-47DB-8164-3377614C4BDE}" type="datetimeFigureOut">
              <a:rPr lang="en-US" smtClean="0"/>
              <a:pPr/>
              <a:t>1/17/2023</a:t>
            </a:fld>
            <a:endParaRPr lang="en-US"/>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r>
              <a:rPr lang="en-US"/>
              <a:t>Presentation title</a:t>
            </a:r>
            <a:endParaRPr lang="en-US" dirty="0"/>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48F63A3B-78C7-47BE-AE5E-E10140E0464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669" r:id="rId15"/>
    <p:sldLayoutId id="2147483673" r:id="rId16"/>
    <p:sldLayoutId id="2147483670" r:id="rId17"/>
    <p:sldLayoutId id="2147483671" r:id="rId18"/>
    <p:sldLayoutId id="2147483655" r:id="rId19"/>
    <p:sldLayoutId id="2147483674" r:id="rId20"/>
    <p:sldLayoutId id="2147483654" r:id="rId21"/>
  </p:sldLayoutIdLst>
  <p:hf hd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14.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4.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4.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4.xml"/><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4.xml"/><Relationship Id="rId5" Type="http://schemas.openxmlformats.org/officeDocument/2006/relationships/image" Target="../media/image52.png"/><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4.xml"/><Relationship Id="rId4" Type="http://schemas.openxmlformats.org/officeDocument/2006/relationships/image" Target="../media/image57.png"/></Relationships>
</file>

<file path=ppt/slides/_rels/slide2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4.xml"/><Relationship Id="rId4" Type="http://schemas.openxmlformats.org/officeDocument/2006/relationships/image" Target="../media/image70.png"/></Relationships>
</file>

<file path=ppt/slides/_rels/slide3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14.xml"/><Relationship Id="rId5" Type="http://schemas.openxmlformats.org/officeDocument/2006/relationships/image" Target="../media/image76.png"/><Relationship Id="rId4" Type="http://schemas.openxmlformats.org/officeDocument/2006/relationships/image" Target="../media/image75.png"/></Relationships>
</file>

<file path=ppt/slides/_rels/slide3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4.xml"/><Relationship Id="rId4" Type="http://schemas.openxmlformats.org/officeDocument/2006/relationships/image" Target="../media/image79.png"/></Relationships>
</file>

<file path=ppt/slides/_rels/slide3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4.xml"/><Relationship Id="rId4" Type="http://schemas.openxmlformats.org/officeDocument/2006/relationships/image" Target="../media/image82.png"/></Relationships>
</file>

<file path=ppt/slides/_rels/slide39.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14.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 Id="rId4" Type="http://schemas.openxmlformats.org/officeDocument/2006/relationships/image" Target="../media/image91.png"/></Relationships>
</file>

<file path=ppt/slides/_rels/slide4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A0F1F4A-0645-53F9-4341-904BF8503A05}"/>
              </a:ext>
            </a:extLst>
          </p:cNvPr>
          <p:cNvSpPr>
            <a:spLocks noGrp="1"/>
          </p:cNvSpPr>
          <p:nvPr>
            <p:ph type="ctrTitle"/>
          </p:nvPr>
        </p:nvSpPr>
        <p:spPr>
          <a:xfrm>
            <a:off x="447827" y="748145"/>
            <a:ext cx="10670552" cy="1209821"/>
          </a:xfrm>
        </p:spPr>
        <p:txBody>
          <a:bodyPr/>
          <a:lstStyle/>
          <a:p>
            <a:r>
              <a:rPr lang="en-IN" sz="3200" b="1" i="0" dirty="0">
                <a:effectLst/>
                <a:latin typeface="Arial Black" panose="020B0A04020102020204" pitchFamily="34" charset="0"/>
              </a:rPr>
              <a:t>MALIGNANT COMMENTS CLASSIFICATION</a:t>
            </a:r>
            <a:endParaRPr lang="en-IN" sz="3200" dirty="0">
              <a:latin typeface="Arial Black" panose="020B0A04020102020204" pitchFamily="34" charset="0"/>
            </a:endParaRPr>
          </a:p>
        </p:txBody>
      </p:sp>
      <p:sp>
        <p:nvSpPr>
          <p:cNvPr id="4"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7328647" y="4681728"/>
            <a:ext cx="2923717" cy="2176272"/>
          </a:xfrm>
        </p:spPr>
        <p:txBody>
          <a:bodyPr/>
          <a:lstStyle/>
          <a:p>
            <a:endParaRPr lang="en-US" sz="3200" dirty="0">
              <a:solidFill>
                <a:srgbClr val="002060"/>
              </a:solidFill>
              <a:latin typeface="Calibri" pitchFamily="34" charset="0"/>
            </a:endParaRPr>
          </a:p>
          <a:p>
            <a:r>
              <a:rPr lang="en-US" sz="3200" b="1" dirty="0">
                <a:solidFill>
                  <a:srgbClr val="002060"/>
                </a:solidFill>
                <a:latin typeface="Calibri" pitchFamily="34" charset="0"/>
              </a:rPr>
              <a:t>Prepared by</a:t>
            </a:r>
            <a:r>
              <a:rPr lang="en-US" sz="3200" dirty="0">
                <a:solidFill>
                  <a:srgbClr val="002060"/>
                </a:solidFill>
                <a:latin typeface="Calibri" pitchFamily="34" charset="0"/>
              </a:rPr>
              <a:t>: </a:t>
            </a:r>
          </a:p>
          <a:p>
            <a:r>
              <a:rPr lang="en-US" sz="3200">
                <a:solidFill>
                  <a:srgbClr val="002060"/>
                </a:solidFill>
                <a:latin typeface="Calibri" pitchFamily="34" charset="0"/>
              </a:rPr>
              <a:t>Neha Gaikwad</a:t>
            </a:r>
            <a:endParaRPr lang="en-US" sz="3200" dirty="0">
              <a:solidFill>
                <a:srgbClr val="002060"/>
              </a:solidFill>
              <a:latin typeface="Calibri" pitchFamily="34" charset="0"/>
            </a:endParaRPr>
          </a:p>
        </p:txBody>
      </p:sp>
      <p:pic>
        <p:nvPicPr>
          <p:cNvPr id="2" name="Picture 2" descr="Toxic Comment Classification Models Comparison and Selection | by Neha  Bhangale | Medium">
            <a:extLst>
              <a:ext uri="{FF2B5EF4-FFF2-40B4-BE49-F238E27FC236}">
                <a16:creationId xmlns:a16="http://schemas.microsoft.com/office/drawing/2014/main" id="{805A6FED-E03D-DB46-870F-A6BE28A419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672" y="2236763"/>
            <a:ext cx="6371975" cy="376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453748"/>
            <a:ext cx="10671048" cy="887505"/>
          </a:xfrm>
        </p:spPr>
        <p:txBody>
          <a:bodyPr/>
          <a:lstStyle/>
          <a:p>
            <a:r>
              <a:rPr lang="en-IN" dirty="0"/>
              <a:t>Data-Set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10</a:t>
            </a:fld>
            <a:endParaRPr lang="en-US" dirty="0"/>
          </a:p>
        </p:txBody>
      </p:sp>
      <p:pic>
        <p:nvPicPr>
          <p:cNvPr id="4" name="Picture 3">
            <a:extLst>
              <a:ext uri="{FF2B5EF4-FFF2-40B4-BE49-F238E27FC236}">
                <a16:creationId xmlns:a16="http://schemas.microsoft.com/office/drawing/2014/main" id="{DB5C5C06-6BB6-034F-FDAE-129BAEC17325}"/>
              </a:ext>
            </a:extLst>
          </p:cNvPr>
          <p:cNvPicPr>
            <a:picLocks noChangeAspect="1"/>
          </p:cNvPicPr>
          <p:nvPr/>
        </p:nvPicPr>
        <p:blipFill>
          <a:blip r:embed="rId2"/>
          <a:stretch>
            <a:fillRect/>
          </a:stretch>
        </p:blipFill>
        <p:spPr>
          <a:xfrm>
            <a:off x="588258" y="1341253"/>
            <a:ext cx="5409130" cy="3281083"/>
          </a:xfrm>
          <a:prstGeom prst="rect">
            <a:avLst/>
          </a:prstGeom>
        </p:spPr>
      </p:pic>
      <p:pic>
        <p:nvPicPr>
          <p:cNvPr id="6" name="Picture 5">
            <a:extLst>
              <a:ext uri="{FF2B5EF4-FFF2-40B4-BE49-F238E27FC236}">
                <a16:creationId xmlns:a16="http://schemas.microsoft.com/office/drawing/2014/main" id="{3B0262EC-A027-2BA8-02AF-3ED48578F246}"/>
              </a:ext>
            </a:extLst>
          </p:cNvPr>
          <p:cNvPicPr>
            <a:picLocks noChangeAspect="1"/>
          </p:cNvPicPr>
          <p:nvPr/>
        </p:nvPicPr>
        <p:blipFill>
          <a:blip r:embed="rId3"/>
          <a:stretch>
            <a:fillRect/>
          </a:stretch>
        </p:blipFill>
        <p:spPr>
          <a:xfrm>
            <a:off x="6684644" y="1418844"/>
            <a:ext cx="5248275" cy="1438476"/>
          </a:xfrm>
          <a:prstGeom prst="rect">
            <a:avLst/>
          </a:prstGeom>
        </p:spPr>
      </p:pic>
      <p:pic>
        <p:nvPicPr>
          <p:cNvPr id="1026" name="Picture 2">
            <a:extLst>
              <a:ext uri="{FF2B5EF4-FFF2-40B4-BE49-F238E27FC236}">
                <a16:creationId xmlns:a16="http://schemas.microsoft.com/office/drawing/2014/main" id="{8447893B-6732-8F03-2A81-CBE68EB4A5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4645" y="2796988"/>
            <a:ext cx="5248275" cy="38880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9B10D72C-AE0E-30BA-2771-756F141EC10F}"/>
              </a:ext>
            </a:extLst>
          </p:cNvPr>
          <p:cNvPicPr>
            <a:picLocks noChangeAspect="1"/>
          </p:cNvPicPr>
          <p:nvPr/>
        </p:nvPicPr>
        <p:blipFill>
          <a:blip r:embed="rId5"/>
          <a:stretch>
            <a:fillRect/>
          </a:stretch>
        </p:blipFill>
        <p:spPr>
          <a:xfrm>
            <a:off x="390192" y="4815595"/>
            <a:ext cx="5999543" cy="1378499"/>
          </a:xfrm>
          <a:prstGeom prst="rect">
            <a:avLst/>
          </a:prstGeom>
        </p:spPr>
      </p:pic>
      <p:pic>
        <p:nvPicPr>
          <p:cNvPr id="14" name="Picture 13">
            <a:extLst>
              <a:ext uri="{FF2B5EF4-FFF2-40B4-BE49-F238E27FC236}">
                <a16:creationId xmlns:a16="http://schemas.microsoft.com/office/drawing/2014/main" id="{6BBC9AE5-F839-2205-8FA2-F5879DE48353}"/>
              </a:ext>
            </a:extLst>
          </p:cNvPr>
          <p:cNvPicPr>
            <a:picLocks noChangeAspect="1"/>
          </p:cNvPicPr>
          <p:nvPr/>
        </p:nvPicPr>
        <p:blipFill>
          <a:blip r:embed="rId6"/>
          <a:stretch>
            <a:fillRect/>
          </a:stretch>
        </p:blipFill>
        <p:spPr>
          <a:xfrm>
            <a:off x="242736" y="6348815"/>
            <a:ext cx="6294453" cy="419158"/>
          </a:xfrm>
          <a:prstGeom prst="rect">
            <a:avLst/>
          </a:prstGeom>
        </p:spPr>
      </p:pic>
    </p:spTree>
    <p:extLst>
      <p:ext uri="{BB962C8B-B14F-4D97-AF65-F5344CB8AC3E}">
        <p14:creationId xmlns:p14="http://schemas.microsoft.com/office/powerpoint/2010/main" val="3120265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IN" b="1" i="0" dirty="0">
                <a:effectLst/>
                <a:latin typeface="-apple-system"/>
              </a:rPr>
              <a:t>Data Visualization</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094613250"/>
              </p:ext>
            </p:extLst>
          </p:nvPr>
        </p:nvGraphicFramePr>
        <p:xfrm>
          <a:off x="2622176" y="2102347"/>
          <a:ext cx="7234517" cy="3679888"/>
        </p:xfrm>
        <a:graphic>
          <a:graphicData uri="http://schemas.openxmlformats.org/drawingml/2006/table">
            <a:tbl>
              <a:tblPr firstRow="1" bandRow="1">
                <a:tableStyleId>{5C22544A-7EE6-4342-B048-85BDC9FD1C3A}</a:tableStyleId>
              </a:tblPr>
              <a:tblGrid>
                <a:gridCol w="7234517">
                  <a:extLst>
                    <a:ext uri="{9D8B030D-6E8A-4147-A177-3AD203B41FA5}">
                      <a16:colId xmlns:a16="http://schemas.microsoft.com/office/drawing/2014/main" val="1689330750"/>
                    </a:ext>
                  </a:extLst>
                </a:gridCol>
              </a:tblGrid>
              <a:tr h="3679888">
                <a:tc>
                  <a:txBody>
                    <a:bodyPr/>
                    <a:lstStyle/>
                    <a:p>
                      <a:pPr marL="342900" indent="-342900">
                        <a:buFont typeface="+mj-lt"/>
                        <a:buAutoNum type="arabicPeriod"/>
                      </a:pPr>
                      <a:r>
                        <a:rPr lang="en-IN" sz="1800" b="1" i="0" kern="1200" dirty="0">
                          <a:solidFill>
                            <a:schemeClr val="tx1"/>
                          </a:solidFill>
                          <a:effectLst/>
                          <a:latin typeface="+mn-lt"/>
                          <a:ea typeface="+mn-ea"/>
                          <a:cs typeface="+mn-cs"/>
                        </a:rPr>
                        <a:t>Univariate Analysis</a:t>
                      </a:r>
                    </a:p>
                    <a:p>
                      <a:pPr marL="285750" indent="-285750">
                        <a:buFont typeface="Wingdings" panose="05000000000000000000" pitchFamily="2" charset="2"/>
                        <a:buChar char="ü"/>
                      </a:pPr>
                      <a:r>
                        <a:rPr lang="en-IN" sz="1800" b="1" i="0" kern="1200" dirty="0">
                          <a:solidFill>
                            <a:schemeClr val="tx1"/>
                          </a:solidFill>
                          <a:effectLst/>
                          <a:latin typeface="+mn-lt"/>
                          <a:ea typeface="+mn-ea"/>
                          <a:cs typeface="+mn-cs"/>
                        </a:rPr>
                        <a:t>Using Count-plot </a:t>
                      </a:r>
                    </a:p>
                    <a:p>
                      <a:pPr marL="0" indent="0">
                        <a:buFont typeface="Wingdings" panose="05000000000000000000" pitchFamily="2" charset="2"/>
                        <a:buNone/>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2. Bivariate Analysis (for comparison between two features)</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Bar-plot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3. Multivariate Analysis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Pie-plot (comparison between all features)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Pair-plot (comparison between all features)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b="1" i="0" kern="1200" dirty="0">
                        <a:solidFill>
                          <a:schemeClr val="tx1"/>
                        </a:solidFill>
                        <a:effectLst/>
                        <a:latin typeface="+mn-lt"/>
                        <a:ea typeface="+mn-ea"/>
                        <a:cs typeface="+mn-cs"/>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13487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pPr/>
              <a:t>12</a:t>
            </a:fld>
            <a:endParaRPr lang="en-US" dirty="0"/>
          </a:p>
        </p:txBody>
      </p:sp>
      <p:pic>
        <p:nvPicPr>
          <p:cNvPr id="8" name="Picture 7">
            <a:extLst>
              <a:ext uri="{FF2B5EF4-FFF2-40B4-BE49-F238E27FC236}">
                <a16:creationId xmlns:a16="http://schemas.microsoft.com/office/drawing/2014/main" id="{E88E3FCF-0F9C-FAAC-2C67-D989169C7765}"/>
              </a:ext>
            </a:extLst>
          </p:cNvPr>
          <p:cNvPicPr>
            <a:picLocks noChangeAspect="1"/>
          </p:cNvPicPr>
          <p:nvPr/>
        </p:nvPicPr>
        <p:blipFill>
          <a:blip r:embed="rId2"/>
          <a:stretch>
            <a:fillRect/>
          </a:stretch>
        </p:blipFill>
        <p:spPr>
          <a:xfrm>
            <a:off x="3771576" y="164263"/>
            <a:ext cx="2324424" cy="981212"/>
          </a:xfrm>
          <a:prstGeom prst="rect">
            <a:avLst/>
          </a:prstGeom>
        </p:spPr>
      </p:pic>
      <p:pic>
        <p:nvPicPr>
          <p:cNvPr id="15" name="Picture 14">
            <a:extLst>
              <a:ext uri="{FF2B5EF4-FFF2-40B4-BE49-F238E27FC236}">
                <a16:creationId xmlns:a16="http://schemas.microsoft.com/office/drawing/2014/main" id="{05D213AC-E988-EA04-2D46-8DD2C995BFDD}"/>
              </a:ext>
            </a:extLst>
          </p:cNvPr>
          <p:cNvPicPr>
            <a:picLocks noChangeAspect="1"/>
          </p:cNvPicPr>
          <p:nvPr/>
        </p:nvPicPr>
        <p:blipFill>
          <a:blip r:embed="rId3"/>
          <a:stretch>
            <a:fillRect/>
          </a:stretch>
        </p:blipFill>
        <p:spPr>
          <a:xfrm>
            <a:off x="4008478" y="1108176"/>
            <a:ext cx="1524213" cy="390580"/>
          </a:xfrm>
          <a:prstGeom prst="rect">
            <a:avLst/>
          </a:prstGeom>
        </p:spPr>
      </p:pic>
      <p:pic>
        <p:nvPicPr>
          <p:cNvPr id="3" name="Picture 2">
            <a:extLst>
              <a:ext uri="{FF2B5EF4-FFF2-40B4-BE49-F238E27FC236}">
                <a16:creationId xmlns:a16="http://schemas.microsoft.com/office/drawing/2014/main" id="{6E6FF6F6-9870-9ADC-0C3E-5021937C9389}"/>
              </a:ext>
            </a:extLst>
          </p:cNvPr>
          <p:cNvPicPr>
            <a:picLocks noChangeAspect="1"/>
          </p:cNvPicPr>
          <p:nvPr/>
        </p:nvPicPr>
        <p:blipFill>
          <a:blip r:embed="rId4"/>
          <a:stretch>
            <a:fillRect/>
          </a:stretch>
        </p:blipFill>
        <p:spPr>
          <a:xfrm>
            <a:off x="1023230" y="1498756"/>
            <a:ext cx="3267531" cy="782564"/>
          </a:xfrm>
          <a:prstGeom prst="rect">
            <a:avLst/>
          </a:prstGeom>
        </p:spPr>
      </p:pic>
      <p:pic>
        <p:nvPicPr>
          <p:cNvPr id="7" name="Picture 6">
            <a:extLst>
              <a:ext uri="{FF2B5EF4-FFF2-40B4-BE49-F238E27FC236}">
                <a16:creationId xmlns:a16="http://schemas.microsoft.com/office/drawing/2014/main" id="{E0D095C7-1917-2593-B3DA-0A8EDD7968EE}"/>
              </a:ext>
            </a:extLst>
          </p:cNvPr>
          <p:cNvPicPr>
            <a:picLocks noChangeAspect="1"/>
          </p:cNvPicPr>
          <p:nvPr/>
        </p:nvPicPr>
        <p:blipFill>
          <a:blip r:embed="rId5"/>
          <a:stretch>
            <a:fillRect/>
          </a:stretch>
        </p:blipFill>
        <p:spPr>
          <a:xfrm>
            <a:off x="1047001" y="2556985"/>
            <a:ext cx="2724575" cy="596350"/>
          </a:xfrm>
          <a:prstGeom prst="rect">
            <a:avLst/>
          </a:prstGeom>
        </p:spPr>
      </p:pic>
      <p:pic>
        <p:nvPicPr>
          <p:cNvPr id="3074" name="Picture 2">
            <a:extLst>
              <a:ext uri="{FF2B5EF4-FFF2-40B4-BE49-F238E27FC236}">
                <a16:creationId xmlns:a16="http://schemas.microsoft.com/office/drawing/2014/main" id="{16A93FAD-CAAF-B179-8A72-1DF1B2342D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7961" y="3429000"/>
            <a:ext cx="3352800" cy="30194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7D24DF6B-C3B9-7F04-136F-7F02DAE5FA27}"/>
              </a:ext>
            </a:extLst>
          </p:cNvPr>
          <p:cNvPicPr>
            <a:picLocks noChangeAspect="1"/>
          </p:cNvPicPr>
          <p:nvPr/>
        </p:nvPicPr>
        <p:blipFill>
          <a:blip r:embed="rId7"/>
          <a:stretch>
            <a:fillRect/>
          </a:stretch>
        </p:blipFill>
        <p:spPr>
          <a:xfrm>
            <a:off x="5003104" y="1520970"/>
            <a:ext cx="3102271" cy="788481"/>
          </a:xfrm>
          <a:prstGeom prst="rect">
            <a:avLst/>
          </a:prstGeom>
        </p:spPr>
      </p:pic>
      <p:pic>
        <p:nvPicPr>
          <p:cNvPr id="12" name="Picture 11">
            <a:extLst>
              <a:ext uri="{FF2B5EF4-FFF2-40B4-BE49-F238E27FC236}">
                <a16:creationId xmlns:a16="http://schemas.microsoft.com/office/drawing/2014/main" id="{9A980555-1595-F30D-8348-4C63F1704A18}"/>
              </a:ext>
            </a:extLst>
          </p:cNvPr>
          <p:cNvPicPr>
            <a:picLocks noChangeAspect="1"/>
          </p:cNvPicPr>
          <p:nvPr/>
        </p:nvPicPr>
        <p:blipFill>
          <a:blip r:embed="rId8"/>
          <a:stretch>
            <a:fillRect/>
          </a:stretch>
        </p:blipFill>
        <p:spPr>
          <a:xfrm>
            <a:off x="5003104" y="2556985"/>
            <a:ext cx="2410219" cy="504895"/>
          </a:xfrm>
          <a:prstGeom prst="rect">
            <a:avLst/>
          </a:prstGeom>
        </p:spPr>
      </p:pic>
      <p:pic>
        <p:nvPicPr>
          <p:cNvPr id="3076" name="Picture 4">
            <a:extLst>
              <a:ext uri="{FF2B5EF4-FFF2-40B4-BE49-F238E27FC236}">
                <a16:creationId xmlns:a16="http://schemas.microsoft.com/office/drawing/2014/main" id="{2C25822F-C01C-6FAF-7DFB-6EB2DFE0B00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59040" y="3428999"/>
            <a:ext cx="3352800" cy="30194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B1827F75-91B4-8C94-5233-0F97C2065C49}"/>
              </a:ext>
            </a:extLst>
          </p:cNvPr>
          <p:cNvPicPr>
            <a:picLocks noChangeAspect="1"/>
          </p:cNvPicPr>
          <p:nvPr/>
        </p:nvPicPr>
        <p:blipFill>
          <a:blip r:embed="rId10"/>
          <a:stretch>
            <a:fillRect/>
          </a:stretch>
        </p:blipFill>
        <p:spPr>
          <a:xfrm>
            <a:off x="8604512" y="1520970"/>
            <a:ext cx="2943636" cy="788481"/>
          </a:xfrm>
          <a:prstGeom prst="rect">
            <a:avLst/>
          </a:prstGeom>
        </p:spPr>
      </p:pic>
      <p:pic>
        <p:nvPicPr>
          <p:cNvPr id="18" name="Picture 17">
            <a:extLst>
              <a:ext uri="{FF2B5EF4-FFF2-40B4-BE49-F238E27FC236}">
                <a16:creationId xmlns:a16="http://schemas.microsoft.com/office/drawing/2014/main" id="{9FD73934-9FFF-54B2-0C1A-A49206599A45}"/>
              </a:ext>
            </a:extLst>
          </p:cNvPr>
          <p:cNvPicPr>
            <a:picLocks noChangeAspect="1"/>
          </p:cNvPicPr>
          <p:nvPr/>
        </p:nvPicPr>
        <p:blipFill>
          <a:blip r:embed="rId11"/>
          <a:stretch>
            <a:fillRect/>
          </a:stretch>
        </p:blipFill>
        <p:spPr>
          <a:xfrm>
            <a:off x="8644850" y="2537932"/>
            <a:ext cx="2300517" cy="523948"/>
          </a:xfrm>
          <a:prstGeom prst="rect">
            <a:avLst/>
          </a:prstGeom>
        </p:spPr>
      </p:pic>
      <p:pic>
        <p:nvPicPr>
          <p:cNvPr id="3078" name="Picture 6">
            <a:extLst>
              <a:ext uri="{FF2B5EF4-FFF2-40B4-BE49-F238E27FC236}">
                <a16:creationId xmlns:a16="http://schemas.microsoft.com/office/drawing/2014/main" id="{C3BF39AB-39AA-C0D4-6F77-284CD562A62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99930" y="3428998"/>
            <a:ext cx="335280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864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pPr/>
              <a:t>13</a:t>
            </a:fld>
            <a:endParaRPr lang="en-US" dirty="0"/>
          </a:p>
        </p:txBody>
      </p:sp>
      <p:pic>
        <p:nvPicPr>
          <p:cNvPr id="3" name="Picture 2">
            <a:extLst>
              <a:ext uri="{FF2B5EF4-FFF2-40B4-BE49-F238E27FC236}">
                <a16:creationId xmlns:a16="http://schemas.microsoft.com/office/drawing/2014/main" id="{81DB6F95-0166-D14F-4684-4D49F074D13D}"/>
              </a:ext>
            </a:extLst>
          </p:cNvPr>
          <p:cNvPicPr>
            <a:picLocks noChangeAspect="1"/>
          </p:cNvPicPr>
          <p:nvPr/>
        </p:nvPicPr>
        <p:blipFill>
          <a:blip r:embed="rId2"/>
          <a:stretch>
            <a:fillRect/>
          </a:stretch>
        </p:blipFill>
        <p:spPr>
          <a:xfrm>
            <a:off x="4303058" y="370491"/>
            <a:ext cx="2783541" cy="651485"/>
          </a:xfrm>
          <a:prstGeom prst="rect">
            <a:avLst/>
          </a:prstGeom>
        </p:spPr>
      </p:pic>
      <p:pic>
        <p:nvPicPr>
          <p:cNvPr id="9" name="Picture 8">
            <a:extLst>
              <a:ext uri="{FF2B5EF4-FFF2-40B4-BE49-F238E27FC236}">
                <a16:creationId xmlns:a16="http://schemas.microsoft.com/office/drawing/2014/main" id="{83F0407C-110B-089A-AE8C-07528891FD6C}"/>
              </a:ext>
            </a:extLst>
          </p:cNvPr>
          <p:cNvPicPr>
            <a:picLocks noChangeAspect="1"/>
          </p:cNvPicPr>
          <p:nvPr/>
        </p:nvPicPr>
        <p:blipFill>
          <a:blip r:embed="rId3"/>
          <a:stretch>
            <a:fillRect/>
          </a:stretch>
        </p:blipFill>
        <p:spPr>
          <a:xfrm>
            <a:off x="4914734" y="1021977"/>
            <a:ext cx="1391937" cy="530624"/>
          </a:xfrm>
          <a:prstGeom prst="rect">
            <a:avLst/>
          </a:prstGeom>
        </p:spPr>
      </p:pic>
      <p:pic>
        <p:nvPicPr>
          <p:cNvPr id="4" name="Picture 3">
            <a:extLst>
              <a:ext uri="{FF2B5EF4-FFF2-40B4-BE49-F238E27FC236}">
                <a16:creationId xmlns:a16="http://schemas.microsoft.com/office/drawing/2014/main" id="{0F8407A0-2923-578A-19D7-2B115AB00031}"/>
              </a:ext>
            </a:extLst>
          </p:cNvPr>
          <p:cNvPicPr>
            <a:picLocks noChangeAspect="1"/>
          </p:cNvPicPr>
          <p:nvPr/>
        </p:nvPicPr>
        <p:blipFill>
          <a:blip r:embed="rId4"/>
          <a:stretch>
            <a:fillRect/>
          </a:stretch>
        </p:blipFill>
        <p:spPr>
          <a:xfrm>
            <a:off x="877379" y="1552601"/>
            <a:ext cx="4601217" cy="3658111"/>
          </a:xfrm>
          <a:prstGeom prst="rect">
            <a:avLst/>
          </a:prstGeom>
        </p:spPr>
      </p:pic>
      <p:pic>
        <p:nvPicPr>
          <p:cNvPr id="7" name="Picture 6">
            <a:extLst>
              <a:ext uri="{FF2B5EF4-FFF2-40B4-BE49-F238E27FC236}">
                <a16:creationId xmlns:a16="http://schemas.microsoft.com/office/drawing/2014/main" id="{F5AE7E19-04ED-1070-9316-9329464B1F1A}"/>
              </a:ext>
            </a:extLst>
          </p:cNvPr>
          <p:cNvPicPr>
            <a:picLocks noChangeAspect="1"/>
          </p:cNvPicPr>
          <p:nvPr/>
        </p:nvPicPr>
        <p:blipFill>
          <a:blip r:embed="rId5"/>
          <a:stretch>
            <a:fillRect/>
          </a:stretch>
        </p:blipFill>
        <p:spPr>
          <a:xfrm>
            <a:off x="6477513" y="1571366"/>
            <a:ext cx="4696480" cy="3715268"/>
          </a:xfrm>
          <a:prstGeom prst="rect">
            <a:avLst/>
          </a:prstGeom>
        </p:spPr>
      </p:pic>
    </p:spTree>
    <p:extLst>
      <p:ext uri="{BB962C8B-B14F-4D97-AF65-F5344CB8AC3E}">
        <p14:creationId xmlns:p14="http://schemas.microsoft.com/office/powerpoint/2010/main" val="2270517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pPr/>
              <a:t>14</a:t>
            </a:fld>
            <a:endParaRPr lang="en-US" dirty="0"/>
          </a:p>
        </p:txBody>
      </p:sp>
      <p:pic>
        <p:nvPicPr>
          <p:cNvPr id="11" name="Picture 10">
            <a:extLst>
              <a:ext uri="{FF2B5EF4-FFF2-40B4-BE49-F238E27FC236}">
                <a16:creationId xmlns:a16="http://schemas.microsoft.com/office/drawing/2014/main" id="{C6F65406-9038-1D0F-BF5C-D51F8E18E0DC}"/>
              </a:ext>
            </a:extLst>
          </p:cNvPr>
          <p:cNvPicPr>
            <a:picLocks noChangeAspect="1"/>
          </p:cNvPicPr>
          <p:nvPr/>
        </p:nvPicPr>
        <p:blipFill>
          <a:blip r:embed="rId2"/>
          <a:stretch>
            <a:fillRect/>
          </a:stretch>
        </p:blipFill>
        <p:spPr>
          <a:xfrm>
            <a:off x="4262719" y="457199"/>
            <a:ext cx="3186952" cy="685801"/>
          </a:xfrm>
          <a:prstGeom prst="rect">
            <a:avLst/>
          </a:prstGeom>
        </p:spPr>
      </p:pic>
      <p:pic>
        <p:nvPicPr>
          <p:cNvPr id="4" name="Picture 3">
            <a:extLst>
              <a:ext uri="{FF2B5EF4-FFF2-40B4-BE49-F238E27FC236}">
                <a16:creationId xmlns:a16="http://schemas.microsoft.com/office/drawing/2014/main" id="{D5B12671-08FB-58AE-E457-21216F78E0D1}"/>
              </a:ext>
            </a:extLst>
          </p:cNvPr>
          <p:cNvPicPr>
            <a:picLocks noChangeAspect="1"/>
          </p:cNvPicPr>
          <p:nvPr/>
        </p:nvPicPr>
        <p:blipFill>
          <a:blip r:embed="rId3"/>
          <a:stretch>
            <a:fillRect/>
          </a:stretch>
        </p:blipFill>
        <p:spPr>
          <a:xfrm>
            <a:off x="1586707" y="1285576"/>
            <a:ext cx="8668960" cy="4286848"/>
          </a:xfrm>
          <a:prstGeom prst="rect">
            <a:avLst/>
          </a:prstGeom>
        </p:spPr>
      </p:pic>
      <p:pic>
        <p:nvPicPr>
          <p:cNvPr id="7" name="Picture 6">
            <a:extLst>
              <a:ext uri="{FF2B5EF4-FFF2-40B4-BE49-F238E27FC236}">
                <a16:creationId xmlns:a16="http://schemas.microsoft.com/office/drawing/2014/main" id="{59325AA8-1A09-F144-0B57-0A40BAEFDEAA}"/>
              </a:ext>
            </a:extLst>
          </p:cNvPr>
          <p:cNvPicPr>
            <a:picLocks noChangeAspect="1"/>
          </p:cNvPicPr>
          <p:nvPr/>
        </p:nvPicPr>
        <p:blipFill>
          <a:blip r:embed="rId4"/>
          <a:stretch>
            <a:fillRect/>
          </a:stretch>
        </p:blipFill>
        <p:spPr>
          <a:xfrm>
            <a:off x="1215180" y="5715000"/>
            <a:ext cx="9412013" cy="438211"/>
          </a:xfrm>
          <a:prstGeom prst="rect">
            <a:avLst/>
          </a:prstGeom>
        </p:spPr>
      </p:pic>
    </p:spTree>
    <p:extLst>
      <p:ext uri="{BB962C8B-B14F-4D97-AF65-F5344CB8AC3E}">
        <p14:creationId xmlns:p14="http://schemas.microsoft.com/office/powerpoint/2010/main" val="2088520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pPr/>
              <a:t>15</a:t>
            </a:fld>
            <a:endParaRPr lang="en-US" dirty="0"/>
          </a:p>
        </p:txBody>
      </p:sp>
      <p:pic>
        <p:nvPicPr>
          <p:cNvPr id="4" name="Picture 3">
            <a:extLst>
              <a:ext uri="{FF2B5EF4-FFF2-40B4-BE49-F238E27FC236}">
                <a16:creationId xmlns:a16="http://schemas.microsoft.com/office/drawing/2014/main" id="{26E2595D-853B-741D-51F7-BDE4F926BBF8}"/>
              </a:ext>
            </a:extLst>
          </p:cNvPr>
          <p:cNvPicPr>
            <a:picLocks noChangeAspect="1"/>
          </p:cNvPicPr>
          <p:nvPr/>
        </p:nvPicPr>
        <p:blipFill>
          <a:blip r:embed="rId2"/>
          <a:stretch>
            <a:fillRect/>
          </a:stretch>
        </p:blipFill>
        <p:spPr>
          <a:xfrm>
            <a:off x="4329392" y="594360"/>
            <a:ext cx="2729753" cy="723452"/>
          </a:xfrm>
          <a:prstGeom prst="rect">
            <a:avLst/>
          </a:prstGeom>
        </p:spPr>
      </p:pic>
      <p:pic>
        <p:nvPicPr>
          <p:cNvPr id="8" name="Picture 7">
            <a:extLst>
              <a:ext uri="{FF2B5EF4-FFF2-40B4-BE49-F238E27FC236}">
                <a16:creationId xmlns:a16="http://schemas.microsoft.com/office/drawing/2014/main" id="{4F578615-421B-E515-4BF3-E5473C06BB83}"/>
              </a:ext>
            </a:extLst>
          </p:cNvPr>
          <p:cNvPicPr>
            <a:picLocks noChangeAspect="1"/>
          </p:cNvPicPr>
          <p:nvPr/>
        </p:nvPicPr>
        <p:blipFill>
          <a:blip r:embed="rId3"/>
          <a:stretch>
            <a:fillRect/>
          </a:stretch>
        </p:blipFill>
        <p:spPr>
          <a:xfrm>
            <a:off x="4488381" y="1512195"/>
            <a:ext cx="1924319" cy="552527"/>
          </a:xfrm>
          <a:prstGeom prst="rect">
            <a:avLst/>
          </a:prstGeom>
        </p:spPr>
      </p:pic>
      <p:pic>
        <p:nvPicPr>
          <p:cNvPr id="4098" name="Picture 2">
            <a:extLst>
              <a:ext uri="{FF2B5EF4-FFF2-40B4-BE49-F238E27FC236}">
                <a16:creationId xmlns:a16="http://schemas.microsoft.com/office/drawing/2014/main" id="{4CE0E9E6-FE01-45B9-22A7-D21E83FDD4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8702" y="2259105"/>
            <a:ext cx="7854203" cy="373828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1921B492-A158-6960-611E-1B49DAE020FF}"/>
              </a:ext>
            </a:extLst>
          </p:cNvPr>
          <p:cNvPicPr>
            <a:picLocks noChangeAspect="1"/>
          </p:cNvPicPr>
          <p:nvPr/>
        </p:nvPicPr>
        <p:blipFill>
          <a:blip r:embed="rId5"/>
          <a:stretch>
            <a:fillRect/>
          </a:stretch>
        </p:blipFill>
        <p:spPr>
          <a:xfrm>
            <a:off x="3877498" y="6209852"/>
            <a:ext cx="4248743" cy="438211"/>
          </a:xfrm>
          <a:prstGeom prst="rect">
            <a:avLst/>
          </a:prstGeom>
        </p:spPr>
      </p:pic>
    </p:spTree>
    <p:extLst>
      <p:ext uri="{BB962C8B-B14F-4D97-AF65-F5344CB8AC3E}">
        <p14:creationId xmlns:p14="http://schemas.microsoft.com/office/powerpoint/2010/main" val="4028634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49624"/>
            <a:ext cx="10671048" cy="900952"/>
          </a:xfrm>
        </p:spPr>
        <p:txBody>
          <a:bodyPr/>
          <a:lstStyle/>
          <a:p>
            <a:r>
              <a:rPr lang="en-IN" b="1" i="0" dirty="0">
                <a:effectLst/>
                <a:latin typeface="-apple-system"/>
              </a:rPr>
              <a:t>Checking Correlation</a:t>
            </a:r>
          </a:p>
        </p:txBody>
      </p:sp>
      <p:graphicFrame>
        <p:nvGraphicFramePr>
          <p:cNvPr id="6" name="Table 4">
            <a:extLst>
              <a:ext uri="{FF2B5EF4-FFF2-40B4-BE49-F238E27FC236}">
                <a16:creationId xmlns:a16="http://schemas.microsoft.com/office/drawing/2014/main" id="{79EF5781-BC28-8985-5B31-9C1D072AB990}"/>
              </a:ext>
            </a:extLst>
          </p:cNvPr>
          <p:cNvGraphicFramePr>
            <a:graphicFrameLocks noGrp="1"/>
          </p:cNvGraphicFramePr>
          <p:nvPr>
            <p:ph sz="half" idx="1"/>
            <p:extLst>
              <p:ext uri="{D42A27DB-BD31-4B8C-83A1-F6EECF244321}">
                <p14:modId xmlns:p14="http://schemas.microsoft.com/office/powerpoint/2010/main" val="1068044784"/>
              </p:ext>
            </p:extLst>
          </p:nvPr>
        </p:nvGraphicFramePr>
        <p:xfrm>
          <a:off x="758952" y="1542140"/>
          <a:ext cx="10400930" cy="1314634"/>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1314634">
                <a:tc>
                  <a:txBody>
                    <a:bodyPr/>
                    <a:lstStyle/>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Correlation is checked for relation between features. </a:t>
                      </a:r>
                    </a:p>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Also Checked through Visualization (</a:t>
                      </a:r>
                      <a:r>
                        <a:rPr lang="en-US" sz="1800" b="0" i="0" kern="1200" dirty="0" err="1">
                          <a:solidFill>
                            <a:schemeClr val="tx1"/>
                          </a:solidFill>
                          <a:effectLst/>
                          <a:latin typeface="+mn-lt"/>
                          <a:ea typeface="+mn-ea"/>
                          <a:cs typeface="+mn-cs"/>
                        </a:rPr>
                        <a:t>HeatMap</a:t>
                      </a:r>
                      <a:r>
                        <a:rPr lang="en-US" sz="1800" b="0" i="0" kern="1200" dirty="0">
                          <a:solidFill>
                            <a:schemeClr val="tx1"/>
                          </a:solidFill>
                          <a:effectLst/>
                          <a:latin typeface="+mn-lt"/>
                          <a:ea typeface="+mn-ea"/>
                          <a:cs typeface="+mn-cs"/>
                        </a:rPr>
                        <a:t>)</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16</a:t>
            </a:fld>
            <a:endParaRPr lang="en-US" dirty="0"/>
          </a:p>
        </p:txBody>
      </p:sp>
      <p:pic>
        <p:nvPicPr>
          <p:cNvPr id="4" name="Picture 3">
            <a:extLst>
              <a:ext uri="{FF2B5EF4-FFF2-40B4-BE49-F238E27FC236}">
                <a16:creationId xmlns:a16="http://schemas.microsoft.com/office/drawing/2014/main" id="{D5895F77-92E8-DB80-46D9-32B33EB5CBDD}"/>
              </a:ext>
            </a:extLst>
          </p:cNvPr>
          <p:cNvPicPr>
            <a:picLocks noChangeAspect="1"/>
          </p:cNvPicPr>
          <p:nvPr/>
        </p:nvPicPr>
        <p:blipFill>
          <a:blip r:embed="rId2"/>
          <a:stretch>
            <a:fillRect/>
          </a:stretch>
        </p:blipFill>
        <p:spPr>
          <a:xfrm>
            <a:off x="2931460" y="2856774"/>
            <a:ext cx="6037728" cy="2737202"/>
          </a:xfrm>
          <a:prstGeom prst="rect">
            <a:avLst/>
          </a:prstGeom>
        </p:spPr>
      </p:pic>
    </p:spTree>
    <p:extLst>
      <p:ext uri="{BB962C8B-B14F-4D97-AF65-F5344CB8AC3E}">
        <p14:creationId xmlns:p14="http://schemas.microsoft.com/office/powerpoint/2010/main" val="3270869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17</a:t>
            </a:fld>
            <a:endParaRPr lang="en-US" dirty="0"/>
          </a:p>
        </p:txBody>
      </p:sp>
      <p:pic>
        <p:nvPicPr>
          <p:cNvPr id="2" name="Picture 1">
            <a:extLst>
              <a:ext uri="{FF2B5EF4-FFF2-40B4-BE49-F238E27FC236}">
                <a16:creationId xmlns:a16="http://schemas.microsoft.com/office/drawing/2014/main" id="{82A8D22A-F9A9-61BF-BF61-7ADE07D9E3FE}"/>
              </a:ext>
            </a:extLst>
          </p:cNvPr>
          <p:cNvPicPr>
            <a:picLocks noChangeAspect="1"/>
          </p:cNvPicPr>
          <p:nvPr/>
        </p:nvPicPr>
        <p:blipFill>
          <a:blip r:embed="rId2"/>
          <a:stretch>
            <a:fillRect/>
          </a:stretch>
        </p:blipFill>
        <p:spPr>
          <a:xfrm>
            <a:off x="3339230" y="1054868"/>
            <a:ext cx="5782482" cy="1114581"/>
          </a:xfrm>
          <a:prstGeom prst="rect">
            <a:avLst/>
          </a:prstGeom>
        </p:spPr>
      </p:pic>
      <p:pic>
        <p:nvPicPr>
          <p:cNvPr id="5122" name="Picture 2">
            <a:extLst>
              <a:ext uri="{FF2B5EF4-FFF2-40B4-BE49-F238E27FC236}">
                <a16:creationId xmlns:a16="http://schemas.microsoft.com/office/drawing/2014/main" id="{53CBAEA1-29DF-1D5A-8494-F50E98079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488" y="2599775"/>
            <a:ext cx="820102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854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60FBD-DBF8-72A7-4ABF-EE419141049D}"/>
              </a:ext>
            </a:extLst>
          </p:cNvPr>
          <p:cNvSpPr>
            <a:spLocks noGrp="1"/>
          </p:cNvSpPr>
          <p:nvPr>
            <p:ph type="sldNum" sz="quarter" idx="12"/>
          </p:nvPr>
        </p:nvSpPr>
        <p:spPr/>
        <p:txBody>
          <a:bodyPr/>
          <a:lstStyle/>
          <a:p>
            <a:fld id="{48F63A3B-78C7-47BE-AE5E-E10140E04643}" type="slidenum">
              <a:rPr lang="en-US" smtClean="0"/>
              <a:pPr/>
              <a:t>18</a:t>
            </a:fld>
            <a:endParaRPr lang="en-US" dirty="0"/>
          </a:p>
        </p:txBody>
      </p:sp>
      <p:pic>
        <p:nvPicPr>
          <p:cNvPr id="4" name="Picture 3">
            <a:extLst>
              <a:ext uri="{FF2B5EF4-FFF2-40B4-BE49-F238E27FC236}">
                <a16:creationId xmlns:a16="http://schemas.microsoft.com/office/drawing/2014/main" id="{5A4C67FD-975D-B86C-1EA6-9871155AF93F}"/>
              </a:ext>
            </a:extLst>
          </p:cNvPr>
          <p:cNvPicPr>
            <a:picLocks noChangeAspect="1"/>
          </p:cNvPicPr>
          <p:nvPr/>
        </p:nvPicPr>
        <p:blipFill>
          <a:blip r:embed="rId2"/>
          <a:stretch>
            <a:fillRect/>
          </a:stretch>
        </p:blipFill>
        <p:spPr>
          <a:xfrm>
            <a:off x="630368" y="429254"/>
            <a:ext cx="10196205" cy="4253581"/>
          </a:xfrm>
          <a:prstGeom prst="rect">
            <a:avLst/>
          </a:prstGeom>
        </p:spPr>
      </p:pic>
    </p:spTree>
    <p:extLst>
      <p:ext uri="{BB962C8B-B14F-4D97-AF65-F5344CB8AC3E}">
        <p14:creationId xmlns:p14="http://schemas.microsoft.com/office/powerpoint/2010/main" val="148612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19</a:t>
            </a:fld>
            <a:endParaRPr lang="en-US" dirty="0"/>
          </a:p>
        </p:txBody>
      </p:sp>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642540" y="283927"/>
            <a:ext cx="4492931" cy="906672"/>
          </a:xfrm>
          <a:prstGeom prst="rect">
            <a:avLst/>
          </a:prstGeom>
        </p:spPr>
      </p:pic>
      <p:pic>
        <p:nvPicPr>
          <p:cNvPr id="4" name="Picture 3">
            <a:extLst>
              <a:ext uri="{FF2B5EF4-FFF2-40B4-BE49-F238E27FC236}">
                <a16:creationId xmlns:a16="http://schemas.microsoft.com/office/drawing/2014/main" id="{75071456-DB28-FA4F-BFDA-5B88BC6641EA}"/>
              </a:ext>
            </a:extLst>
          </p:cNvPr>
          <p:cNvPicPr>
            <a:picLocks noChangeAspect="1"/>
          </p:cNvPicPr>
          <p:nvPr/>
        </p:nvPicPr>
        <p:blipFill>
          <a:blip r:embed="rId3"/>
          <a:stretch>
            <a:fillRect/>
          </a:stretch>
        </p:blipFill>
        <p:spPr>
          <a:xfrm>
            <a:off x="4182036" y="1190599"/>
            <a:ext cx="2449188" cy="651648"/>
          </a:xfrm>
          <a:prstGeom prst="rect">
            <a:avLst/>
          </a:prstGeom>
        </p:spPr>
      </p:pic>
      <p:pic>
        <p:nvPicPr>
          <p:cNvPr id="12" name="Picture 11">
            <a:extLst>
              <a:ext uri="{FF2B5EF4-FFF2-40B4-BE49-F238E27FC236}">
                <a16:creationId xmlns:a16="http://schemas.microsoft.com/office/drawing/2014/main" id="{3C123B87-72C0-D631-C99C-7257916067C9}"/>
              </a:ext>
            </a:extLst>
          </p:cNvPr>
          <p:cNvPicPr>
            <a:picLocks noChangeAspect="1"/>
          </p:cNvPicPr>
          <p:nvPr/>
        </p:nvPicPr>
        <p:blipFill>
          <a:blip r:embed="rId4"/>
          <a:stretch>
            <a:fillRect/>
          </a:stretch>
        </p:blipFill>
        <p:spPr>
          <a:xfrm>
            <a:off x="1513835" y="1842247"/>
            <a:ext cx="9164329" cy="4467849"/>
          </a:xfrm>
          <a:prstGeom prst="rect">
            <a:avLst/>
          </a:prstGeom>
        </p:spPr>
      </p:pic>
    </p:spTree>
    <p:extLst>
      <p:ext uri="{BB962C8B-B14F-4D97-AF65-F5344CB8AC3E}">
        <p14:creationId xmlns:p14="http://schemas.microsoft.com/office/powerpoint/2010/main" val="3875231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486707"/>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Cleaning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20</a:t>
            </a:fld>
            <a:endParaRPr lang="en-US" dirty="0"/>
          </a:p>
        </p:txBody>
      </p:sp>
      <p:pic>
        <p:nvPicPr>
          <p:cNvPr id="6" name="Picture 5">
            <a:extLst>
              <a:ext uri="{FF2B5EF4-FFF2-40B4-BE49-F238E27FC236}">
                <a16:creationId xmlns:a16="http://schemas.microsoft.com/office/drawing/2014/main" id="{F43CD1C8-C257-2337-0A6B-6BC555A64020}"/>
              </a:ext>
            </a:extLst>
          </p:cNvPr>
          <p:cNvPicPr>
            <a:picLocks noChangeAspect="1"/>
          </p:cNvPicPr>
          <p:nvPr/>
        </p:nvPicPr>
        <p:blipFill>
          <a:blip r:embed="rId2"/>
          <a:stretch>
            <a:fillRect/>
          </a:stretch>
        </p:blipFill>
        <p:spPr>
          <a:xfrm>
            <a:off x="989951" y="1065007"/>
            <a:ext cx="9297698" cy="3877216"/>
          </a:xfrm>
          <a:prstGeom prst="rect">
            <a:avLst/>
          </a:prstGeom>
        </p:spPr>
      </p:pic>
    </p:spTree>
    <p:extLst>
      <p:ext uri="{BB962C8B-B14F-4D97-AF65-F5344CB8AC3E}">
        <p14:creationId xmlns:p14="http://schemas.microsoft.com/office/powerpoint/2010/main" val="3930478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21</a:t>
            </a:fld>
            <a:endParaRPr lang="en-US" dirty="0"/>
          </a:p>
        </p:txBody>
      </p:sp>
      <p:pic>
        <p:nvPicPr>
          <p:cNvPr id="3" name="Picture 2">
            <a:extLst>
              <a:ext uri="{FF2B5EF4-FFF2-40B4-BE49-F238E27FC236}">
                <a16:creationId xmlns:a16="http://schemas.microsoft.com/office/drawing/2014/main" id="{CF593EB0-CB32-944A-FE11-1AD5D039A6CB}"/>
              </a:ext>
            </a:extLst>
          </p:cNvPr>
          <p:cNvPicPr>
            <a:picLocks noChangeAspect="1"/>
          </p:cNvPicPr>
          <p:nvPr/>
        </p:nvPicPr>
        <p:blipFill>
          <a:blip r:embed="rId2"/>
          <a:stretch>
            <a:fillRect/>
          </a:stretch>
        </p:blipFill>
        <p:spPr>
          <a:xfrm>
            <a:off x="1049928" y="594360"/>
            <a:ext cx="8935697" cy="3343742"/>
          </a:xfrm>
          <a:prstGeom prst="rect">
            <a:avLst/>
          </a:prstGeom>
        </p:spPr>
      </p:pic>
      <p:pic>
        <p:nvPicPr>
          <p:cNvPr id="5" name="Picture 4">
            <a:extLst>
              <a:ext uri="{FF2B5EF4-FFF2-40B4-BE49-F238E27FC236}">
                <a16:creationId xmlns:a16="http://schemas.microsoft.com/office/drawing/2014/main" id="{3FD4F8E5-6134-4226-0310-956D3C435A9A}"/>
              </a:ext>
            </a:extLst>
          </p:cNvPr>
          <p:cNvPicPr>
            <a:picLocks noChangeAspect="1"/>
          </p:cNvPicPr>
          <p:nvPr/>
        </p:nvPicPr>
        <p:blipFill>
          <a:blip r:embed="rId3"/>
          <a:stretch>
            <a:fillRect/>
          </a:stretch>
        </p:blipFill>
        <p:spPr>
          <a:xfrm>
            <a:off x="1049928" y="4038461"/>
            <a:ext cx="8935697" cy="1981477"/>
          </a:xfrm>
          <a:prstGeom prst="rect">
            <a:avLst/>
          </a:prstGeom>
        </p:spPr>
      </p:pic>
    </p:spTree>
    <p:extLst>
      <p:ext uri="{BB962C8B-B14F-4D97-AF65-F5344CB8AC3E}">
        <p14:creationId xmlns:p14="http://schemas.microsoft.com/office/powerpoint/2010/main" val="2451481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22</a:t>
            </a:fld>
            <a:endParaRPr lang="en-US" dirty="0"/>
          </a:p>
        </p:txBody>
      </p:sp>
      <p:pic>
        <p:nvPicPr>
          <p:cNvPr id="4" name="Picture 3">
            <a:extLst>
              <a:ext uri="{FF2B5EF4-FFF2-40B4-BE49-F238E27FC236}">
                <a16:creationId xmlns:a16="http://schemas.microsoft.com/office/drawing/2014/main" id="{0F48F0C7-733F-6954-C32B-D1204DDE9FE0}"/>
              </a:ext>
            </a:extLst>
          </p:cNvPr>
          <p:cNvPicPr>
            <a:picLocks noChangeAspect="1"/>
          </p:cNvPicPr>
          <p:nvPr/>
        </p:nvPicPr>
        <p:blipFill>
          <a:blip r:embed="rId2"/>
          <a:stretch>
            <a:fillRect/>
          </a:stretch>
        </p:blipFill>
        <p:spPr>
          <a:xfrm>
            <a:off x="699300" y="594360"/>
            <a:ext cx="5396700" cy="2029108"/>
          </a:xfrm>
          <a:prstGeom prst="rect">
            <a:avLst/>
          </a:prstGeom>
        </p:spPr>
      </p:pic>
      <p:pic>
        <p:nvPicPr>
          <p:cNvPr id="6146" name="Picture 2">
            <a:extLst>
              <a:ext uri="{FF2B5EF4-FFF2-40B4-BE49-F238E27FC236}">
                <a16:creationId xmlns:a16="http://schemas.microsoft.com/office/drawing/2014/main" id="{DF370F2B-0105-3189-E347-CE88100D2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300" y="2958182"/>
            <a:ext cx="5396700" cy="344261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E5210C33-5FCB-247D-D905-31688DD664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3580" y="2958183"/>
            <a:ext cx="5275020" cy="344261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59D694AD-58A5-A7E3-8379-2D0781389C61}"/>
              </a:ext>
            </a:extLst>
          </p:cNvPr>
          <p:cNvPicPr>
            <a:picLocks noChangeAspect="1"/>
          </p:cNvPicPr>
          <p:nvPr/>
        </p:nvPicPr>
        <p:blipFill>
          <a:blip r:embed="rId5"/>
          <a:stretch>
            <a:fillRect/>
          </a:stretch>
        </p:blipFill>
        <p:spPr>
          <a:xfrm>
            <a:off x="6152033" y="594360"/>
            <a:ext cx="5780887" cy="2048161"/>
          </a:xfrm>
          <a:prstGeom prst="rect">
            <a:avLst/>
          </a:prstGeom>
        </p:spPr>
      </p:pic>
    </p:spTree>
    <p:extLst>
      <p:ext uri="{BB962C8B-B14F-4D97-AF65-F5344CB8AC3E}">
        <p14:creationId xmlns:p14="http://schemas.microsoft.com/office/powerpoint/2010/main" val="3393514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9482A7-1662-C1D3-6D75-9930EDBF903E}"/>
              </a:ext>
            </a:extLst>
          </p:cNvPr>
          <p:cNvSpPr>
            <a:spLocks noGrp="1"/>
          </p:cNvSpPr>
          <p:nvPr>
            <p:ph type="sldNum" sz="quarter" idx="12"/>
          </p:nvPr>
        </p:nvSpPr>
        <p:spPr/>
        <p:txBody>
          <a:bodyPr/>
          <a:lstStyle/>
          <a:p>
            <a:fld id="{48F63A3B-78C7-47BE-AE5E-E10140E04643}" type="slidenum">
              <a:rPr lang="en-US" smtClean="0"/>
              <a:pPr/>
              <a:t>23</a:t>
            </a:fld>
            <a:endParaRPr lang="en-US" dirty="0"/>
          </a:p>
        </p:txBody>
      </p:sp>
      <p:pic>
        <p:nvPicPr>
          <p:cNvPr id="4" name="Picture 3">
            <a:extLst>
              <a:ext uri="{FF2B5EF4-FFF2-40B4-BE49-F238E27FC236}">
                <a16:creationId xmlns:a16="http://schemas.microsoft.com/office/drawing/2014/main" id="{84946A2E-91B1-14DF-2295-43386A4D885B}"/>
              </a:ext>
            </a:extLst>
          </p:cNvPr>
          <p:cNvPicPr>
            <a:picLocks noChangeAspect="1"/>
          </p:cNvPicPr>
          <p:nvPr/>
        </p:nvPicPr>
        <p:blipFill>
          <a:blip r:embed="rId2"/>
          <a:stretch>
            <a:fillRect/>
          </a:stretch>
        </p:blipFill>
        <p:spPr>
          <a:xfrm>
            <a:off x="1418859" y="771861"/>
            <a:ext cx="5239481" cy="1352739"/>
          </a:xfrm>
          <a:prstGeom prst="rect">
            <a:avLst/>
          </a:prstGeom>
        </p:spPr>
      </p:pic>
      <p:pic>
        <p:nvPicPr>
          <p:cNvPr id="8" name="Picture 7">
            <a:extLst>
              <a:ext uri="{FF2B5EF4-FFF2-40B4-BE49-F238E27FC236}">
                <a16:creationId xmlns:a16="http://schemas.microsoft.com/office/drawing/2014/main" id="{CD87A978-346D-7974-5EE9-3E459E22E81B}"/>
              </a:ext>
            </a:extLst>
          </p:cNvPr>
          <p:cNvPicPr>
            <a:picLocks noChangeAspect="1"/>
          </p:cNvPicPr>
          <p:nvPr/>
        </p:nvPicPr>
        <p:blipFill>
          <a:blip r:embed="rId3"/>
          <a:stretch>
            <a:fillRect/>
          </a:stretch>
        </p:blipFill>
        <p:spPr>
          <a:xfrm>
            <a:off x="1418859" y="2235003"/>
            <a:ext cx="8697539" cy="4163006"/>
          </a:xfrm>
          <a:prstGeom prst="rect">
            <a:avLst/>
          </a:prstGeom>
        </p:spPr>
      </p:pic>
    </p:spTree>
    <p:extLst>
      <p:ext uri="{BB962C8B-B14F-4D97-AF65-F5344CB8AC3E}">
        <p14:creationId xmlns:p14="http://schemas.microsoft.com/office/powerpoint/2010/main" val="525936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9482A7-1662-C1D3-6D75-9930EDBF903E}"/>
              </a:ext>
            </a:extLst>
          </p:cNvPr>
          <p:cNvSpPr>
            <a:spLocks noGrp="1"/>
          </p:cNvSpPr>
          <p:nvPr>
            <p:ph type="sldNum" sz="quarter" idx="12"/>
          </p:nvPr>
        </p:nvSpPr>
        <p:spPr/>
        <p:txBody>
          <a:bodyPr/>
          <a:lstStyle/>
          <a:p>
            <a:fld id="{48F63A3B-78C7-47BE-AE5E-E10140E04643}" type="slidenum">
              <a:rPr lang="en-US" smtClean="0"/>
              <a:pPr/>
              <a:t>24</a:t>
            </a:fld>
            <a:endParaRPr lang="en-US" dirty="0"/>
          </a:p>
        </p:txBody>
      </p:sp>
      <p:pic>
        <p:nvPicPr>
          <p:cNvPr id="3" name="Picture 2">
            <a:extLst>
              <a:ext uri="{FF2B5EF4-FFF2-40B4-BE49-F238E27FC236}">
                <a16:creationId xmlns:a16="http://schemas.microsoft.com/office/drawing/2014/main" id="{1D0781B7-B7C9-287F-BC5B-10F4631EFAB3}"/>
              </a:ext>
            </a:extLst>
          </p:cNvPr>
          <p:cNvPicPr>
            <a:picLocks noChangeAspect="1"/>
          </p:cNvPicPr>
          <p:nvPr/>
        </p:nvPicPr>
        <p:blipFill>
          <a:blip r:embed="rId2"/>
          <a:stretch>
            <a:fillRect/>
          </a:stretch>
        </p:blipFill>
        <p:spPr>
          <a:xfrm>
            <a:off x="919378" y="594360"/>
            <a:ext cx="8954750" cy="4382112"/>
          </a:xfrm>
          <a:prstGeom prst="rect">
            <a:avLst/>
          </a:prstGeom>
        </p:spPr>
      </p:pic>
      <p:pic>
        <p:nvPicPr>
          <p:cNvPr id="6" name="Picture 5">
            <a:extLst>
              <a:ext uri="{FF2B5EF4-FFF2-40B4-BE49-F238E27FC236}">
                <a16:creationId xmlns:a16="http://schemas.microsoft.com/office/drawing/2014/main" id="{FF87223A-B6C5-94AA-2409-FA157DE6B9CC}"/>
              </a:ext>
            </a:extLst>
          </p:cNvPr>
          <p:cNvPicPr>
            <a:picLocks noChangeAspect="1"/>
          </p:cNvPicPr>
          <p:nvPr/>
        </p:nvPicPr>
        <p:blipFill>
          <a:blip r:embed="rId3"/>
          <a:stretch>
            <a:fillRect/>
          </a:stretch>
        </p:blipFill>
        <p:spPr>
          <a:xfrm>
            <a:off x="919378" y="4976472"/>
            <a:ext cx="4391638" cy="1600423"/>
          </a:xfrm>
          <a:prstGeom prst="rect">
            <a:avLst/>
          </a:prstGeom>
        </p:spPr>
      </p:pic>
      <p:pic>
        <p:nvPicPr>
          <p:cNvPr id="8" name="Picture 7">
            <a:extLst>
              <a:ext uri="{FF2B5EF4-FFF2-40B4-BE49-F238E27FC236}">
                <a16:creationId xmlns:a16="http://schemas.microsoft.com/office/drawing/2014/main" id="{AC99E61D-0492-7B93-03E0-C956F8B7EB9B}"/>
              </a:ext>
            </a:extLst>
          </p:cNvPr>
          <p:cNvPicPr>
            <a:picLocks noChangeAspect="1"/>
          </p:cNvPicPr>
          <p:nvPr/>
        </p:nvPicPr>
        <p:blipFill>
          <a:blip r:embed="rId4"/>
          <a:stretch>
            <a:fillRect/>
          </a:stretch>
        </p:blipFill>
        <p:spPr>
          <a:xfrm>
            <a:off x="5756167" y="5115133"/>
            <a:ext cx="4229690" cy="1038370"/>
          </a:xfrm>
          <a:prstGeom prst="rect">
            <a:avLst/>
          </a:prstGeom>
        </p:spPr>
      </p:pic>
    </p:spTree>
    <p:extLst>
      <p:ext uri="{BB962C8B-B14F-4D97-AF65-F5344CB8AC3E}">
        <p14:creationId xmlns:p14="http://schemas.microsoft.com/office/powerpoint/2010/main" val="1828580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25</a:t>
            </a:fld>
            <a:endParaRPr lang="en-US" dirty="0"/>
          </a:p>
        </p:txBody>
      </p:sp>
      <p:pic>
        <p:nvPicPr>
          <p:cNvPr id="10" name="Picture 9">
            <a:extLst>
              <a:ext uri="{FF2B5EF4-FFF2-40B4-BE49-F238E27FC236}">
                <a16:creationId xmlns:a16="http://schemas.microsoft.com/office/drawing/2014/main" id="{CFD2881F-2EBE-927D-02D3-33264552703E}"/>
              </a:ext>
            </a:extLst>
          </p:cNvPr>
          <p:cNvPicPr>
            <a:picLocks noChangeAspect="1"/>
          </p:cNvPicPr>
          <p:nvPr/>
        </p:nvPicPr>
        <p:blipFill>
          <a:blip r:embed="rId2"/>
          <a:stretch>
            <a:fillRect/>
          </a:stretch>
        </p:blipFill>
        <p:spPr>
          <a:xfrm>
            <a:off x="1442388" y="1358153"/>
            <a:ext cx="9307224" cy="3823691"/>
          </a:xfrm>
          <a:prstGeom prst="rect">
            <a:avLst/>
          </a:prstGeom>
        </p:spPr>
      </p:pic>
    </p:spTree>
    <p:extLst>
      <p:ext uri="{BB962C8B-B14F-4D97-AF65-F5344CB8AC3E}">
        <p14:creationId xmlns:p14="http://schemas.microsoft.com/office/powerpoint/2010/main" val="3278032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26</a:t>
            </a:fld>
            <a:endParaRPr lang="en-US" dirty="0"/>
          </a:p>
        </p:txBody>
      </p:sp>
      <p:pic>
        <p:nvPicPr>
          <p:cNvPr id="3" name="Picture 2">
            <a:extLst>
              <a:ext uri="{FF2B5EF4-FFF2-40B4-BE49-F238E27FC236}">
                <a16:creationId xmlns:a16="http://schemas.microsoft.com/office/drawing/2014/main" id="{FFE4634E-D082-3D79-34ED-0AF0DE615314}"/>
              </a:ext>
            </a:extLst>
          </p:cNvPr>
          <p:cNvPicPr>
            <a:picLocks noChangeAspect="1"/>
          </p:cNvPicPr>
          <p:nvPr/>
        </p:nvPicPr>
        <p:blipFill>
          <a:blip r:embed="rId2"/>
          <a:stretch>
            <a:fillRect/>
          </a:stretch>
        </p:blipFill>
        <p:spPr>
          <a:xfrm>
            <a:off x="3338127" y="1371313"/>
            <a:ext cx="5515745" cy="4115374"/>
          </a:xfrm>
          <a:prstGeom prst="rect">
            <a:avLst/>
          </a:prstGeom>
        </p:spPr>
      </p:pic>
    </p:spTree>
    <p:extLst>
      <p:ext uri="{BB962C8B-B14F-4D97-AF65-F5344CB8AC3E}">
        <p14:creationId xmlns:p14="http://schemas.microsoft.com/office/powerpoint/2010/main" val="2350638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27</a:t>
            </a:fld>
            <a:endParaRPr lang="en-US" dirty="0"/>
          </a:p>
        </p:txBody>
      </p:sp>
      <p:pic>
        <p:nvPicPr>
          <p:cNvPr id="3" name="Picture 2">
            <a:extLst>
              <a:ext uri="{FF2B5EF4-FFF2-40B4-BE49-F238E27FC236}">
                <a16:creationId xmlns:a16="http://schemas.microsoft.com/office/drawing/2014/main" id="{86146F12-3C8B-70E7-2553-6AD7D2A344F3}"/>
              </a:ext>
            </a:extLst>
          </p:cNvPr>
          <p:cNvPicPr>
            <a:picLocks noChangeAspect="1"/>
          </p:cNvPicPr>
          <p:nvPr/>
        </p:nvPicPr>
        <p:blipFill>
          <a:blip r:embed="rId2"/>
          <a:stretch>
            <a:fillRect/>
          </a:stretch>
        </p:blipFill>
        <p:spPr>
          <a:xfrm>
            <a:off x="2918012" y="1199871"/>
            <a:ext cx="5926334" cy="4001058"/>
          </a:xfrm>
          <a:prstGeom prst="rect">
            <a:avLst/>
          </a:prstGeom>
        </p:spPr>
      </p:pic>
    </p:spTree>
    <p:extLst>
      <p:ext uri="{BB962C8B-B14F-4D97-AF65-F5344CB8AC3E}">
        <p14:creationId xmlns:p14="http://schemas.microsoft.com/office/powerpoint/2010/main" val="2486720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28</a:t>
            </a:fld>
            <a:endParaRPr lang="en-US" dirty="0"/>
          </a:p>
        </p:txBody>
      </p:sp>
      <p:pic>
        <p:nvPicPr>
          <p:cNvPr id="3" name="Picture 2">
            <a:extLst>
              <a:ext uri="{FF2B5EF4-FFF2-40B4-BE49-F238E27FC236}">
                <a16:creationId xmlns:a16="http://schemas.microsoft.com/office/drawing/2014/main" id="{454057DC-A2FF-53B9-0B36-B60D87A53903}"/>
              </a:ext>
            </a:extLst>
          </p:cNvPr>
          <p:cNvPicPr>
            <a:picLocks noChangeAspect="1"/>
          </p:cNvPicPr>
          <p:nvPr/>
        </p:nvPicPr>
        <p:blipFill>
          <a:blip r:embed="rId2"/>
          <a:stretch>
            <a:fillRect/>
          </a:stretch>
        </p:blipFill>
        <p:spPr>
          <a:xfrm>
            <a:off x="2783541" y="1442760"/>
            <a:ext cx="6084621" cy="3972479"/>
          </a:xfrm>
          <a:prstGeom prst="rect">
            <a:avLst/>
          </a:prstGeom>
        </p:spPr>
      </p:pic>
    </p:spTree>
    <p:extLst>
      <p:ext uri="{BB962C8B-B14F-4D97-AF65-F5344CB8AC3E}">
        <p14:creationId xmlns:p14="http://schemas.microsoft.com/office/powerpoint/2010/main" val="2224437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29</a:t>
            </a:fld>
            <a:endParaRPr lang="en-US" dirty="0"/>
          </a:p>
        </p:txBody>
      </p:sp>
      <p:pic>
        <p:nvPicPr>
          <p:cNvPr id="4" name="Picture 3">
            <a:extLst>
              <a:ext uri="{FF2B5EF4-FFF2-40B4-BE49-F238E27FC236}">
                <a16:creationId xmlns:a16="http://schemas.microsoft.com/office/drawing/2014/main" id="{F7A2484D-715D-F9E0-4ED0-BDB37F8A1784}"/>
              </a:ext>
            </a:extLst>
          </p:cNvPr>
          <p:cNvPicPr>
            <a:picLocks noChangeAspect="1"/>
          </p:cNvPicPr>
          <p:nvPr/>
        </p:nvPicPr>
        <p:blipFill>
          <a:blip r:embed="rId2"/>
          <a:stretch>
            <a:fillRect/>
          </a:stretch>
        </p:blipFill>
        <p:spPr>
          <a:xfrm>
            <a:off x="2783541" y="1404655"/>
            <a:ext cx="6113200" cy="4048690"/>
          </a:xfrm>
          <a:prstGeom prst="rect">
            <a:avLst/>
          </a:prstGeom>
        </p:spPr>
      </p:pic>
    </p:spTree>
    <p:extLst>
      <p:ext uri="{BB962C8B-B14F-4D97-AF65-F5344CB8AC3E}">
        <p14:creationId xmlns:p14="http://schemas.microsoft.com/office/powerpoint/2010/main" val="3058947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422238"/>
            <a:ext cx="10671048" cy="768096"/>
          </a:xfrm>
        </p:spPr>
        <p:txBody>
          <a:bodyPr/>
          <a:lstStyle/>
          <a:p>
            <a:pPr algn="ctr"/>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5" name="TextBox 4">
            <a:extLst>
              <a:ext uri="{FF2B5EF4-FFF2-40B4-BE49-F238E27FC236}">
                <a16:creationId xmlns:a16="http://schemas.microsoft.com/office/drawing/2014/main" id="{F929DD8E-766C-14EF-5680-56C9C94455F1}"/>
              </a:ext>
            </a:extLst>
          </p:cNvPr>
          <p:cNvSpPr txBox="1"/>
          <p:nvPr/>
        </p:nvSpPr>
        <p:spPr>
          <a:xfrm>
            <a:off x="385370" y="1371217"/>
            <a:ext cx="10504303" cy="4401205"/>
          </a:xfrm>
          <a:prstGeom prst="rect">
            <a:avLst/>
          </a:prstGeom>
          <a:noFill/>
        </p:spPr>
        <p:txBody>
          <a:bodyPr wrap="square" rtlCol="0">
            <a:spAutoFit/>
          </a:bodyPr>
          <a:lstStyle/>
          <a:p>
            <a:pPr algn="just"/>
            <a:r>
              <a:rPr lang="en-US" sz="2000" b="0" i="0" dirty="0">
                <a:effectLst/>
                <a:latin typeface="Arial" pitchFamily="34" charset="0"/>
                <a:cs typeface="Arial" pitchFamily="34" charset="0"/>
              </a:rPr>
              <a:t>The proliferation of social media enables people to express their opinions widely online. However, at the same time, this has resulted in the emergence of conflict and hate, making online environments uninviting for users.</a:t>
            </a:r>
          </a:p>
          <a:p>
            <a:pPr algn="just"/>
            <a:endParaRPr lang="en-US" sz="2000" dirty="0">
              <a:latin typeface="Arial" pitchFamily="34" charset="0"/>
              <a:cs typeface="Arial" pitchFamily="34" charset="0"/>
            </a:endParaRPr>
          </a:p>
          <a:p>
            <a:pPr algn="l"/>
            <a:r>
              <a:rPr lang="en-US" sz="2000" b="0" i="0" dirty="0">
                <a:effectLst/>
                <a:latin typeface="Arial" pitchFamily="34" charset="0"/>
                <a:cs typeface="Arial"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algn="l"/>
            <a:endParaRPr lang="en-US" sz="2000" b="0" i="0" dirty="0">
              <a:effectLst/>
              <a:latin typeface="Arial" pitchFamily="34" charset="0"/>
              <a:cs typeface="Arial" pitchFamily="34" charset="0"/>
            </a:endParaRPr>
          </a:p>
          <a:p>
            <a:pPr algn="l"/>
            <a:r>
              <a:rPr lang="en-US" sz="2000" b="0" i="0" dirty="0">
                <a:effectLst/>
                <a:latin typeface="Arial" pitchFamily="34" charset="0"/>
                <a:cs typeface="Arial" pitchFamily="34" charset="0"/>
              </a:rPr>
              <a:t>Our goal is to build a prototype of online hate and abuse comment classifier which can used to classify hate and offensive comments so that it can be controlled and restricted from spreading hatred and cyberbullying.</a:t>
            </a:r>
          </a:p>
          <a:p>
            <a:pPr algn="just"/>
            <a:endParaRPr lang="en-US" sz="2000" dirty="0">
              <a:latin typeface="Arial" pitchFamily="34" charset="0"/>
              <a:cs typeface="Arial" pitchFamily="34" charset="0"/>
            </a:endParaRPr>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30</a:t>
            </a:fld>
            <a:endParaRPr lang="en-US" dirty="0"/>
          </a:p>
        </p:txBody>
      </p:sp>
      <p:pic>
        <p:nvPicPr>
          <p:cNvPr id="4" name="Picture 3">
            <a:extLst>
              <a:ext uri="{FF2B5EF4-FFF2-40B4-BE49-F238E27FC236}">
                <a16:creationId xmlns:a16="http://schemas.microsoft.com/office/drawing/2014/main" id="{D02EDF19-7F24-74B6-7C19-D770B3CF56B4}"/>
              </a:ext>
            </a:extLst>
          </p:cNvPr>
          <p:cNvPicPr>
            <a:picLocks noChangeAspect="1"/>
          </p:cNvPicPr>
          <p:nvPr/>
        </p:nvPicPr>
        <p:blipFill>
          <a:blip r:embed="rId2"/>
          <a:stretch>
            <a:fillRect/>
          </a:stretch>
        </p:blipFill>
        <p:spPr>
          <a:xfrm>
            <a:off x="3042811" y="1323681"/>
            <a:ext cx="6106377" cy="4210638"/>
          </a:xfrm>
          <a:prstGeom prst="rect">
            <a:avLst/>
          </a:prstGeom>
        </p:spPr>
      </p:pic>
    </p:spTree>
    <p:extLst>
      <p:ext uri="{BB962C8B-B14F-4D97-AF65-F5344CB8AC3E}">
        <p14:creationId xmlns:p14="http://schemas.microsoft.com/office/powerpoint/2010/main" val="3773494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31</a:t>
            </a:fld>
            <a:endParaRPr lang="en-US" dirty="0"/>
          </a:p>
        </p:txBody>
      </p:sp>
      <p:pic>
        <p:nvPicPr>
          <p:cNvPr id="3" name="Picture 2">
            <a:extLst>
              <a:ext uri="{FF2B5EF4-FFF2-40B4-BE49-F238E27FC236}">
                <a16:creationId xmlns:a16="http://schemas.microsoft.com/office/drawing/2014/main" id="{870DCD6C-5480-605A-91AB-2A87F24FEC04}"/>
              </a:ext>
            </a:extLst>
          </p:cNvPr>
          <p:cNvPicPr>
            <a:picLocks noChangeAspect="1"/>
          </p:cNvPicPr>
          <p:nvPr/>
        </p:nvPicPr>
        <p:blipFill>
          <a:blip r:embed="rId2"/>
          <a:stretch>
            <a:fillRect/>
          </a:stretch>
        </p:blipFill>
        <p:spPr>
          <a:xfrm>
            <a:off x="2931460" y="1390365"/>
            <a:ext cx="5960518" cy="4077269"/>
          </a:xfrm>
          <a:prstGeom prst="rect">
            <a:avLst/>
          </a:prstGeom>
        </p:spPr>
      </p:pic>
    </p:spTree>
    <p:extLst>
      <p:ext uri="{BB962C8B-B14F-4D97-AF65-F5344CB8AC3E}">
        <p14:creationId xmlns:p14="http://schemas.microsoft.com/office/powerpoint/2010/main" val="768898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32</a:t>
            </a:fld>
            <a:endParaRPr lang="en-US" dirty="0"/>
          </a:p>
        </p:txBody>
      </p:sp>
      <p:pic>
        <p:nvPicPr>
          <p:cNvPr id="3" name="Picture 2">
            <a:extLst>
              <a:ext uri="{FF2B5EF4-FFF2-40B4-BE49-F238E27FC236}">
                <a16:creationId xmlns:a16="http://schemas.microsoft.com/office/drawing/2014/main" id="{75D77A96-B5D9-9B39-EC0D-F41AAFB39FCF}"/>
              </a:ext>
            </a:extLst>
          </p:cNvPr>
          <p:cNvPicPr>
            <a:picLocks noChangeAspect="1"/>
          </p:cNvPicPr>
          <p:nvPr/>
        </p:nvPicPr>
        <p:blipFill>
          <a:blip r:embed="rId2"/>
          <a:stretch>
            <a:fillRect/>
          </a:stretch>
        </p:blipFill>
        <p:spPr>
          <a:xfrm>
            <a:off x="2608729" y="1309391"/>
            <a:ext cx="6264196" cy="4239217"/>
          </a:xfrm>
          <a:prstGeom prst="rect">
            <a:avLst/>
          </a:prstGeom>
        </p:spPr>
      </p:pic>
    </p:spTree>
    <p:extLst>
      <p:ext uri="{BB962C8B-B14F-4D97-AF65-F5344CB8AC3E}">
        <p14:creationId xmlns:p14="http://schemas.microsoft.com/office/powerpoint/2010/main" val="360530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33</a:t>
            </a:fld>
            <a:endParaRPr lang="en-US" dirty="0"/>
          </a:p>
        </p:txBody>
      </p:sp>
      <p:pic>
        <p:nvPicPr>
          <p:cNvPr id="3" name="Picture 2">
            <a:extLst>
              <a:ext uri="{FF2B5EF4-FFF2-40B4-BE49-F238E27FC236}">
                <a16:creationId xmlns:a16="http://schemas.microsoft.com/office/drawing/2014/main" id="{8836B154-230B-0087-9D15-78BB4E09826B}"/>
              </a:ext>
            </a:extLst>
          </p:cNvPr>
          <p:cNvPicPr>
            <a:picLocks noChangeAspect="1"/>
          </p:cNvPicPr>
          <p:nvPr/>
        </p:nvPicPr>
        <p:blipFill>
          <a:blip r:embed="rId2"/>
          <a:stretch>
            <a:fillRect/>
          </a:stretch>
        </p:blipFill>
        <p:spPr>
          <a:xfrm>
            <a:off x="2693447" y="355002"/>
            <a:ext cx="6401693" cy="3820058"/>
          </a:xfrm>
          <a:prstGeom prst="rect">
            <a:avLst/>
          </a:prstGeom>
        </p:spPr>
      </p:pic>
      <p:pic>
        <p:nvPicPr>
          <p:cNvPr id="6" name="Picture 5">
            <a:extLst>
              <a:ext uri="{FF2B5EF4-FFF2-40B4-BE49-F238E27FC236}">
                <a16:creationId xmlns:a16="http://schemas.microsoft.com/office/drawing/2014/main" id="{67B4A2E7-5498-02E6-C082-09F388D37E91}"/>
              </a:ext>
            </a:extLst>
          </p:cNvPr>
          <p:cNvPicPr>
            <a:picLocks noChangeAspect="1"/>
          </p:cNvPicPr>
          <p:nvPr/>
        </p:nvPicPr>
        <p:blipFill>
          <a:blip r:embed="rId3"/>
          <a:stretch>
            <a:fillRect/>
          </a:stretch>
        </p:blipFill>
        <p:spPr>
          <a:xfrm>
            <a:off x="2693447" y="4175060"/>
            <a:ext cx="6611273" cy="2514951"/>
          </a:xfrm>
          <a:prstGeom prst="rect">
            <a:avLst/>
          </a:prstGeom>
        </p:spPr>
      </p:pic>
      <p:pic>
        <p:nvPicPr>
          <p:cNvPr id="2" name="Picture 1">
            <a:extLst>
              <a:ext uri="{FF2B5EF4-FFF2-40B4-BE49-F238E27FC236}">
                <a16:creationId xmlns:a16="http://schemas.microsoft.com/office/drawing/2014/main" id="{966CB9F9-E136-C2B8-77C1-AC1DD21EEBB3}"/>
              </a:ext>
            </a:extLst>
          </p:cNvPr>
          <p:cNvPicPr>
            <a:picLocks noChangeAspect="1"/>
          </p:cNvPicPr>
          <p:nvPr/>
        </p:nvPicPr>
        <p:blipFill>
          <a:blip r:embed="rId2"/>
          <a:stretch>
            <a:fillRect/>
          </a:stretch>
        </p:blipFill>
        <p:spPr>
          <a:xfrm>
            <a:off x="2693447" y="274320"/>
            <a:ext cx="6401693" cy="3820058"/>
          </a:xfrm>
          <a:prstGeom prst="rect">
            <a:avLst/>
          </a:prstGeom>
        </p:spPr>
      </p:pic>
    </p:spTree>
    <p:extLst>
      <p:ext uri="{BB962C8B-B14F-4D97-AF65-F5344CB8AC3E}">
        <p14:creationId xmlns:p14="http://schemas.microsoft.com/office/powerpoint/2010/main" val="112506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34</a:t>
            </a:fld>
            <a:endParaRPr lang="en-US" dirty="0"/>
          </a:p>
        </p:txBody>
      </p:sp>
      <p:pic>
        <p:nvPicPr>
          <p:cNvPr id="3" name="Picture 2">
            <a:extLst>
              <a:ext uri="{FF2B5EF4-FFF2-40B4-BE49-F238E27FC236}">
                <a16:creationId xmlns:a16="http://schemas.microsoft.com/office/drawing/2014/main" id="{EA6AF936-F432-21C4-CB10-BD8421A4781A}"/>
              </a:ext>
            </a:extLst>
          </p:cNvPr>
          <p:cNvPicPr>
            <a:picLocks noChangeAspect="1"/>
          </p:cNvPicPr>
          <p:nvPr/>
        </p:nvPicPr>
        <p:blipFill>
          <a:blip r:embed="rId2"/>
          <a:stretch>
            <a:fillRect/>
          </a:stretch>
        </p:blipFill>
        <p:spPr>
          <a:xfrm>
            <a:off x="3080138" y="731520"/>
            <a:ext cx="5144218" cy="2419688"/>
          </a:xfrm>
          <a:prstGeom prst="rect">
            <a:avLst/>
          </a:prstGeom>
        </p:spPr>
      </p:pic>
      <p:pic>
        <p:nvPicPr>
          <p:cNvPr id="7170" name="Picture 2">
            <a:extLst>
              <a:ext uri="{FF2B5EF4-FFF2-40B4-BE49-F238E27FC236}">
                <a16:creationId xmlns:a16="http://schemas.microsoft.com/office/drawing/2014/main" id="{A95DB58D-89B4-1204-2277-4FD7AF5EC1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5322" y="3478530"/>
            <a:ext cx="36766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4142AA3-407C-52FB-E005-853CA484F898}"/>
              </a:ext>
            </a:extLst>
          </p:cNvPr>
          <p:cNvPicPr>
            <a:picLocks noChangeAspect="1"/>
          </p:cNvPicPr>
          <p:nvPr/>
        </p:nvPicPr>
        <p:blipFill>
          <a:blip r:embed="rId4"/>
          <a:stretch>
            <a:fillRect/>
          </a:stretch>
        </p:blipFill>
        <p:spPr>
          <a:xfrm>
            <a:off x="1590046" y="6171079"/>
            <a:ext cx="9011908" cy="381053"/>
          </a:xfrm>
          <a:prstGeom prst="rect">
            <a:avLst/>
          </a:prstGeom>
        </p:spPr>
      </p:pic>
    </p:spTree>
    <p:extLst>
      <p:ext uri="{BB962C8B-B14F-4D97-AF65-F5344CB8AC3E}">
        <p14:creationId xmlns:p14="http://schemas.microsoft.com/office/powerpoint/2010/main" val="1803696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35</a:t>
            </a:fld>
            <a:endParaRPr lang="en-US" dirty="0"/>
          </a:p>
        </p:txBody>
      </p:sp>
      <p:pic>
        <p:nvPicPr>
          <p:cNvPr id="3" name="Picture 2">
            <a:extLst>
              <a:ext uri="{FF2B5EF4-FFF2-40B4-BE49-F238E27FC236}">
                <a16:creationId xmlns:a16="http://schemas.microsoft.com/office/drawing/2014/main" id="{BCDEFAA0-10D5-2B61-05B7-81FAA32372CF}"/>
              </a:ext>
            </a:extLst>
          </p:cNvPr>
          <p:cNvPicPr>
            <a:picLocks noChangeAspect="1"/>
          </p:cNvPicPr>
          <p:nvPr/>
        </p:nvPicPr>
        <p:blipFill>
          <a:blip r:embed="rId2"/>
          <a:stretch>
            <a:fillRect/>
          </a:stretch>
        </p:blipFill>
        <p:spPr>
          <a:xfrm>
            <a:off x="2732946" y="201706"/>
            <a:ext cx="6430272" cy="4182059"/>
          </a:xfrm>
          <a:prstGeom prst="rect">
            <a:avLst/>
          </a:prstGeom>
        </p:spPr>
      </p:pic>
      <p:pic>
        <p:nvPicPr>
          <p:cNvPr id="6" name="Picture 5">
            <a:extLst>
              <a:ext uri="{FF2B5EF4-FFF2-40B4-BE49-F238E27FC236}">
                <a16:creationId xmlns:a16="http://schemas.microsoft.com/office/drawing/2014/main" id="{858C78F0-AC5C-E029-61C2-4DD99E304875}"/>
              </a:ext>
            </a:extLst>
          </p:cNvPr>
          <p:cNvPicPr>
            <a:picLocks noChangeAspect="1"/>
          </p:cNvPicPr>
          <p:nvPr/>
        </p:nvPicPr>
        <p:blipFill>
          <a:blip r:embed="rId3"/>
          <a:stretch>
            <a:fillRect/>
          </a:stretch>
        </p:blipFill>
        <p:spPr>
          <a:xfrm>
            <a:off x="2732946" y="4424106"/>
            <a:ext cx="6430272" cy="2257740"/>
          </a:xfrm>
          <a:prstGeom prst="rect">
            <a:avLst/>
          </a:prstGeom>
        </p:spPr>
      </p:pic>
    </p:spTree>
    <p:extLst>
      <p:ext uri="{BB962C8B-B14F-4D97-AF65-F5344CB8AC3E}">
        <p14:creationId xmlns:p14="http://schemas.microsoft.com/office/powerpoint/2010/main" val="3214069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36</a:t>
            </a:fld>
            <a:endParaRPr lang="en-US" dirty="0"/>
          </a:p>
        </p:txBody>
      </p:sp>
      <p:pic>
        <p:nvPicPr>
          <p:cNvPr id="3" name="Picture 2">
            <a:extLst>
              <a:ext uri="{FF2B5EF4-FFF2-40B4-BE49-F238E27FC236}">
                <a16:creationId xmlns:a16="http://schemas.microsoft.com/office/drawing/2014/main" id="{9B959B34-98B8-247D-7034-5FD72B9A747C}"/>
              </a:ext>
            </a:extLst>
          </p:cNvPr>
          <p:cNvPicPr>
            <a:picLocks noChangeAspect="1"/>
          </p:cNvPicPr>
          <p:nvPr/>
        </p:nvPicPr>
        <p:blipFill>
          <a:blip r:embed="rId2"/>
          <a:stretch>
            <a:fillRect/>
          </a:stretch>
        </p:blipFill>
        <p:spPr>
          <a:xfrm>
            <a:off x="1073999" y="416858"/>
            <a:ext cx="5229955" cy="3486637"/>
          </a:xfrm>
          <a:prstGeom prst="rect">
            <a:avLst/>
          </a:prstGeom>
        </p:spPr>
      </p:pic>
      <p:pic>
        <p:nvPicPr>
          <p:cNvPr id="6" name="Picture 5">
            <a:extLst>
              <a:ext uri="{FF2B5EF4-FFF2-40B4-BE49-F238E27FC236}">
                <a16:creationId xmlns:a16="http://schemas.microsoft.com/office/drawing/2014/main" id="{D2047317-3745-FB29-1A33-4AE1CAB33E97}"/>
              </a:ext>
            </a:extLst>
          </p:cNvPr>
          <p:cNvPicPr>
            <a:picLocks noChangeAspect="1"/>
          </p:cNvPicPr>
          <p:nvPr/>
        </p:nvPicPr>
        <p:blipFill>
          <a:blip r:embed="rId3"/>
          <a:stretch>
            <a:fillRect/>
          </a:stretch>
        </p:blipFill>
        <p:spPr>
          <a:xfrm>
            <a:off x="1073999" y="4164799"/>
            <a:ext cx="7268589" cy="2105319"/>
          </a:xfrm>
          <a:prstGeom prst="rect">
            <a:avLst/>
          </a:prstGeom>
        </p:spPr>
      </p:pic>
      <p:pic>
        <p:nvPicPr>
          <p:cNvPr id="8194" name="Picture 2">
            <a:extLst>
              <a:ext uri="{FF2B5EF4-FFF2-40B4-BE49-F238E27FC236}">
                <a16:creationId xmlns:a16="http://schemas.microsoft.com/office/drawing/2014/main" id="{C01BC565-C0E7-CCF1-596E-12DF14B945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4952" y="3098293"/>
            <a:ext cx="3190875" cy="31718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8034B3FA-19FB-67CB-E71F-E03A0F39F2C1}"/>
              </a:ext>
            </a:extLst>
          </p:cNvPr>
          <p:cNvPicPr>
            <a:picLocks noChangeAspect="1"/>
          </p:cNvPicPr>
          <p:nvPr/>
        </p:nvPicPr>
        <p:blipFill>
          <a:blip r:embed="rId5"/>
          <a:stretch>
            <a:fillRect/>
          </a:stretch>
        </p:blipFill>
        <p:spPr>
          <a:xfrm>
            <a:off x="8494952" y="6266269"/>
            <a:ext cx="3658111" cy="476316"/>
          </a:xfrm>
          <a:prstGeom prst="rect">
            <a:avLst/>
          </a:prstGeom>
        </p:spPr>
      </p:pic>
    </p:spTree>
    <p:extLst>
      <p:ext uri="{BB962C8B-B14F-4D97-AF65-F5344CB8AC3E}">
        <p14:creationId xmlns:p14="http://schemas.microsoft.com/office/powerpoint/2010/main" val="332172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37</a:t>
            </a:fld>
            <a:endParaRPr lang="en-US" dirty="0"/>
          </a:p>
        </p:txBody>
      </p:sp>
      <p:pic>
        <p:nvPicPr>
          <p:cNvPr id="3" name="Picture 2">
            <a:extLst>
              <a:ext uri="{FF2B5EF4-FFF2-40B4-BE49-F238E27FC236}">
                <a16:creationId xmlns:a16="http://schemas.microsoft.com/office/drawing/2014/main" id="{7CDBE434-E07E-6F11-086C-214CE1D427C3}"/>
              </a:ext>
            </a:extLst>
          </p:cNvPr>
          <p:cNvPicPr>
            <a:picLocks noChangeAspect="1"/>
          </p:cNvPicPr>
          <p:nvPr/>
        </p:nvPicPr>
        <p:blipFill>
          <a:blip r:embed="rId2"/>
          <a:stretch>
            <a:fillRect/>
          </a:stretch>
        </p:blipFill>
        <p:spPr>
          <a:xfrm>
            <a:off x="2869425" y="594360"/>
            <a:ext cx="5753903" cy="2781688"/>
          </a:xfrm>
          <a:prstGeom prst="rect">
            <a:avLst/>
          </a:prstGeom>
        </p:spPr>
      </p:pic>
      <p:pic>
        <p:nvPicPr>
          <p:cNvPr id="9218" name="Picture 2">
            <a:extLst>
              <a:ext uri="{FF2B5EF4-FFF2-40B4-BE49-F238E27FC236}">
                <a16:creationId xmlns:a16="http://schemas.microsoft.com/office/drawing/2014/main" id="{0F88DF99-2F78-87AE-200C-79B62C93DC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9425" y="3481953"/>
            <a:ext cx="37528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3FA73D1-A272-3AE0-C922-CE6C9740A40F}"/>
              </a:ext>
            </a:extLst>
          </p:cNvPr>
          <p:cNvPicPr>
            <a:picLocks noChangeAspect="1"/>
          </p:cNvPicPr>
          <p:nvPr/>
        </p:nvPicPr>
        <p:blipFill>
          <a:blip r:embed="rId4"/>
          <a:stretch>
            <a:fillRect/>
          </a:stretch>
        </p:blipFill>
        <p:spPr>
          <a:xfrm>
            <a:off x="1518598" y="6115621"/>
            <a:ext cx="9154803" cy="476316"/>
          </a:xfrm>
          <a:prstGeom prst="rect">
            <a:avLst/>
          </a:prstGeom>
        </p:spPr>
      </p:pic>
    </p:spTree>
    <p:extLst>
      <p:ext uri="{BB962C8B-B14F-4D97-AF65-F5344CB8AC3E}">
        <p14:creationId xmlns:p14="http://schemas.microsoft.com/office/powerpoint/2010/main" val="3189195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38</a:t>
            </a:fld>
            <a:endParaRPr lang="en-US" dirty="0"/>
          </a:p>
        </p:txBody>
      </p:sp>
      <p:pic>
        <p:nvPicPr>
          <p:cNvPr id="3" name="Picture 2">
            <a:extLst>
              <a:ext uri="{FF2B5EF4-FFF2-40B4-BE49-F238E27FC236}">
                <a16:creationId xmlns:a16="http://schemas.microsoft.com/office/drawing/2014/main" id="{F2E5F090-9564-282A-CCDC-51A64B394781}"/>
              </a:ext>
            </a:extLst>
          </p:cNvPr>
          <p:cNvPicPr>
            <a:picLocks noChangeAspect="1"/>
          </p:cNvPicPr>
          <p:nvPr/>
        </p:nvPicPr>
        <p:blipFill>
          <a:blip r:embed="rId2"/>
          <a:stretch>
            <a:fillRect/>
          </a:stretch>
        </p:blipFill>
        <p:spPr>
          <a:xfrm>
            <a:off x="399255" y="242047"/>
            <a:ext cx="5696745" cy="3658111"/>
          </a:xfrm>
          <a:prstGeom prst="rect">
            <a:avLst/>
          </a:prstGeom>
        </p:spPr>
      </p:pic>
      <p:pic>
        <p:nvPicPr>
          <p:cNvPr id="6" name="Picture 5">
            <a:extLst>
              <a:ext uri="{FF2B5EF4-FFF2-40B4-BE49-F238E27FC236}">
                <a16:creationId xmlns:a16="http://schemas.microsoft.com/office/drawing/2014/main" id="{1BD4821F-0CAB-1518-1597-FFA0DDC984FE}"/>
              </a:ext>
            </a:extLst>
          </p:cNvPr>
          <p:cNvPicPr>
            <a:picLocks noChangeAspect="1"/>
          </p:cNvPicPr>
          <p:nvPr/>
        </p:nvPicPr>
        <p:blipFill>
          <a:blip r:embed="rId3"/>
          <a:stretch>
            <a:fillRect/>
          </a:stretch>
        </p:blipFill>
        <p:spPr>
          <a:xfrm>
            <a:off x="394583" y="4115311"/>
            <a:ext cx="5668166" cy="2285489"/>
          </a:xfrm>
          <a:prstGeom prst="rect">
            <a:avLst/>
          </a:prstGeom>
        </p:spPr>
      </p:pic>
      <p:pic>
        <p:nvPicPr>
          <p:cNvPr id="9" name="Picture 8">
            <a:extLst>
              <a:ext uri="{FF2B5EF4-FFF2-40B4-BE49-F238E27FC236}">
                <a16:creationId xmlns:a16="http://schemas.microsoft.com/office/drawing/2014/main" id="{C37E5E8E-7949-11AA-1F3E-2F35FECE4FA5}"/>
              </a:ext>
            </a:extLst>
          </p:cNvPr>
          <p:cNvPicPr>
            <a:picLocks noChangeAspect="1"/>
          </p:cNvPicPr>
          <p:nvPr/>
        </p:nvPicPr>
        <p:blipFill>
          <a:blip r:embed="rId4"/>
          <a:stretch>
            <a:fillRect/>
          </a:stretch>
        </p:blipFill>
        <p:spPr>
          <a:xfrm>
            <a:off x="6333565" y="4115311"/>
            <a:ext cx="5463852" cy="2528018"/>
          </a:xfrm>
          <a:prstGeom prst="rect">
            <a:avLst/>
          </a:prstGeom>
        </p:spPr>
      </p:pic>
      <p:pic>
        <p:nvPicPr>
          <p:cNvPr id="2" name="Picture 1">
            <a:extLst>
              <a:ext uri="{FF2B5EF4-FFF2-40B4-BE49-F238E27FC236}">
                <a16:creationId xmlns:a16="http://schemas.microsoft.com/office/drawing/2014/main" id="{6FE85602-D31E-05B9-DC9F-F16EBBAE37FA}"/>
              </a:ext>
            </a:extLst>
          </p:cNvPr>
          <p:cNvPicPr>
            <a:picLocks noChangeAspect="1"/>
          </p:cNvPicPr>
          <p:nvPr/>
        </p:nvPicPr>
        <p:blipFill>
          <a:blip r:embed="rId2"/>
          <a:stretch>
            <a:fillRect/>
          </a:stretch>
        </p:blipFill>
        <p:spPr>
          <a:xfrm>
            <a:off x="399255" y="201706"/>
            <a:ext cx="5696745" cy="3658111"/>
          </a:xfrm>
          <a:prstGeom prst="rect">
            <a:avLst/>
          </a:prstGeom>
        </p:spPr>
      </p:pic>
    </p:spTree>
    <p:extLst>
      <p:ext uri="{BB962C8B-B14F-4D97-AF65-F5344CB8AC3E}">
        <p14:creationId xmlns:p14="http://schemas.microsoft.com/office/powerpoint/2010/main" val="2083645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39</a:t>
            </a:fld>
            <a:endParaRPr lang="en-US" dirty="0"/>
          </a:p>
        </p:txBody>
      </p:sp>
      <p:pic>
        <p:nvPicPr>
          <p:cNvPr id="4" name="Picture 3">
            <a:extLst>
              <a:ext uri="{FF2B5EF4-FFF2-40B4-BE49-F238E27FC236}">
                <a16:creationId xmlns:a16="http://schemas.microsoft.com/office/drawing/2014/main" id="{F6332C7D-A666-4E46-3DCE-B912CECA9260}"/>
              </a:ext>
            </a:extLst>
          </p:cNvPr>
          <p:cNvPicPr>
            <a:picLocks noChangeAspect="1"/>
          </p:cNvPicPr>
          <p:nvPr/>
        </p:nvPicPr>
        <p:blipFill>
          <a:blip r:embed="rId2"/>
          <a:stretch>
            <a:fillRect/>
          </a:stretch>
        </p:blipFill>
        <p:spPr>
          <a:xfrm>
            <a:off x="522044" y="986268"/>
            <a:ext cx="5391902" cy="1495634"/>
          </a:xfrm>
          <a:prstGeom prst="rect">
            <a:avLst/>
          </a:prstGeom>
        </p:spPr>
      </p:pic>
      <p:pic>
        <p:nvPicPr>
          <p:cNvPr id="10242" name="Picture 2">
            <a:extLst>
              <a:ext uri="{FF2B5EF4-FFF2-40B4-BE49-F238E27FC236}">
                <a16:creationId xmlns:a16="http://schemas.microsoft.com/office/drawing/2014/main" id="{33D890D6-5EBA-CDBC-ED83-55F62A611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30" y="2710142"/>
            <a:ext cx="360997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D1A6D46-A36C-0045-6CDC-85A29C1F291A}"/>
              </a:ext>
            </a:extLst>
          </p:cNvPr>
          <p:cNvPicPr>
            <a:picLocks noChangeAspect="1"/>
          </p:cNvPicPr>
          <p:nvPr/>
        </p:nvPicPr>
        <p:blipFill>
          <a:blip r:embed="rId4"/>
          <a:stretch>
            <a:fillRect/>
          </a:stretch>
        </p:blipFill>
        <p:spPr>
          <a:xfrm>
            <a:off x="552730" y="5847202"/>
            <a:ext cx="3620005" cy="381053"/>
          </a:xfrm>
          <a:prstGeom prst="rect">
            <a:avLst/>
          </a:prstGeom>
        </p:spPr>
      </p:pic>
      <p:pic>
        <p:nvPicPr>
          <p:cNvPr id="9" name="Picture 8">
            <a:extLst>
              <a:ext uri="{FF2B5EF4-FFF2-40B4-BE49-F238E27FC236}">
                <a16:creationId xmlns:a16="http://schemas.microsoft.com/office/drawing/2014/main" id="{A229C398-59BD-23EB-A2EB-AFF335514C8F}"/>
              </a:ext>
            </a:extLst>
          </p:cNvPr>
          <p:cNvPicPr>
            <a:picLocks noChangeAspect="1"/>
          </p:cNvPicPr>
          <p:nvPr/>
        </p:nvPicPr>
        <p:blipFill>
          <a:blip r:embed="rId5"/>
          <a:stretch>
            <a:fillRect/>
          </a:stretch>
        </p:blipFill>
        <p:spPr>
          <a:xfrm>
            <a:off x="6065314" y="731520"/>
            <a:ext cx="5573956" cy="2753109"/>
          </a:xfrm>
          <a:prstGeom prst="rect">
            <a:avLst/>
          </a:prstGeom>
        </p:spPr>
      </p:pic>
      <p:pic>
        <p:nvPicPr>
          <p:cNvPr id="10244" name="Picture 4">
            <a:extLst>
              <a:ext uri="{FF2B5EF4-FFF2-40B4-BE49-F238E27FC236}">
                <a16:creationId xmlns:a16="http://schemas.microsoft.com/office/drawing/2014/main" id="{05853CB3-72AB-8D50-8287-BB76B1F6F7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580305"/>
            <a:ext cx="37528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48DC0DA1-B29F-672D-CE8E-D8934F33C467}"/>
              </a:ext>
            </a:extLst>
          </p:cNvPr>
          <p:cNvPicPr>
            <a:picLocks noChangeAspect="1"/>
          </p:cNvPicPr>
          <p:nvPr/>
        </p:nvPicPr>
        <p:blipFill>
          <a:blip r:embed="rId7"/>
          <a:stretch>
            <a:fillRect/>
          </a:stretch>
        </p:blipFill>
        <p:spPr>
          <a:xfrm>
            <a:off x="2446362" y="6228255"/>
            <a:ext cx="9192908" cy="476316"/>
          </a:xfrm>
          <a:prstGeom prst="rect">
            <a:avLst/>
          </a:prstGeom>
        </p:spPr>
      </p:pic>
    </p:spTree>
    <p:extLst>
      <p:ext uri="{BB962C8B-B14F-4D97-AF65-F5344CB8AC3E}">
        <p14:creationId xmlns:p14="http://schemas.microsoft.com/office/powerpoint/2010/main" val="160884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8F63A3B-78C7-47BE-AE5E-E10140E04643}" type="slidenum">
              <a:rPr lang="en-US" smtClean="0"/>
              <a:pPr/>
              <a:t>4</a:t>
            </a:fld>
            <a:endParaRPr lang="en-US" dirty="0"/>
          </a:p>
        </p:txBody>
      </p:sp>
      <p:sp>
        <p:nvSpPr>
          <p:cNvPr id="6" name="Title 1">
            <a:extLst>
              <a:ext uri="{FF2B5EF4-FFF2-40B4-BE49-F238E27FC236}">
                <a16:creationId xmlns:a16="http://schemas.microsoft.com/office/drawing/2014/main" id="{D53B219B-7E3A-7E84-6386-37313F0CFB09}"/>
              </a:ext>
            </a:extLst>
          </p:cNvPr>
          <p:cNvSpPr txBox="1">
            <a:spLocks/>
          </p:cNvSpPr>
          <p:nvPr/>
        </p:nvSpPr>
        <p:spPr>
          <a:xfrm>
            <a:off x="1389530" y="424389"/>
            <a:ext cx="6400800" cy="768096"/>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Helvetica Neue"/>
                <a:ea typeface="+mj-ea"/>
                <a:cs typeface="+mj-cs"/>
              </a:rPr>
              <a:t>Business Goal</a:t>
            </a:r>
          </a:p>
        </p:txBody>
      </p:sp>
      <p:sp>
        <p:nvSpPr>
          <p:cNvPr id="7" name="Text Placeholder 2">
            <a:extLst>
              <a:ext uri="{FF2B5EF4-FFF2-40B4-BE49-F238E27FC236}">
                <a16:creationId xmlns:a16="http://schemas.microsoft.com/office/drawing/2014/main" id="{A2E339BF-E6D7-DD0E-AF02-6813852EE723}"/>
              </a:ext>
            </a:extLst>
          </p:cNvPr>
          <p:cNvSpPr txBox="1">
            <a:spLocks/>
          </p:cNvSpPr>
          <p:nvPr/>
        </p:nvSpPr>
        <p:spPr>
          <a:xfrm>
            <a:off x="645459" y="1427018"/>
            <a:ext cx="8875059" cy="3822224"/>
          </a:xfrm>
          <a:prstGeom prst="rect">
            <a:avLst/>
          </a:prstGeom>
        </p:spPr>
        <p:txBody>
          <a:bodyPr/>
          <a:lstStyle/>
          <a:p>
            <a:pPr marL="274320" marR="0" lvl="0" indent="-274320" algn="just" defTabSz="914400" rtl="0" eaLnBrk="1" fontAlgn="auto" latinLnBrk="0" hangingPunct="1">
              <a:lnSpc>
                <a:spcPct val="100000"/>
              </a:lnSpc>
              <a:spcBef>
                <a:spcPts val="600"/>
              </a:spcBef>
              <a:spcAft>
                <a:spcPts val="0"/>
              </a:spcAft>
              <a:buClr>
                <a:schemeClr val="tx2"/>
              </a:buClr>
              <a:buSzPct val="73000"/>
              <a:buFont typeface="Wingdings 2"/>
              <a:buChar char=""/>
              <a:tabLst/>
              <a:defRPr/>
            </a:pPr>
            <a:r>
              <a:rPr kumimoji="0" lang="en-US" sz="2600" b="0" i="0" u="none" strike="noStrike" kern="1200" cap="none" spc="0" normalizeH="0" baseline="0" noProof="0" dirty="0">
                <a:ln>
                  <a:noFill/>
                </a:ln>
                <a:solidFill>
                  <a:schemeClr val="tx1">
                    <a:lumMod val="95000"/>
                    <a:lumOff val="5000"/>
                  </a:schemeClr>
                </a:solidFill>
                <a:effectLst/>
                <a:uLnTx/>
                <a:uFillTx/>
                <a:latin typeface="Arial" pitchFamily="34" charset="0"/>
                <a:ea typeface="+mn-ea"/>
                <a:cs typeface="Arial" pitchFamily="34" charset="0"/>
              </a:rPr>
              <a:t>There has been a remarkable increase in the cases of cyber 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endParaRPr kumimoji="0" lang="en-US" sz="2600" b="1" i="0" u="none" strike="noStrike" kern="1200" cap="none" spc="0" normalizeH="0" baseline="0" noProof="0" dirty="0">
              <a:ln>
                <a:noFill/>
              </a:ln>
              <a:solidFill>
                <a:schemeClr val="tx1">
                  <a:lumMod val="95000"/>
                  <a:lumOff val="5000"/>
                </a:schemeClr>
              </a:solidFill>
              <a:effectLst/>
              <a:uLnTx/>
              <a:uFillTx/>
              <a:latin typeface="Arial" pitchFamily="34" charset="0"/>
              <a:ea typeface="+mn-ea"/>
              <a:cs typeface="Arial" pitchFamily="34" charset="0"/>
            </a:endParaRPr>
          </a:p>
          <a:p>
            <a:pPr marL="274320" marR="0" lvl="0" indent="-274320" algn="just" defTabSz="914400" rtl="0" eaLnBrk="1" fontAlgn="auto" latinLnBrk="0" hangingPunct="1">
              <a:lnSpc>
                <a:spcPct val="100000"/>
              </a:lnSpc>
              <a:spcBef>
                <a:spcPts val="600"/>
              </a:spcBef>
              <a:spcAft>
                <a:spcPts val="0"/>
              </a:spcAft>
              <a:buClr>
                <a:schemeClr val="tx2"/>
              </a:buClr>
              <a:buSzPct val="73000"/>
              <a:buFont typeface="Wingdings 2"/>
              <a:buChar char=""/>
              <a:tabLst/>
              <a:defRPr/>
            </a:pPr>
            <a:endParaRPr kumimoji="0" lang="en-US" sz="2600" b="1" i="0" u="none" strike="noStrike" kern="1200" cap="none" spc="0" normalizeH="0" baseline="0" noProof="0" dirty="0">
              <a:ln>
                <a:noFill/>
              </a:ln>
              <a:solidFill>
                <a:schemeClr val="tx1">
                  <a:lumMod val="95000"/>
                  <a:lumOff val="5000"/>
                </a:schemeClr>
              </a:solidFill>
              <a:effectLst/>
              <a:uLnTx/>
              <a:uFillTx/>
              <a:latin typeface="Arial" pitchFamily="34" charset="0"/>
              <a:ea typeface="+mn-ea"/>
              <a:cs typeface="Arial" pitchFamily="34" charset="0"/>
            </a:endParaRPr>
          </a:p>
          <a:p>
            <a:pPr marL="274320" marR="0" lvl="0" indent="-274320" algn="just" defTabSz="914400" rtl="0" eaLnBrk="1" fontAlgn="auto" latinLnBrk="0" hangingPunct="1">
              <a:lnSpc>
                <a:spcPct val="100000"/>
              </a:lnSpc>
              <a:spcBef>
                <a:spcPts val="600"/>
              </a:spcBef>
              <a:spcAft>
                <a:spcPts val="0"/>
              </a:spcAft>
              <a:buClr>
                <a:schemeClr val="tx2"/>
              </a:buClr>
              <a:buSzPct val="73000"/>
              <a:buFont typeface="Wingdings 2"/>
              <a:buChar char=""/>
              <a:tabLst/>
              <a:defRPr/>
            </a:pPr>
            <a:r>
              <a:rPr kumimoji="0" lang="en-US" sz="2600" b="0" i="0" u="none" strike="noStrike" kern="1200" cap="none" spc="0" normalizeH="0" baseline="0" noProof="0" dirty="0">
                <a:ln>
                  <a:noFill/>
                </a:ln>
                <a:solidFill>
                  <a:schemeClr val="tx1">
                    <a:lumMod val="95000"/>
                    <a:lumOff val="5000"/>
                  </a:schemeClr>
                </a:solidFill>
                <a:effectLst/>
                <a:uLnTx/>
                <a:uFillTx/>
                <a:latin typeface="Arial" pitchFamily="34" charset="0"/>
                <a:ea typeface="+mn-ea"/>
                <a:cs typeface="Arial" pitchFamily="34" charset="0"/>
              </a:rPr>
              <a:t>Our goal is to build a prototype of online hate and abuse comment classifier which can used to classify hate and offensive comments so that it can be controlled and restricted from spreading hatred and cyber bullying.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40</a:t>
            </a:fld>
            <a:endParaRPr lang="en-US" dirty="0"/>
          </a:p>
        </p:txBody>
      </p:sp>
      <p:sp>
        <p:nvSpPr>
          <p:cNvPr id="6" name="Title 1">
            <a:extLst>
              <a:ext uri="{FF2B5EF4-FFF2-40B4-BE49-F238E27FC236}">
                <a16:creationId xmlns:a16="http://schemas.microsoft.com/office/drawing/2014/main" id="{FD5E8954-9BCB-7FD9-A210-38DC54382D45}"/>
              </a:ext>
            </a:extLst>
          </p:cNvPr>
          <p:cNvSpPr txBox="1">
            <a:spLocks/>
          </p:cNvSpPr>
          <p:nvPr/>
        </p:nvSpPr>
        <p:spPr>
          <a:xfrm>
            <a:off x="779929" y="251186"/>
            <a:ext cx="10622639" cy="6051176"/>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Final Procedure:</a:t>
            </a: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1. Saving the model</a:t>
            </a: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2. Comparing Actual and Prediction</a:t>
            </a: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b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br>
            <a:endPar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endParaRPr>
          </a:p>
        </p:txBody>
      </p:sp>
      <p:sp>
        <p:nvSpPr>
          <p:cNvPr id="7" name="Slide Number Placeholder 22">
            <a:extLst>
              <a:ext uri="{FF2B5EF4-FFF2-40B4-BE49-F238E27FC236}">
                <a16:creationId xmlns:a16="http://schemas.microsoft.com/office/drawing/2014/main" id="{94FF72B7-0438-3641-5939-75128934B0DF}"/>
              </a:ext>
            </a:extLst>
          </p:cNvPr>
          <p:cNvSpPr txBox="1">
            <a:spLocks/>
          </p:cNvSpPr>
          <p:nvPr/>
        </p:nvSpPr>
        <p:spPr>
          <a:xfrm>
            <a:off x="8335264" y="6556248"/>
            <a:ext cx="784448" cy="228600"/>
          </a:xfrm>
          <a:prstGeom prst="rect">
            <a:avLst/>
          </a:prstGeom>
        </p:spPr>
        <p:txBody>
          <a:bodyPr vert="horz" lIns="0" tIns="0" rIns="0" bIns="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100" b="0"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100" b="0" i="0" u="none" strike="noStrike" kern="1200" cap="none" spc="0" normalizeH="0" baseline="0" noProof="0" dirty="0">
              <a:ln>
                <a:noFill/>
              </a:ln>
              <a:solidFill>
                <a:schemeClr val="tx2"/>
              </a:solidFill>
              <a:effectLst/>
              <a:uLnTx/>
              <a:uFillTx/>
              <a:latin typeface="+mn-lt"/>
              <a:ea typeface="+mn-ea"/>
              <a:cs typeface="+mn-cs"/>
            </a:endParaRPr>
          </a:p>
        </p:txBody>
      </p:sp>
      <p:pic>
        <p:nvPicPr>
          <p:cNvPr id="8" name="Picture 7">
            <a:extLst>
              <a:ext uri="{FF2B5EF4-FFF2-40B4-BE49-F238E27FC236}">
                <a16:creationId xmlns:a16="http://schemas.microsoft.com/office/drawing/2014/main" id="{CFB2E580-9D77-05B1-CFE5-A9CFC1350C76}"/>
              </a:ext>
            </a:extLst>
          </p:cNvPr>
          <p:cNvPicPr>
            <a:picLocks noChangeAspect="1"/>
          </p:cNvPicPr>
          <p:nvPr/>
        </p:nvPicPr>
        <p:blipFill>
          <a:blip r:embed="rId2"/>
          <a:stretch>
            <a:fillRect/>
          </a:stretch>
        </p:blipFill>
        <p:spPr>
          <a:xfrm>
            <a:off x="1226887" y="1024053"/>
            <a:ext cx="9116697" cy="533474"/>
          </a:xfrm>
          <a:prstGeom prst="rect">
            <a:avLst/>
          </a:prstGeom>
        </p:spPr>
      </p:pic>
      <p:pic>
        <p:nvPicPr>
          <p:cNvPr id="9" name="Picture 8">
            <a:extLst>
              <a:ext uri="{FF2B5EF4-FFF2-40B4-BE49-F238E27FC236}">
                <a16:creationId xmlns:a16="http://schemas.microsoft.com/office/drawing/2014/main" id="{2A24D783-1B08-BCA9-BED9-EEE2F7C328DB}"/>
              </a:ext>
            </a:extLst>
          </p:cNvPr>
          <p:cNvPicPr>
            <a:picLocks noChangeAspect="1"/>
          </p:cNvPicPr>
          <p:nvPr/>
        </p:nvPicPr>
        <p:blipFill>
          <a:blip r:embed="rId3"/>
          <a:stretch>
            <a:fillRect/>
          </a:stretch>
        </p:blipFill>
        <p:spPr>
          <a:xfrm>
            <a:off x="6139374" y="1976430"/>
            <a:ext cx="3886742" cy="866896"/>
          </a:xfrm>
          <a:prstGeom prst="rect">
            <a:avLst/>
          </a:prstGeom>
        </p:spPr>
      </p:pic>
      <p:pic>
        <p:nvPicPr>
          <p:cNvPr id="10" name="Picture 9">
            <a:extLst>
              <a:ext uri="{FF2B5EF4-FFF2-40B4-BE49-F238E27FC236}">
                <a16:creationId xmlns:a16="http://schemas.microsoft.com/office/drawing/2014/main" id="{54D7D83B-9FB6-AB74-789D-AE8E0F26EFE3}"/>
              </a:ext>
            </a:extLst>
          </p:cNvPr>
          <p:cNvPicPr>
            <a:picLocks noChangeAspect="1"/>
          </p:cNvPicPr>
          <p:nvPr/>
        </p:nvPicPr>
        <p:blipFill>
          <a:blip r:embed="rId4"/>
          <a:stretch>
            <a:fillRect/>
          </a:stretch>
        </p:blipFill>
        <p:spPr>
          <a:xfrm>
            <a:off x="1918065" y="3835043"/>
            <a:ext cx="7792537" cy="246731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8F63A3B-78C7-47BE-AE5E-E10140E04643}" type="slidenum">
              <a:rPr lang="en-US" smtClean="0"/>
              <a:pPr/>
              <a:t>41</a:t>
            </a:fld>
            <a:endParaRPr lang="en-US" dirty="0"/>
          </a:p>
        </p:txBody>
      </p:sp>
      <p:sp>
        <p:nvSpPr>
          <p:cNvPr id="4" name="Title 1">
            <a:extLst>
              <a:ext uri="{FF2B5EF4-FFF2-40B4-BE49-F238E27FC236}">
                <a16:creationId xmlns:a16="http://schemas.microsoft.com/office/drawing/2014/main" id="{FD5E8954-9BCB-7FD9-A210-38DC54382D45}"/>
              </a:ext>
            </a:extLst>
          </p:cNvPr>
          <p:cNvSpPr txBox="1">
            <a:spLocks/>
          </p:cNvSpPr>
          <p:nvPr/>
        </p:nvSpPr>
        <p:spPr>
          <a:xfrm>
            <a:off x="793376" y="470648"/>
            <a:ext cx="10622639" cy="6051176"/>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3. </a:t>
            </a:r>
            <a: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t>Saving the model in CSV format</a:t>
            </a: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b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br>
            <a:endPar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endParaRPr>
          </a:p>
        </p:txBody>
      </p:sp>
      <p:sp>
        <p:nvSpPr>
          <p:cNvPr id="5" name="Slide Number Placeholder 22">
            <a:extLst>
              <a:ext uri="{FF2B5EF4-FFF2-40B4-BE49-F238E27FC236}">
                <a16:creationId xmlns:a16="http://schemas.microsoft.com/office/drawing/2014/main" id="{94FF72B7-0438-3641-5939-75128934B0DF}"/>
              </a:ext>
            </a:extLst>
          </p:cNvPr>
          <p:cNvSpPr txBox="1">
            <a:spLocks/>
          </p:cNvSpPr>
          <p:nvPr/>
        </p:nvSpPr>
        <p:spPr>
          <a:xfrm>
            <a:off x="8335264" y="6556248"/>
            <a:ext cx="784448" cy="228600"/>
          </a:xfrm>
          <a:prstGeom prst="rect">
            <a:avLst/>
          </a:prstGeom>
        </p:spPr>
        <p:txBody>
          <a:bodyPr vert="horz" lIns="0" tIns="0" rIns="0" bIns="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100" b="0"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100" b="0" i="0" u="none" strike="noStrike" kern="1200" cap="none" spc="0" normalizeH="0" baseline="0" noProof="0" dirty="0">
              <a:ln>
                <a:noFill/>
              </a:ln>
              <a:solidFill>
                <a:schemeClr val="tx2"/>
              </a:solidFill>
              <a:effectLst/>
              <a:uLnTx/>
              <a:uFillTx/>
              <a:latin typeface="+mn-lt"/>
              <a:ea typeface="+mn-ea"/>
              <a:cs typeface="+mn-cs"/>
            </a:endParaRPr>
          </a:p>
        </p:txBody>
      </p:sp>
      <p:pic>
        <p:nvPicPr>
          <p:cNvPr id="6" name="Picture 5">
            <a:extLst>
              <a:ext uri="{FF2B5EF4-FFF2-40B4-BE49-F238E27FC236}">
                <a16:creationId xmlns:a16="http://schemas.microsoft.com/office/drawing/2014/main" id="{EE4931DD-AB29-DA31-42AC-EAA4EC01CDE4}"/>
              </a:ext>
            </a:extLst>
          </p:cNvPr>
          <p:cNvPicPr>
            <a:picLocks noChangeAspect="1"/>
          </p:cNvPicPr>
          <p:nvPr/>
        </p:nvPicPr>
        <p:blipFill>
          <a:blip r:embed="rId2"/>
          <a:stretch>
            <a:fillRect/>
          </a:stretch>
        </p:blipFill>
        <p:spPr>
          <a:xfrm>
            <a:off x="2451766" y="416859"/>
            <a:ext cx="5172797" cy="4105848"/>
          </a:xfrm>
          <a:prstGeom prst="rect">
            <a:avLst/>
          </a:prstGeom>
        </p:spPr>
      </p:pic>
      <p:pic>
        <p:nvPicPr>
          <p:cNvPr id="7" name="Picture 6">
            <a:extLst>
              <a:ext uri="{FF2B5EF4-FFF2-40B4-BE49-F238E27FC236}">
                <a16:creationId xmlns:a16="http://schemas.microsoft.com/office/drawing/2014/main" id="{B4B1BF8C-B569-E9C7-550C-31E9EA87B9C2}"/>
              </a:ext>
            </a:extLst>
          </p:cNvPr>
          <p:cNvPicPr>
            <a:picLocks noChangeAspect="1"/>
          </p:cNvPicPr>
          <p:nvPr/>
        </p:nvPicPr>
        <p:blipFill>
          <a:blip r:embed="rId3"/>
          <a:stretch>
            <a:fillRect/>
          </a:stretch>
        </p:blipFill>
        <p:spPr>
          <a:xfrm>
            <a:off x="2659584" y="5871026"/>
            <a:ext cx="3839111" cy="438211"/>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42</a:t>
            </a:fld>
            <a:endParaRPr lang="en-US" dirty="0"/>
          </a:p>
        </p:txBody>
      </p:sp>
      <p:sp>
        <p:nvSpPr>
          <p:cNvPr id="6" name="Title 1">
            <a:extLst>
              <a:ext uri="{FF2B5EF4-FFF2-40B4-BE49-F238E27FC236}">
                <a16:creationId xmlns:a16="http://schemas.microsoft.com/office/drawing/2014/main" id="{B83F7D2E-080D-DBDD-73C4-3C38A2B77908}"/>
              </a:ext>
            </a:extLst>
          </p:cNvPr>
          <p:cNvSpPr txBox="1">
            <a:spLocks/>
          </p:cNvSpPr>
          <p:nvPr/>
        </p:nvSpPr>
        <p:spPr>
          <a:xfrm>
            <a:off x="3382743" y="745285"/>
            <a:ext cx="4169664" cy="667512"/>
          </a:xfrm>
          <a:prstGeom prst="rect">
            <a:avLst/>
          </a:prstGeom>
        </p:spPr>
        <p:txBody>
          <a:bodyPr>
            <a:normAutofit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800" b="1" i="0" u="none" strike="noStrike" kern="1200" cap="all" spc="0" normalizeH="0" baseline="0" noProof="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SUMMARY </a:t>
            </a:r>
            <a:endPar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endParaRPr>
          </a:p>
        </p:txBody>
      </p:sp>
      <p:sp>
        <p:nvSpPr>
          <p:cNvPr id="7" name="Content Placeholder 2">
            <a:extLst>
              <a:ext uri="{FF2B5EF4-FFF2-40B4-BE49-F238E27FC236}">
                <a16:creationId xmlns:a16="http://schemas.microsoft.com/office/drawing/2014/main" id="{2BE8FDE3-DBA4-6A04-C75D-E56FE92EF368}"/>
              </a:ext>
            </a:extLst>
          </p:cNvPr>
          <p:cNvSpPr txBox="1">
            <a:spLocks/>
          </p:cNvSpPr>
          <p:nvPr/>
        </p:nvSpPr>
        <p:spPr>
          <a:xfrm>
            <a:off x="1190064" y="1731818"/>
            <a:ext cx="8592671" cy="4343400"/>
          </a:xfrm>
          <a:prstGeom prst="rect">
            <a:avLst/>
          </a:prstGeom>
        </p:spPr>
        <p:txBody>
          <a:bodyPr/>
          <a:lstStyle/>
          <a:p>
            <a:pPr marL="274320" marR="0" lvl="0" indent="-274320" algn="just" defTabSz="914400" rtl="0" eaLnBrk="1" fontAlgn="auto" latinLnBrk="0" hangingPunct="1">
              <a:lnSpc>
                <a:spcPct val="100000"/>
              </a:lnSpc>
              <a:spcBef>
                <a:spcPts val="600"/>
              </a:spcBef>
              <a:spcAft>
                <a:spcPts val="0"/>
              </a:spcAft>
              <a:buClr>
                <a:schemeClr val="tx2"/>
              </a:buClr>
              <a:buSzPct val="73000"/>
              <a:tabLst/>
              <a:defRPr/>
            </a:pPr>
            <a:r>
              <a:rPr kumimoji="0" lang="en-US" sz="2000" b="0" i="0" u="none" strike="noStrike" kern="1200" cap="none" spc="0" normalizeH="0" baseline="0" noProof="0" dirty="0">
                <a:ln>
                  <a:noFill/>
                </a:ln>
                <a:solidFill>
                  <a:schemeClr val="tx1"/>
                </a:solidFill>
                <a:effectLst/>
                <a:uLnTx/>
                <a:uFillTx/>
                <a:latin typeface="Arial" pitchFamily="34" charset="0"/>
                <a:cs typeface="Arial" pitchFamily="34" charset="0"/>
              </a:rPr>
              <a:t>This research work focuses on developing a model that would automatically classify a comment as either malignant or non-malignant using logistic regression. Therefore, this study aims to develop a multi-headed model to detect different types of malignant comment like threats, rude, abusive, and loathe. By collecting and pre-processing malignant comments for training and testing using term frequency- inverse document frequency (TF-IDF) algorithm, developing a multi-headed model will detect different types of malignant comment using logistic regression to train the dataset, and evaluate the model using confusion metrics</a:t>
            </a:r>
          </a:p>
          <a:p>
            <a:pPr marL="274320" marR="0" lvl="0" indent="-274320" algn="l" defTabSz="914400" rtl="0" eaLnBrk="1" fontAlgn="auto" latinLnBrk="0" hangingPunct="1">
              <a:lnSpc>
                <a:spcPct val="100000"/>
              </a:lnSpc>
              <a:spcBef>
                <a:spcPts val="600"/>
              </a:spcBef>
              <a:spcAft>
                <a:spcPts val="0"/>
              </a:spcAft>
              <a:buClr>
                <a:schemeClr val="tx2"/>
              </a:buClr>
              <a:buSzPct val="73000"/>
              <a:tabLst/>
              <a:defRPr/>
            </a:pPr>
            <a:endParaRPr kumimoji="0" lang="en-US" sz="20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8" name="Slide Number Placeholder 4">
            <a:extLst>
              <a:ext uri="{FF2B5EF4-FFF2-40B4-BE49-F238E27FC236}">
                <a16:creationId xmlns:a16="http://schemas.microsoft.com/office/drawing/2014/main" id="{BF7F20BE-640F-EFAB-3A43-2AA146DB42BF}"/>
              </a:ext>
            </a:extLst>
          </p:cNvPr>
          <p:cNvSpPr txBox="1">
            <a:spLocks/>
          </p:cNvSpPr>
          <p:nvPr/>
        </p:nvSpPr>
        <p:spPr>
          <a:xfrm>
            <a:off x="11204575" y="457200"/>
            <a:ext cx="987425" cy="274638"/>
          </a:xfrm>
          <a:prstGeom prst="rect">
            <a:avLst/>
          </a:prstGeom>
        </p:spPr>
        <p:txBody>
          <a:bodyPr vert="horz" lIns="0" tIns="0" rIns="0" bIns="0" anchor="b">
            <a:norm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100" b="0"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1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43</a:t>
            </a:fld>
            <a:endParaRPr lang="en-US" dirty="0"/>
          </a:p>
        </p:txBody>
      </p:sp>
      <p:sp>
        <p:nvSpPr>
          <p:cNvPr id="6" name="Title 1">
            <a:extLst>
              <a:ext uri="{FF2B5EF4-FFF2-40B4-BE49-F238E27FC236}">
                <a16:creationId xmlns:a16="http://schemas.microsoft.com/office/drawing/2014/main" id="{800AB426-5B7C-607E-D413-5D2C9495CC0A}"/>
              </a:ext>
            </a:extLst>
          </p:cNvPr>
          <p:cNvSpPr txBox="1">
            <a:spLocks/>
          </p:cNvSpPr>
          <p:nvPr/>
        </p:nvSpPr>
        <p:spPr>
          <a:xfrm>
            <a:off x="3401568" y="2933700"/>
            <a:ext cx="4169664" cy="667512"/>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all" spc="0" normalizeH="0" baseline="0" noProof="0" dirty="0">
                <a:ln w="500">
                  <a:solidFill>
                    <a:srgbClr val="92D050"/>
                  </a:solidFill>
                </a:ln>
                <a:solidFill>
                  <a:srgbClr val="002060"/>
                </a:solidFill>
                <a:effectLst/>
                <a:uLnTx/>
                <a:uFillTx/>
                <a:latin typeface="+mj-lt"/>
                <a:ea typeface="+mj-ea"/>
                <a:cs typeface="+mj-cs"/>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309936" y="526587"/>
            <a:ext cx="7860612" cy="768096"/>
          </a:xfrm>
        </p:spPr>
        <p:txBody>
          <a:bodyPr/>
          <a:lstStyle/>
          <a:p>
            <a:pPr algn="l"/>
            <a:r>
              <a:rPr lang="en-US" sz="3600" b="1" i="0" dirty="0">
                <a:effectLst/>
                <a:latin typeface="Georgia" panose="02040502050405020303" pitchFamily="18" charset="0"/>
              </a:rPr>
              <a:t>Technical Requirements</a:t>
            </a:r>
          </a:p>
        </p:txBody>
      </p:sp>
      <p:sp>
        <p:nvSpPr>
          <p:cNvPr id="7" name="Content Placeholder 2">
            <a:extLst>
              <a:ext uri="{FF2B5EF4-FFF2-40B4-BE49-F238E27FC236}">
                <a16:creationId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id="{43BC3899-37F7-0753-88BF-AD27161ABE54}"/>
              </a:ext>
            </a:extLst>
          </p:cNvPr>
          <p:cNvSpPr txBox="1"/>
          <p:nvPr/>
        </p:nvSpPr>
        <p:spPr>
          <a:xfrm>
            <a:off x="941295" y="1676371"/>
            <a:ext cx="10475258" cy="4524315"/>
          </a:xfrm>
          <a:prstGeom prst="rect">
            <a:avLst/>
          </a:prstGeom>
          <a:noFill/>
        </p:spPr>
        <p:txBody>
          <a:bodyPr wrap="square">
            <a:spAutoFit/>
          </a:bodyPr>
          <a:lstStyle/>
          <a:p>
            <a:pPr algn="just"/>
            <a:r>
              <a:rPr lang="en-US" b="0" i="0" dirty="0">
                <a:effectLst/>
                <a:latin typeface="Arial" pitchFamily="34" charset="0"/>
                <a:cs typeface="Arial" pitchFamily="34" charset="0"/>
              </a:rPr>
              <a:t>The data set contains the training set, which has approximately 1,59,000 samples and the test set which contains nearly 1,53,000 samples. All the data samples contain 8 fields which includes :</a:t>
            </a:r>
          </a:p>
          <a:p>
            <a:pPr algn="just"/>
            <a:endParaRPr lang="en-US" b="0" i="0" dirty="0">
              <a:effectLst/>
              <a:latin typeface="Arial" pitchFamily="34" charset="0"/>
              <a:cs typeface="Arial" pitchFamily="34" charset="0"/>
            </a:endParaRPr>
          </a:p>
          <a:p>
            <a:pPr algn="just">
              <a:buFont typeface="Arial" panose="020B0604020202020204" pitchFamily="34" charset="0"/>
              <a:buChar char="•"/>
            </a:pPr>
            <a:r>
              <a:rPr lang="en-US" b="0" i="0" dirty="0">
                <a:effectLst/>
                <a:latin typeface="Arial" pitchFamily="34" charset="0"/>
                <a:cs typeface="Arial" pitchFamily="34" charset="0"/>
              </a:rPr>
              <a:t>Malignant: It is the Label column, which includes values 0 and 1, denoting if the comment is malignant or not.</a:t>
            </a:r>
          </a:p>
          <a:p>
            <a:pPr algn="just">
              <a:buFont typeface="Arial" panose="020B0604020202020204" pitchFamily="34" charset="0"/>
              <a:buChar char="•"/>
            </a:pPr>
            <a:r>
              <a:rPr lang="en-US" b="0" i="0" dirty="0">
                <a:effectLst/>
                <a:latin typeface="Arial" pitchFamily="34" charset="0"/>
                <a:cs typeface="Arial" pitchFamily="34" charset="0"/>
              </a:rPr>
              <a:t>Highly Malignant: It denotes comments that are highly malignant and hurtful.</a:t>
            </a:r>
          </a:p>
          <a:p>
            <a:pPr algn="just">
              <a:buFont typeface="Arial" panose="020B0604020202020204" pitchFamily="34" charset="0"/>
              <a:buChar char="•"/>
            </a:pPr>
            <a:r>
              <a:rPr lang="en-US" b="0" i="0" dirty="0">
                <a:effectLst/>
                <a:latin typeface="Arial" pitchFamily="34" charset="0"/>
                <a:cs typeface="Arial" pitchFamily="34" charset="0"/>
              </a:rPr>
              <a:t>Rude: It denotes comments that are very rude and offensive.</a:t>
            </a:r>
          </a:p>
          <a:p>
            <a:pPr algn="just">
              <a:buFont typeface="Arial" panose="020B0604020202020204" pitchFamily="34" charset="0"/>
              <a:buChar char="•"/>
            </a:pPr>
            <a:r>
              <a:rPr lang="en-US" b="0" i="0" dirty="0">
                <a:effectLst/>
                <a:latin typeface="Arial" pitchFamily="34" charset="0"/>
                <a:cs typeface="Arial" pitchFamily="34" charset="0"/>
              </a:rPr>
              <a:t>Threat: It contains indication of the comments that are giving any threat to someone.</a:t>
            </a:r>
          </a:p>
          <a:p>
            <a:pPr algn="just">
              <a:buFont typeface="Arial" panose="020B0604020202020204" pitchFamily="34" charset="0"/>
              <a:buChar char="•"/>
            </a:pPr>
            <a:r>
              <a:rPr lang="en-US" b="0" i="0" dirty="0">
                <a:effectLst/>
                <a:latin typeface="Arial" pitchFamily="34" charset="0"/>
                <a:cs typeface="Arial" pitchFamily="34" charset="0"/>
              </a:rPr>
              <a:t>Abuse: It is for comments that are abusive in nature.</a:t>
            </a:r>
          </a:p>
          <a:p>
            <a:pPr algn="just">
              <a:buFont typeface="Arial" panose="020B0604020202020204" pitchFamily="34" charset="0"/>
              <a:buChar char="•"/>
            </a:pPr>
            <a:r>
              <a:rPr lang="en-US" b="0" i="0" dirty="0">
                <a:effectLst/>
                <a:latin typeface="Arial" pitchFamily="34" charset="0"/>
                <a:cs typeface="Arial" pitchFamily="34" charset="0"/>
              </a:rPr>
              <a:t>Loathe: It describes the comments which are hateful and loathing in nature.</a:t>
            </a:r>
          </a:p>
          <a:p>
            <a:pPr algn="just">
              <a:buFont typeface="Arial" panose="020B0604020202020204" pitchFamily="34" charset="0"/>
              <a:buChar char="•"/>
            </a:pPr>
            <a:r>
              <a:rPr lang="en-US" b="0" i="0" dirty="0">
                <a:effectLst/>
                <a:latin typeface="Arial" pitchFamily="34" charset="0"/>
                <a:cs typeface="Arial" pitchFamily="34" charset="0"/>
              </a:rPr>
              <a:t>ID: It includes unique Ids associated with each comment text given.</a:t>
            </a:r>
          </a:p>
          <a:p>
            <a:pPr algn="just">
              <a:buFont typeface="Arial" panose="020B0604020202020204" pitchFamily="34" charset="0"/>
              <a:buChar char="•"/>
            </a:pPr>
            <a:r>
              <a:rPr lang="en-US" b="0" i="0" dirty="0">
                <a:effectLst/>
                <a:latin typeface="Arial" pitchFamily="34" charset="0"/>
                <a:cs typeface="Arial" pitchFamily="34" charset="0"/>
              </a:rPr>
              <a:t>Comment text: This column contains the comments extracted from various social media platforms.</a:t>
            </a:r>
          </a:p>
          <a:p>
            <a:pPr algn="just"/>
            <a:endParaRPr lang="en-US" b="0" i="0" dirty="0">
              <a:effectLst/>
              <a:latin typeface="Arial" pitchFamily="34" charset="0"/>
              <a:cs typeface="Arial" pitchFamily="34" charset="0"/>
            </a:endParaRPr>
          </a:p>
          <a:p>
            <a:pPr algn="just"/>
            <a:r>
              <a:rPr lang="en-US" b="0" i="0" dirty="0">
                <a:effectLst/>
                <a:latin typeface="Arial" pitchFamily="34" charset="0"/>
                <a:cs typeface="Arial" pitchFamily="34" charset="0"/>
              </a:rPr>
              <a:t>The label can be either 0 or 1, where 0 denotes a NO while 1 denotes a YES. There are various comments which have multiple labels. The first attribute is a unique ID associated with each comment.</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621792" y="2541494"/>
            <a:ext cx="11036808" cy="3996466"/>
          </a:xfrm>
        </p:spPr>
        <p:txBody>
          <a:bodyPr/>
          <a:lstStyle/>
          <a:p>
            <a:r>
              <a:rPr lang="en-US" b="1" i="0" dirty="0">
                <a:solidFill>
                  <a:srgbClr val="000000"/>
                </a:solidFill>
                <a:effectLst/>
                <a:latin typeface="Helvetica Neue"/>
              </a:rPr>
              <a:t>Checked Top 5 rows of both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 of both dataset</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r>
              <a:rPr lang="en-US" b="1" i="0" dirty="0">
                <a:solidFill>
                  <a:srgbClr val="000000"/>
                </a:solidFill>
                <a:effectLst/>
                <a:latin typeface="Helvetica Neue"/>
              </a:rPr>
              <a:t>of both dataset</a:t>
            </a:r>
            <a:endParaRPr lang="en-IN" b="1" i="0" dirty="0">
              <a:solidFill>
                <a:srgbClr val="000000"/>
              </a:solidFill>
              <a:effectLst/>
              <a:latin typeface="Helvetica Neue"/>
            </a:endParaRPr>
          </a:p>
          <a:p>
            <a:r>
              <a:rPr lang="en-US" b="1" i="0" dirty="0">
                <a:solidFill>
                  <a:srgbClr val="000000"/>
                </a:solidFill>
                <a:effectLst/>
                <a:latin typeface="Helvetica Neue"/>
              </a:rPr>
              <a:t>Checked Data Type of All Data of both dataset</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of both dataset</a:t>
            </a:r>
            <a:endParaRPr lang="en-IN" b="1" i="0" dirty="0">
              <a:solidFill>
                <a:srgbClr val="000000"/>
              </a:solidFill>
              <a:effectLst/>
              <a:latin typeface="Helvetica Neue"/>
            </a:endParaRPr>
          </a:p>
          <a:p>
            <a:r>
              <a:rPr lang="en-IN" b="1" dirty="0">
                <a:solidFill>
                  <a:srgbClr val="000000"/>
                </a:solidFill>
                <a:latin typeface="Helvetica Neue"/>
              </a:rPr>
              <a:t>Checked for special character present in both dataset or not</a:t>
            </a:r>
            <a:endParaRPr lang="en-IN" b="1" i="0" dirty="0">
              <a:solidFill>
                <a:srgbClr val="000000"/>
              </a:solidFill>
              <a:effectLst/>
              <a:latin typeface="Helvetica Neue"/>
            </a:endParaRPr>
          </a:p>
          <a:p>
            <a:r>
              <a:rPr lang="en-US" b="1" i="0" dirty="0">
                <a:solidFill>
                  <a:srgbClr val="000000"/>
                </a:solidFill>
                <a:effectLst/>
                <a:latin typeface="Helvetica Neue"/>
              </a:rPr>
              <a:t>Checked total number of unique value of both dataset</a:t>
            </a:r>
          </a:p>
          <a:p>
            <a:r>
              <a:rPr lang="en-US" b="1" dirty="0">
                <a:solidFill>
                  <a:srgbClr val="000000"/>
                </a:solidFill>
                <a:latin typeface="Helvetica Neue"/>
              </a:rPr>
              <a:t>Checked all features through visualization.</a:t>
            </a:r>
          </a:p>
          <a:p>
            <a:endParaRPr lang="en-US" b="1" dirty="0">
              <a:solidFill>
                <a:srgbClr val="000000"/>
              </a:solidFill>
              <a:latin typeface="Helvetica Neue"/>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557245" y="858460"/>
            <a:ext cx="10671048" cy="768096"/>
          </a:xfrm>
        </p:spPr>
        <p:txBody>
          <a:bodyPr/>
          <a:lstStyle/>
          <a:p>
            <a:r>
              <a:rPr lang="en-IN" dirty="0"/>
              <a:t>Data Cleaning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5" name="Picture 4">
            <a:extLst>
              <a:ext uri="{FF2B5EF4-FFF2-40B4-BE49-F238E27FC236}">
                <a16:creationId xmlns:a16="http://schemas.microsoft.com/office/drawing/2014/main" id="{CBF71874-C616-B7EC-D4B9-305E91A5B4CB}"/>
              </a:ext>
            </a:extLst>
          </p:cNvPr>
          <p:cNvPicPr>
            <a:picLocks noChangeAspect="1"/>
          </p:cNvPicPr>
          <p:nvPr/>
        </p:nvPicPr>
        <p:blipFill>
          <a:blip r:embed="rId2"/>
          <a:stretch>
            <a:fillRect/>
          </a:stretch>
        </p:blipFill>
        <p:spPr>
          <a:xfrm>
            <a:off x="2870947" y="3293349"/>
            <a:ext cx="6258798" cy="1181265"/>
          </a:xfrm>
          <a:prstGeom prst="rect">
            <a:avLst/>
          </a:prstGeom>
        </p:spPr>
      </p:pic>
      <p:sp>
        <p:nvSpPr>
          <p:cNvPr id="7" name="TextBox 6">
            <a:extLst>
              <a:ext uri="{FF2B5EF4-FFF2-40B4-BE49-F238E27FC236}">
                <a16:creationId xmlns:a16="http://schemas.microsoft.com/office/drawing/2014/main" id="{A28764A0-749E-66CE-5475-85A0198DE47C}"/>
              </a:ext>
            </a:extLst>
          </p:cNvPr>
          <p:cNvSpPr txBox="1"/>
          <p:nvPr/>
        </p:nvSpPr>
        <p:spPr>
          <a:xfrm>
            <a:off x="2870947" y="2106009"/>
            <a:ext cx="6258798" cy="707886"/>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Dropped irrelevant column from both dataset that is “id” column as it contains unique value.</a:t>
            </a:r>
          </a:p>
        </p:txBody>
      </p:sp>
    </p:spTree>
    <p:extLst>
      <p:ext uri="{BB962C8B-B14F-4D97-AF65-F5344CB8AC3E}">
        <p14:creationId xmlns:p14="http://schemas.microsoft.com/office/powerpoint/2010/main" val="382311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57304"/>
            <a:ext cx="10671048" cy="1674907"/>
          </a:xfrm>
        </p:spPr>
        <p:txBody>
          <a:bodyPr/>
          <a:lstStyle/>
          <a:p>
            <a:r>
              <a:rPr lang="en-IN" dirty="0"/>
              <a:t>Data Description of        Train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5" name="Content Placeholder 4">
            <a:extLst>
              <a:ext uri="{FF2B5EF4-FFF2-40B4-BE49-F238E27FC236}">
                <a16:creationId xmlns:a16="http://schemas.microsoft.com/office/drawing/2014/main" id="{F3A7F585-98DE-D77E-9864-484777281B6C}"/>
              </a:ext>
            </a:extLst>
          </p:cNvPr>
          <p:cNvSpPr>
            <a:spLocks noGrp="1"/>
          </p:cNvSpPr>
          <p:nvPr>
            <p:ph sz="half" idx="1"/>
          </p:nvPr>
        </p:nvSpPr>
        <p:spPr>
          <a:xfrm>
            <a:off x="755904" y="2332315"/>
            <a:ext cx="10680192" cy="33692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dataset contains </a:t>
            </a:r>
            <a:r>
              <a:rPr lang="en-IN" sz="1800" dirty="0">
                <a:solidFill>
                  <a:schemeClr val="tx1">
                    <a:lumMod val="95000"/>
                    <a:lumOff val="5000"/>
                  </a:schemeClr>
                </a:solidFill>
                <a:latin typeface="Georgia" panose="02040502050405020303" pitchFamily="18" charset="0"/>
              </a:rPr>
              <a:t>159571</a:t>
            </a:r>
            <a:r>
              <a:rPr lang="en-US" sz="1800" dirty="0">
                <a:solidFill>
                  <a:schemeClr val="tx1"/>
                </a:solidFill>
                <a:latin typeface="Georgia" panose="02040502050405020303" pitchFamily="18" charset="0"/>
              </a:rPr>
              <a:t> records (rows) and 8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latin typeface="Georgia" panose="02040502050405020303" pitchFamily="18" charset="0"/>
              </a:rPr>
              <a:t>After removal of irrelevant feature, and also after pre-processing, we get 159571 records (rows) and 11 features (columns). </a:t>
            </a:r>
            <a:endParaRPr lang="en-IN"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11" name="Picture 10">
            <a:extLst>
              <a:ext uri="{FF2B5EF4-FFF2-40B4-BE49-F238E27FC236}">
                <a16:creationId xmlns:a16="http://schemas.microsoft.com/office/drawing/2014/main" id="{CF375832-E7CA-EECC-1012-57B8B5F4B8A3}"/>
              </a:ext>
            </a:extLst>
          </p:cNvPr>
          <p:cNvPicPr>
            <a:picLocks noChangeAspect="1"/>
          </p:cNvPicPr>
          <p:nvPr/>
        </p:nvPicPr>
        <p:blipFill>
          <a:blip r:embed="rId2"/>
          <a:stretch>
            <a:fillRect/>
          </a:stretch>
        </p:blipFill>
        <p:spPr>
          <a:xfrm>
            <a:off x="3348317" y="2791882"/>
            <a:ext cx="2450549" cy="1041124"/>
          </a:xfrm>
          <a:prstGeom prst="rect">
            <a:avLst/>
          </a:prstGeom>
        </p:spPr>
      </p:pic>
      <p:pic>
        <p:nvPicPr>
          <p:cNvPr id="13" name="Picture 12">
            <a:extLst>
              <a:ext uri="{FF2B5EF4-FFF2-40B4-BE49-F238E27FC236}">
                <a16:creationId xmlns:a16="http://schemas.microsoft.com/office/drawing/2014/main" id="{2CCD3170-EFFA-BB19-5D66-907DCFAC0DBB}"/>
              </a:ext>
            </a:extLst>
          </p:cNvPr>
          <p:cNvPicPr>
            <a:picLocks noChangeAspect="1"/>
          </p:cNvPicPr>
          <p:nvPr/>
        </p:nvPicPr>
        <p:blipFill>
          <a:blip r:embed="rId3"/>
          <a:stretch>
            <a:fillRect/>
          </a:stretch>
        </p:blipFill>
        <p:spPr>
          <a:xfrm>
            <a:off x="3534807" y="4987078"/>
            <a:ext cx="2450548" cy="1041124"/>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ED8FE9-AC32-C3A0-7AF6-8B6A48AD6B34}"/>
              </a:ext>
            </a:extLst>
          </p:cNvPr>
          <p:cNvSpPr>
            <a:spLocks noGrp="1"/>
          </p:cNvSpPr>
          <p:nvPr>
            <p:ph type="title"/>
          </p:nvPr>
        </p:nvSpPr>
        <p:spPr>
          <a:xfrm>
            <a:off x="758952" y="557304"/>
            <a:ext cx="10671048" cy="1674907"/>
          </a:xfrm>
        </p:spPr>
        <p:txBody>
          <a:bodyPr/>
          <a:lstStyle/>
          <a:p>
            <a:r>
              <a:rPr lang="en-IN" dirty="0"/>
              <a:t>Data Description of          TEST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Content Placeholder 4">
            <a:extLst>
              <a:ext uri="{FF2B5EF4-FFF2-40B4-BE49-F238E27FC236}">
                <a16:creationId xmlns:a16="http://schemas.microsoft.com/office/drawing/2014/main" id="{92FFDDD3-0468-EB87-5CDC-F32F2820ABA7}"/>
              </a:ext>
            </a:extLst>
          </p:cNvPr>
          <p:cNvSpPr>
            <a:spLocks noGrp="1"/>
          </p:cNvSpPr>
          <p:nvPr>
            <p:ph sz="half" idx="1"/>
          </p:nvPr>
        </p:nvSpPr>
        <p:spPr>
          <a:xfrm>
            <a:off x="755904" y="2332315"/>
            <a:ext cx="10680192" cy="33692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dataset contains 153164 records (rows) and 2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latin typeface="Georgia" panose="02040502050405020303" pitchFamily="18" charset="0"/>
              </a:rPr>
              <a:t>After removal of irrelevant feature, and also after pre-processing, we get 153164 records (rows) and 3 features (columns). </a:t>
            </a:r>
            <a:endParaRPr lang="en-IN"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9" name="Rectangle 1">
            <a:extLst>
              <a:ext uri="{FF2B5EF4-FFF2-40B4-BE49-F238E27FC236}">
                <a16:creationId xmlns:a16="http://schemas.microsoft.com/office/drawing/2014/main" id="{28A4166D-3E0F-19EF-B784-BAB334DD7478}"/>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153164</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8A2B1633-1C3D-5F63-66B1-8E800394BC4D}"/>
              </a:ext>
            </a:extLst>
          </p:cNvPr>
          <p:cNvPicPr>
            <a:picLocks noChangeAspect="1"/>
          </p:cNvPicPr>
          <p:nvPr/>
        </p:nvPicPr>
        <p:blipFill>
          <a:blip r:embed="rId2"/>
          <a:stretch>
            <a:fillRect/>
          </a:stretch>
        </p:blipFill>
        <p:spPr>
          <a:xfrm>
            <a:off x="3637328" y="2770094"/>
            <a:ext cx="2669342" cy="1062912"/>
          </a:xfrm>
          <a:prstGeom prst="rect">
            <a:avLst/>
          </a:prstGeom>
        </p:spPr>
      </p:pic>
      <p:pic>
        <p:nvPicPr>
          <p:cNvPr id="13" name="Picture 12">
            <a:extLst>
              <a:ext uri="{FF2B5EF4-FFF2-40B4-BE49-F238E27FC236}">
                <a16:creationId xmlns:a16="http://schemas.microsoft.com/office/drawing/2014/main" id="{E144FA6E-6ADD-A3A9-72E8-A59796A4D659}"/>
              </a:ext>
            </a:extLst>
          </p:cNvPr>
          <p:cNvPicPr>
            <a:picLocks noChangeAspect="1"/>
          </p:cNvPicPr>
          <p:nvPr/>
        </p:nvPicPr>
        <p:blipFill>
          <a:blip r:embed="rId3"/>
          <a:stretch>
            <a:fillRect/>
          </a:stretch>
        </p:blipFill>
        <p:spPr>
          <a:xfrm>
            <a:off x="3762155" y="4638641"/>
            <a:ext cx="2544515" cy="1062912"/>
          </a:xfrm>
          <a:prstGeom prst="rect">
            <a:avLst/>
          </a:prstGeom>
        </p:spPr>
      </p:pic>
    </p:spTree>
    <p:extLst>
      <p:ext uri="{BB962C8B-B14F-4D97-AF65-F5344CB8AC3E}">
        <p14:creationId xmlns:p14="http://schemas.microsoft.com/office/powerpoint/2010/main" val="2814185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Opulent</Template>
  <TotalTime>4351</TotalTime>
  <Words>922</Words>
  <Application>Microsoft Office PowerPoint</Application>
  <PresentationFormat>Widescreen</PresentationFormat>
  <Paragraphs>133</Paragraphs>
  <Slides>43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-apple-system</vt:lpstr>
      <vt:lpstr>Arial</vt:lpstr>
      <vt:lpstr>Arial Black</vt:lpstr>
      <vt:lpstr>Arial Unicode MS</vt:lpstr>
      <vt:lpstr>Calibri</vt:lpstr>
      <vt:lpstr>Georgia</vt:lpstr>
      <vt:lpstr>Helvetica Neue</vt:lpstr>
      <vt:lpstr>Trebuchet MS</vt:lpstr>
      <vt:lpstr>Wingdings</vt:lpstr>
      <vt:lpstr>Wingdings 2</vt:lpstr>
      <vt:lpstr>Opulent</vt:lpstr>
      <vt:lpstr>MALIGNANT COMMENTS CLASSIFICATION</vt:lpstr>
      <vt:lpstr>AGENDA</vt:lpstr>
      <vt:lpstr>Introduction</vt:lpstr>
      <vt:lpstr>PowerPoint Presentation</vt:lpstr>
      <vt:lpstr>Technical Requirements</vt:lpstr>
      <vt:lpstr>Exploratory Data Analysis (EDA)</vt:lpstr>
      <vt:lpstr>Data Cleaning </vt:lpstr>
      <vt:lpstr>Data Description of        Train Data-set</vt:lpstr>
      <vt:lpstr>Data Description of          TEST Data-set</vt:lpstr>
      <vt:lpstr>Data-Set Description</vt:lpstr>
      <vt:lpstr>Data Visualization</vt:lpstr>
      <vt:lpstr>PowerPoint Presentation</vt:lpstr>
      <vt:lpstr>PowerPoint Presentation</vt:lpstr>
      <vt:lpstr>PowerPoint Presentation</vt:lpstr>
      <vt:lpstr>PowerPoint Presentation</vt:lpstr>
      <vt:lpstr>Checking Correlation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N G</cp:lastModifiedBy>
  <cp:revision>224</cp:revision>
  <dcterms:created xsi:type="dcterms:W3CDTF">2022-08-31T15:26:21Z</dcterms:created>
  <dcterms:modified xsi:type="dcterms:W3CDTF">2023-01-17T15:42:22Z</dcterms:modified>
</cp:coreProperties>
</file>