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4" r:id="rId6"/>
    <p:sldId id="271" r:id="rId7"/>
    <p:sldId id="263" r:id="rId8"/>
    <p:sldId id="262" r:id="rId9"/>
    <p:sldId id="261" r:id="rId10"/>
    <p:sldId id="269" r:id="rId11"/>
    <p:sldId id="270" r:id="rId12"/>
    <p:sldId id="268" r:id="rId13"/>
    <p:sldId id="265" r:id="rId14"/>
    <p:sldId id="266" r:id="rId15"/>
    <p:sldId id="260" r:id="rId16"/>
  </p:sldIdLst>
  <p:sldSz cx="12192000" cy="6858000"/>
  <p:notesSz cx="6858000" cy="9144000"/>
  <p:embeddedFontLst>
    <p:embeddedFont>
      <p:font typeface="Mistral" panose="03090702030407020403" pitchFamily="66" charset="0"/>
      <p:regular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2fLzW2NWhC2ejww7VA5lENbg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2d8a19e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2d8a19e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2d8a19e0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2d8a19e0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5"/>
          <p:cNvSpPr txBox="1">
            <a:spLocks noGrp="1"/>
          </p:cNvSpPr>
          <p:nvPr>
            <p:ph type="ctrTitle"/>
          </p:nvPr>
        </p:nvSpPr>
        <p:spPr>
          <a:xfrm>
            <a:off x="1078287" y="591625"/>
            <a:ext cx="9119010" cy="36562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400"/>
              <a:buFont typeface="Open Sans"/>
              <a:buNone/>
              <a:defRPr sz="4400" b="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5"/>
          <p:cNvSpPr txBox="1">
            <a:spLocks noGrp="1"/>
          </p:cNvSpPr>
          <p:nvPr>
            <p:ph type="subTitle" idx="1"/>
          </p:nvPr>
        </p:nvSpPr>
        <p:spPr>
          <a:xfrm>
            <a:off x="1078286" y="4363657"/>
            <a:ext cx="9119010" cy="968118"/>
          </a:xfrm>
          <a:prstGeom prst="rect">
            <a:avLst/>
          </a:prstGeom>
          <a:noFill/>
          <a:ln>
            <a:noFill/>
          </a:ln>
        </p:spPr>
        <p:txBody>
          <a:bodyPr spcFirstLastPara="1" wrap="square" lIns="91425" tIns="45700" rIns="91425" bIns="45700" anchor="t" anchorCtr="0">
            <a:noAutofit/>
          </a:bodyPr>
          <a:lstStyle>
            <a:lvl1pPr lvl="0" algn="l">
              <a:lnSpc>
                <a:spcPct val="90000"/>
              </a:lnSpc>
              <a:spcBef>
                <a:spcPts val="750"/>
              </a:spcBef>
              <a:spcAft>
                <a:spcPts val="0"/>
              </a:spcAft>
              <a:buSzPts val="2800"/>
              <a:buNone/>
              <a:defRPr sz="2800">
                <a:solidFill>
                  <a:schemeClr val="lt1"/>
                </a:solidFill>
                <a:latin typeface="Open Sans"/>
                <a:ea typeface="Open Sans"/>
                <a:cs typeface="Open Sans"/>
                <a:sym typeface="Open Sans"/>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13" name="Google Shape;13;p5"/>
          <p:cNvPicPr preferRelativeResize="0"/>
          <p:nvPr/>
        </p:nvPicPr>
        <p:blipFill rotWithShape="1">
          <a:blip r:embed="rId3">
            <a:alphaModFix/>
          </a:blip>
          <a:srcRect/>
          <a:stretch/>
        </p:blipFill>
        <p:spPr>
          <a:xfrm>
            <a:off x="694481" y="625033"/>
            <a:ext cx="9502813" cy="4706741"/>
          </a:xfrm>
          <a:prstGeom prst="rect">
            <a:avLst/>
          </a:prstGeom>
          <a:noFill/>
          <a:ln>
            <a:noFill/>
          </a:ln>
        </p:spPr>
      </p:pic>
      <p:pic>
        <p:nvPicPr>
          <p:cNvPr id="14" name="Google Shape;14;p5"/>
          <p:cNvPicPr preferRelativeResize="0"/>
          <p:nvPr/>
        </p:nvPicPr>
        <p:blipFill rotWithShape="1">
          <a:blip r:embed="rId4">
            <a:alphaModFix/>
          </a:blip>
          <a:srcRect/>
          <a:stretch/>
        </p:blipFill>
        <p:spPr>
          <a:xfrm>
            <a:off x="7122296" y="591625"/>
            <a:ext cx="3991418" cy="9346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72"/>
        <p:cNvGrpSpPr/>
        <p:nvPr/>
      </p:nvGrpSpPr>
      <p:grpSpPr>
        <a:xfrm>
          <a:off x="0" y="0"/>
          <a:ext cx="0" cy="0"/>
          <a:chOff x="0" y="0"/>
          <a:chExt cx="0" cy="0"/>
        </a:xfrm>
      </p:grpSpPr>
      <p:sp>
        <p:nvSpPr>
          <p:cNvPr id="73" name="Google Shape;73;p15"/>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73628" y="311727"/>
            <a:ext cx="4702029" cy="17456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Open Sans"/>
              <a:buNone/>
              <a:defRPr sz="32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5183187" y="311727"/>
            <a:ext cx="6735185" cy="55493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sz="2400"/>
            </a:lvl1pPr>
            <a:lvl2pPr marL="914400" lvl="1" indent="-361950" algn="l">
              <a:lnSpc>
                <a:spcPct val="90000"/>
              </a:lnSpc>
              <a:spcBef>
                <a:spcPts val="375"/>
              </a:spcBef>
              <a:spcAft>
                <a:spcPts val="0"/>
              </a:spcAft>
              <a:buClr>
                <a:schemeClr val="accent1"/>
              </a:buClr>
              <a:buSzPts val="2100"/>
              <a:buChar char="▪"/>
              <a:defRPr sz="2100"/>
            </a:lvl2pPr>
            <a:lvl3pPr marL="1371600" lvl="2" indent="-342900" algn="l">
              <a:lnSpc>
                <a:spcPct val="90000"/>
              </a:lnSpc>
              <a:spcBef>
                <a:spcPts val="375"/>
              </a:spcBef>
              <a:spcAft>
                <a:spcPts val="0"/>
              </a:spcAft>
              <a:buClr>
                <a:schemeClr val="accent1"/>
              </a:buClr>
              <a:buSzPts val="1800"/>
              <a:buChar char="▪"/>
              <a:defRPr sz="1800"/>
            </a:lvl3pPr>
            <a:lvl4pPr marL="1828800" lvl="3" indent="-323850" algn="l">
              <a:lnSpc>
                <a:spcPct val="90000"/>
              </a:lnSpc>
              <a:spcBef>
                <a:spcPts val="375"/>
              </a:spcBef>
              <a:spcAft>
                <a:spcPts val="0"/>
              </a:spcAft>
              <a:buClr>
                <a:schemeClr val="accent1"/>
              </a:buClr>
              <a:buSzPts val="1500"/>
              <a:buChar char="▪"/>
              <a:defRPr sz="1500"/>
            </a:lvl4pPr>
            <a:lvl5pPr marL="2286000" lvl="4" indent="-323850" algn="l">
              <a:lnSpc>
                <a:spcPct val="90000"/>
              </a:lnSpc>
              <a:spcBef>
                <a:spcPts val="375"/>
              </a:spcBef>
              <a:spcAft>
                <a:spcPts val="0"/>
              </a:spcAft>
              <a:buClr>
                <a:schemeClr val="accent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7" name="Google Shape;77;p16"/>
          <p:cNvSpPr txBox="1">
            <a:spLocks noGrp="1"/>
          </p:cNvSpPr>
          <p:nvPr>
            <p:ph type="body" idx="2"/>
          </p:nvPr>
        </p:nvSpPr>
        <p:spPr>
          <a:xfrm>
            <a:off x="273628" y="2057400"/>
            <a:ext cx="4702029" cy="3811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8" name="Google Shape;78;p16"/>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Заголовок, текст и объект">
  <p:cSld name="Заголовок, текст и объект">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73628" y="142875"/>
            <a:ext cx="11644744" cy="1197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
          <p:cNvSpPr txBox="1">
            <a:spLocks noGrp="1"/>
          </p:cNvSpPr>
          <p:nvPr>
            <p:ph type="body" idx="1"/>
          </p:nvPr>
        </p:nvSpPr>
        <p:spPr>
          <a:xfrm>
            <a:off x="5183187" y="1419225"/>
            <a:ext cx="6735185" cy="444182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sz="2400">
                <a:latin typeface="Open Sans"/>
                <a:ea typeface="Open Sans"/>
                <a:cs typeface="Open Sans"/>
                <a:sym typeface="Open Sans"/>
              </a:defRPr>
            </a:lvl1pPr>
            <a:lvl2pPr marL="914400" lvl="1" indent="-361950" algn="l">
              <a:lnSpc>
                <a:spcPct val="90000"/>
              </a:lnSpc>
              <a:spcBef>
                <a:spcPts val="375"/>
              </a:spcBef>
              <a:spcAft>
                <a:spcPts val="0"/>
              </a:spcAft>
              <a:buClr>
                <a:schemeClr val="accent1"/>
              </a:buClr>
              <a:buSzPts val="2100"/>
              <a:buChar char="▪"/>
              <a:defRPr sz="2100">
                <a:latin typeface="Open Sans"/>
                <a:ea typeface="Open Sans"/>
                <a:cs typeface="Open Sans"/>
                <a:sym typeface="Open Sans"/>
              </a:defRPr>
            </a:lvl2pPr>
            <a:lvl3pPr marL="1371600" lvl="2" indent="-342900" algn="l">
              <a:lnSpc>
                <a:spcPct val="90000"/>
              </a:lnSpc>
              <a:spcBef>
                <a:spcPts val="375"/>
              </a:spcBef>
              <a:spcAft>
                <a:spcPts val="0"/>
              </a:spcAft>
              <a:buClr>
                <a:schemeClr val="accent1"/>
              </a:buClr>
              <a:buSzPts val="1800"/>
              <a:buChar char="▪"/>
              <a:defRPr sz="1800">
                <a:latin typeface="Open Sans"/>
                <a:ea typeface="Open Sans"/>
                <a:cs typeface="Open Sans"/>
                <a:sym typeface="Open Sans"/>
              </a:defRPr>
            </a:lvl3pPr>
            <a:lvl4pPr marL="1828800" lvl="3" indent="-32385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4pPr>
            <a:lvl5pPr marL="2286000" lvl="4" indent="-32385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82" name="Google Shape;82;p17"/>
          <p:cNvSpPr txBox="1">
            <a:spLocks noGrp="1"/>
          </p:cNvSpPr>
          <p:nvPr>
            <p:ph type="body" idx="2"/>
          </p:nvPr>
        </p:nvSpPr>
        <p:spPr>
          <a:xfrm>
            <a:off x="273628" y="1419225"/>
            <a:ext cx="4784147" cy="444976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3" name="Google Shape;83;p17"/>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22118" y="238508"/>
            <a:ext cx="4449907" cy="18188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a:spLocks noGrp="1"/>
          </p:cNvSpPr>
          <p:nvPr>
            <p:ph type="pic" idx="2"/>
          </p:nvPr>
        </p:nvSpPr>
        <p:spPr>
          <a:xfrm>
            <a:off x="5287096" y="238509"/>
            <a:ext cx="6582785" cy="5627304"/>
          </a:xfrm>
          <a:prstGeom prst="rect">
            <a:avLst/>
          </a:prstGeom>
          <a:noFill/>
          <a:ln>
            <a:noFill/>
          </a:ln>
          <a:effectLst>
            <a:outerShdw blurRad="190500" dist="228600" dir="2700000" algn="ctr">
              <a:srgbClr val="000000">
                <a:alpha val="29803"/>
              </a:srgbClr>
            </a:outerShdw>
          </a:effectLst>
        </p:spPr>
      </p:sp>
      <p:sp>
        <p:nvSpPr>
          <p:cNvPr id="87" name="Google Shape;87;p18"/>
          <p:cNvSpPr txBox="1">
            <a:spLocks noGrp="1"/>
          </p:cNvSpPr>
          <p:nvPr>
            <p:ph type="body" idx="1"/>
          </p:nvPr>
        </p:nvSpPr>
        <p:spPr>
          <a:xfrm>
            <a:off x="322118" y="2057400"/>
            <a:ext cx="4449907" cy="3811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8" name="Google Shape;88;p18"/>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Партнёры">
  <p:cSld name="Партнёры">
    <p:spTree>
      <p:nvGrpSpPr>
        <p:cNvPr id="1" name="Shape 89"/>
        <p:cNvGrpSpPr/>
        <p:nvPr/>
      </p:nvGrpSpPr>
      <p:grpSpPr>
        <a:xfrm>
          <a:off x="0" y="0"/>
          <a:ext cx="0" cy="0"/>
          <a:chOff x="0" y="0"/>
          <a:chExt cx="0" cy="0"/>
        </a:xfrm>
      </p:grpSpPr>
      <p:sp>
        <p:nvSpPr>
          <p:cNvPr id="90" name="Google Shape;90;p19"/>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91" name="Google Shape;91;p19"/>
          <p:cNvSpPr txBox="1"/>
          <p:nvPr/>
        </p:nvSpPr>
        <p:spPr>
          <a:xfrm>
            <a:off x="3835605" y="81023"/>
            <a:ext cx="4520789"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4400" b="0" i="0" u="none" strike="noStrike" cap="none">
                <a:solidFill>
                  <a:schemeClr val="accent1"/>
                </a:solidFill>
                <a:latin typeface="Open Sans"/>
                <a:ea typeface="Open Sans"/>
                <a:cs typeface="Open Sans"/>
                <a:sym typeface="Open Sans"/>
              </a:rPr>
              <a:t>НАШИ ПАРТНЁРЫ</a:t>
            </a:r>
            <a:endParaRPr/>
          </a:p>
        </p:txBody>
      </p:sp>
      <p:pic>
        <p:nvPicPr>
          <p:cNvPr id="92" name="Google Shape;92;p19"/>
          <p:cNvPicPr preferRelativeResize="0"/>
          <p:nvPr/>
        </p:nvPicPr>
        <p:blipFill rotWithShape="1">
          <a:blip r:embed="rId2">
            <a:alphaModFix/>
          </a:blip>
          <a:srcRect/>
          <a:stretch/>
        </p:blipFill>
        <p:spPr>
          <a:xfrm>
            <a:off x="668287" y="665667"/>
            <a:ext cx="11405629" cy="58777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93"/>
        <p:cNvGrpSpPr/>
        <p:nvPr/>
      </p:nvGrpSpPr>
      <p:grpSpPr>
        <a:xfrm>
          <a:off x="0" y="0"/>
          <a:ext cx="0" cy="0"/>
          <a:chOff x="0" y="0"/>
          <a:chExt cx="0" cy="0"/>
        </a:xfrm>
      </p:grpSpPr>
      <p:sp>
        <p:nvSpPr>
          <p:cNvPr id="94" name="Google Shape;94;p20"/>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pic>
        <p:nvPicPr>
          <p:cNvPr id="95" name="Google Shape;95;p20"/>
          <p:cNvPicPr preferRelativeResize="0"/>
          <p:nvPr/>
        </p:nvPicPr>
        <p:blipFill rotWithShape="1">
          <a:blip r:embed="rId2">
            <a:alphaModFix/>
          </a:blip>
          <a:srcRect/>
          <a:stretch/>
        </p:blipFill>
        <p:spPr>
          <a:xfrm>
            <a:off x="4485191" y="188495"/>
            <a:ext cx="3808070" cy="2787275"/>
          </a:xfrm>
          <a:prstGeom prst="rect">
            <a:avLst/>
          </a:prstGeom>
          <a:noFill/>
          <a:ln>
            <a:noFill/>
          </a:ln>
        </p:spPr>
      </p:pic>
      <p:cxnSp>
        <p:nvCxnSpPr>
          <p:cNvPr id="96" name="Google Shape;96;p20"/>
          <p:cNvCxnSpPr/>
          <p:nvPr/>
        </p:nvCxnSpPr>
        <p:spPr>
          <a:xfrm rot="10800000">
            <a:off x="3032568" y="3138047"/>
            <a:ext cx="6389224" cy="0"/>
          </a:xfrm>
          <a:prstGeom prst="straightConnector1">
            <a:avLst/>
          </a:prstGeom>
          <a:noFill/>
          <a:ln w="28575" cap="flat" cmpd="sng">
            <a:solidFill>
              <a:schemeClr val="accent3"/>
            </a:solidFill>
            <a:prstDash val="solid"/>
            <a:round/>
            <a:headEnd type="none" w="sm" len="sm"/>
            <a:tailEnd type="none" w="sm" len="sm"/>
          </a:ln>
        </p:spPr>
      </p:cxnSp>
      <p:cxnSp>
        <p:nvCxnSpPr>
          <p:cNvPr id="97" name="Google Shape;97;p20"/>
          <p:cNvCxnSpPr/>
          <p:nvPr/>
        </p:nvCxnSpPr>
        <p:spPr>
          <a:xfrm rot="10800000">
            <a:off x="3032567" y="3138047"/>
            <a:ext cx="0" cy="2938662"/>
          </a:xfrm>
          <a:prstGeom prst="straightConnector1">
            <a:avLst/>
          </a:prstGeom>
          <a:noFill/>
          <a:ln w="28575" cap="flat" cmpd="sng">
            <a:solidFill>
              <a:schemeClr val="accent3"/>
            </a:solidFill>
            <a:prstDash val="solid"/>
            <a:round/>
            <a:headEnd type="none" w="sm" len="sm"/>
            <a:tailEnd type="none" w="sm" len="sm"/>
          </a:ln>
        </p:spPr>
      </p:cxnSp>
      <p:cxnSp>
        <p:nvCxnSpPr>
          <p:cNvPr id="98" name="Google Shape;98;p20"/>
          <p:cNvCxnSpPr/>
          <p:nvPr/>
        </p:nvCxnSpPr>
        <p:spPr>
          <a:xfrm rot="10800000">
            <a:off x="3032567" y="6076709"/>
            <a:ext cx="1913720" cy="0"/>
          </a:xfrm>
          <a:prstGeom prst="straightConnector1">
            <a:avLst/>
          </a:prstGeom>
          <a:noFill/>
          <a:ln w="28575" cap="flat" cmpd="sng">
            <a:solidFill>
              <a:schemeClr val="accent3"/>
            </a:solidFill>
            <a:prstDash val="solid"/>
            <a:round/>
            <a:headEnd type="none" w="sm" len="sm"/>
            <a:tailEnd type="none" w="sm" len="sm"/>
          </a:ln>
        </p:spPr>
      </p:cxnSp>
      <p:sp>
        <p:nvSpPr>
          <p:cNvPr id="99" name="Google Shape;99;p20"/>
          <p:cNvSpPr txBox="1"/>
          <p:nvPr/>
        </p:nvSpPr>
        <p:spPr>
          <a:xfrm>
            <a:off x="3551558" y="3280403"/>
            <a:ext cx="5675336" cy="255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ru-RU" sz="3200" b="1" u="sng">
                <a:solidFill>
                  <a:srgbClr val="3F3F3F"/>
                </a:solidFill>
                <a:latin typeface="Arial"/>
                <a:ea typeface="Arial"/>
                <a:cs typeface="Arial"/>
                <a:sym typeface="Arial"/>
              </a:rPr>
              <a:t>edu.bmstu.ru</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+7 (495) 120-30-75</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E-mail: edu@bmstu.ru</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Москва, ул. 2-я Бауманская, </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дом 5, стр. 1</a:t>
            </a:r>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1"/>
          <p:cNvSpPr txBox="1">
            <a:spLocks noGrp="1"/>
          </p:cNvSpPr>
          <p:nvPr>
            <p:ph type="body" idx="1"/>
          </p:nvPr>
        </p:nvSpPr>
        <p:spPr>
          <a:xfrm rot="5400000">
            <a:off x="3532127" y="-2046225"/>
            <a:ext cx="5095509" cy="1135086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3" name="Google Shape;103;p21"/>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rot="5400000">
            <a:off x="7133433"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rot="5400000">
            <a:off x="1799433"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7" name="Google Shape;107;p22"/>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body" idx="1"/>
          </p:nvPr>
        </p:nvSpPr>
        <p:spPr>
          <a:xfrm>
            <a:off x="404447" y="1081454"/>
            <a:ext cx="11350868" cy="509550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6"/>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крывающий слайд пустой">
  <p:cSld name="Закрывающий слайд пустой">
    <p:spTree>
      <p:nvGrpSpPr>
        <p:cNvPr id="1" name="Shape 19"/>
        <p:cNvGrpSpPr/>
        <p:nvPr/>
      </p:nvGrpSpPr>
      <p:grpSpPr>
        <a:xfrm>
          <a:off x="0" y="0"/>
          <a:ext cx="0" cy="0"/>
          <a:chOff x="0" y="0"/>
          <a:chExt cx="0" cy="0"/>
        </a:xfrm>
      </p:grpSpPr>
      <p:sp>
        <p:nvSpPr>
          <p:cNvPr id="20" name="Google Shape;20;p7"/>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pic>
        <p:nvPicPr>
          <p:cNvPr id="21" name="Google Shape;21;p7"/>
          <p:cNvPicPr preferRelativeResize="0"/>
          <p:nvPr/>
        </p:nvPicPr>
        <p:blipFill rotWithShape="1">
          <a:blip r:embed="rId2">
            <a:alphaModFix/>
          </a:blip>
          <a:srcRect/>
          <a:stretch/>
        </p:blipFill>
        <p:spPr>
          <a:xfrm>
            <a:off x="4485191" y="188495"/>
            <a:ext cx="3808070" cy="2787275"/>
          </a:xfrm>
          <a:prstGeom prst="rect">
            <a:avLst/>
          </a:prstGeom>
          <a:noFill/>
          <a:ln>
            <a:noFill/>
          </a:ln>
        </p:spPr>
      </p:pic>
      <p:cxnSp>
        <p:nvCxnSpPr>
          <p:cNvPr id="22" name="Google Shape;22;p7"/>
          <p:cNvCxnSpPr/>
          <p:nvPr/>
        </p:nvCxnSpPr>
        <p:spPr>
          <a:xfrm rot="10800000">
            <a:off x="3032568" y="3138047"/>
            <a:ext cx="6389224" cy="0"/>
          </a:xfrm>
          <a:prstGeom prst="straightConnector1">
            <a:avLst/>
          </a:prstGeom>
          <a:noFill/>
          <a:ln w="28575" cap="flat" cmpd="sng">
            <a:solidFill>
              <a:schemeClr val="accent3"/>
            </a:solidFill>
            <a:prstDash val="solid"/>
            <a:round/>
            <a:headEnd type="none" w="sm" len="sm"/>
            <a:tailEnd type="none" w="sm" len="sm"/>
          </a:ln>
        </p:spPr>
      </p:cxnSp>
      <p:cxnSp>
        <p:nvCxnSpPr>
          <p:cNvPr id="23" name="Google Shape;23;p7"/>
          <p:cNvCxnSpPr/>
          <p:nvPr/>
        </p:nvCxnSpPr>
        <p:spPr>
          <a:xfrm rot="10800000">
            <a:off x="3032567" y="3138047"/>
            <a:ext cx="0" cy="2938662"/>
          </a:xfrm>
          <a:prstGeom prst="straightConnector1">
            <a:avLst/>
          </a:prstGeom>
          <a:noFill/>
          <a:ln w="28575" cap="flat" cmpd="sng">
            <a:solidFill>
              <a:schemeClr val="accent3"/>
            </a:solidFill>
            <a:prstDash val="solid"/>
            <a:round/>
            <a:headEnd type="none" w="sm" len="sm"/>
            <a:tailEnd type="none" w="sm" len="sm"/>
          </a:ln>
        </p:spPr>
      </p:cxnSp>
      <p:cxnSp>
        <p:nvCxnSpPr>
          <p:cNvPr id="24" name="Google Shape;24;p7"/>
          <p:cNvCxnSpPr/>
          <p:nvPr/>
        </p:nvCxnSpPr>
        <p:spPr>
          <a:xfrm rot="10800000">
            <a:off x="3032567" y="6076709"/>
            <a:ext cx="1913720" cy="0"/>
          </a:xfrm>
          <a:prstGeom prst="straightConnector1">
            <a:avLst/>
          </a:prstGeom>
          <a:noFill/>
          <a:ln w="28575" cap="flat" cmpd="sng">
            <a:solidFill>
              <a:schemeClr val="accent3"/>
            </a:solidFill>
            <a:prstDash val="solid"/>
            <a:round/>
            <a:headEnd type="none" w="sm" len="sm"/>
            <a:tailEnd type="none" w="sm" len="sm"/>
          </a:ln>
        </p:spPr>
      </p:cxnSp>
      <p:sp>
        <p:nvSpPr>
          <p:cNvPr id="25" name="Google Shape;25;p7"/>
          <p:cNvSpPr txBox="1">
            <a:spLocks noGrp="1"/>
          </p:cNvSpPr>
          <p:nvPr>
            <p:ph type="body" idx="1"/>
          </p:nvPr>
        </p:nvSpPr>
        <p:spPr>
          <a:xfrm>
            <a:off x="3362536" y="3311185"/>
            <a:ext cx="5729288" cy="25923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2800"/>
              <a:buNone/>
              <a:defRPr sz="2800" b="0" u="none">
                <a:latin typeface="Open Sans"/>
                <a:ea typeface="Open Sans"/>
                <a:cs typeface="Open Sans"/>
                <a:sym typeface="Open Sans"/>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подзаголовок и объект">
  <p:cSld name="Заголовок, подзаголовок и объект">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04447" y="1"/>
            <a:ext cx="11350868" cy="95836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404447" y="1543050"/>
            <a:ext cx="11350868" cy="46339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9" name="Google Shape;29;p8"/>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30" name="Google Shape;30;p8"/>
          <p:cNvSpPr txBox="1">
            <a:spLocks noGrp="1"/>
          </p:cNvSpPr>
          <p:nvPr>
            <p:ph type="body" idx="2"/>
          </p:nvPr>
        </p:nvSpPr>
        <p:spPr>
          <a:xfrm>
            <a:off x="404812" y="958364"/>
            <a:ext cx="11272837" cy="5846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3200"/>
              <a:buNone/>
              <a:defRPr sz="3200">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2000"/>
              <a:buNone/>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 преподавателе">
  <p:cSld name="О преподавателе">
    <p:spTree>
      <p:nvGrpSpPr>
        <p:cNvPr id="1" name="Shape 31"/>
        <p:cNvGrpSpPr/>
        <p:nvPr/>
      </p:nvGrpSpPr>
      <p:grpSpPr>
        <a:xfrm>
          <a:off x="0" y="0"/>
          <a:ext cx="0" cy="0"/>
          <a:chOff x="0" y="0"/>
          <a:chExt cx="0" cy="0"/>
        </a:xfrm>
      </p:grpSpPr>
      <p:sp>
        <p:nvSpPr>
          <p:cNvPr id="32" name="Google Shape;32;p9"/>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33" name="Google Shape;33;p9"/>
          <p:cNvSpPr txBox="1">
            <a:spLocks noGrp="1"/>
          </p:cNvSpPr>
          <p:nvPr>
            <p:ph type="body" idx="1"/>
          </p:nvPr>
        </p:nvSpPr>
        <p:spPr>
          <a:xfrm>
            <a:off x="394852" y="1354016"/>
            <a:ext cx="11618331" cy="49290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vl1pPr>
            <a:lvl2pPr marL="914400" lvl="1" indent="-355600" algn="l">
              <a:lnSpc>
                <a:spcPct val="90000"/>
              </a:lnSpc>
              <a:spcBef>
                <a:spcPts val="375"/>
              </a:spcBef>
              <a:spcAft>
                <a:spcPts val="0"/>
              </a:spcAft>
              <a:buClr>
                <a:schemeClr val="accent1"/>
              </a:buClr>
              <a:buSzPts val="2000"/>
              <a:buChar char="▪"/>
              <a:defRPr/>
            </a:lvl2pPr>
            <a:lvl3pPr marL="1371600" lvl="2" indent="-330200" algn="l">
              <a:lnSpc>
                <a:spcPct val="90000"/>
              </a:lnSpc>
              <a:spcBef>
                <a:spcPts val="375"/>
              </a:spcBef>
              <a:spcAft>
                <a:spcPts val="0"/>
              </a:spcAft>
              <a:buClr>
                <a:schemeClr val="accent1"/>
              </a:buClr>
              <a:buSzPts val="1600"/>
              <a:buChar char="▪"/>
              <a:defRPr/>
            </a:lvl3pPr>
            <a:lvl4pPr marL="1828800" lvl="3" indent="-317500" algn="l">
              <a:lnSpc>
                <a:spcPct val="90000"/>
              </a:lnSpc>
              <a:spcBef>
                <a:spcPts val="375"/>
              </a:spcBef>
              <a:spcAft>
                <a:spcPts val="0"/>
              </a:spcAft>
              <a:buClr>
                <a:schemeClr val="accent1"/>
              </a:buClr>
              <a:buSzPts val="1400"/>
              <a:buChar char="▪"/>
              <a:defRPr/>
            </a:lvl4pPr>
            <a:lvl5pPr marL="2286000" lvl="4" indent="-317500" algn="l">
              <a:lnSpc>
                <a:spcPct val="90000"/>
              </a:lnSpc>
              <a:spcBef>
                <a:spcPts val="375"/>
              </a:spcBef>
              <a:spcAft>
                <a:spcPts val="0"/>
              </a:spcAft>
              <a:buClr>
                <a:schemeClr val="accent1"/>
              </a:buClr>
              <a:buSzPts val="14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9"/>
          <p:cNvSpPr txBox="1">
            <a:spLocks noGrp="1"/>
          </p:cNvSpPr>
          <p:nvPr>
            <p:ph type="title"/>
          </p:nvPr>
        </p:nvSpPr>
        <p:spPr>
          <a:xfrm>
            <a:off x="394854" y="124691"/>
            <a:ext cx="8098515" cy="6226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subTitle" idx="2"/>
          </p:nvPr>
        </p:nvSpPr>
        <p:spPr>
          <a:xfrm>
            <a:off x="394854" y="731361"/>
            <a:ext cx="8098515" cy="622655"/>
          </a:xfrm>
          <a:prstGeom prst="rect">
            <a:avLst/>
          </a:prstGeom>
          <a:noFill/>
          <a:ln>
            <a:noFill/>
          </a:ln>
        </p:spPr>
        <p:txBody>
          <a:bodyPr spcFirstLastPara="1" wrap="square" lIns="91425" tIns="45700" rIns="91425" bIns="45700" anchor="t" anchorCtr="0">
            <a:noAutofit/>
          </a:bodyPr>
          <a:lstStyle>
            <a:lvl1pPr lvl="0" algn="l">
              <a:lnSpc>
                <a:spcPct val="90000"/>
              </a:lnSpc>
              <a:spcBef>
                <a:spcPts val="750"/>
              </a:spcBef>
              <a:spcAft>
                <a:spcPts val="0"/>
              </a:spcAft>
              <a:buSzPts val="3200"/>
              <a:buNone/>
              <a:defRPr sz="3200" b="0">
                <a:solidFill>
                  <a:schemeClr val="accent3"/>
                </a:solidFill>
                <a:latin typeface="Open Sans"/>
                <a:ea typeface="Open Sans"/>
                <a:cs typeface="Open Sans"/>
                <a:sym typeface="Open Sans"/>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6" name="Google Shape;36;p9"/>
          <p:cNvSpPr>
            <a:spLocks noGrp="1"/>
          </p:cNvSpPr>
          <p:nvPr>
            <p:ph type="pic" idx="3"/>
          </p:nvPr>
        </p:nvSpPr>
        <p:spPr>
          <a:xfrm>
            <a:off x="8616950" y="360362"/>
            <a:ext cx="3179763" cy="4202846"/>
          </a:xfrm>
          <a:prstGeom prst="rect">
            <a:avLst/>
          </a:prstGeom>
          <a:noFill/>
          <a:ln>
            <a:noFill/>
          </a:ln>
          <a:effectLst>
            <a:outerShdw blurRad="190500" dist="228600" dir="2700000" algn="ctr">
              <a:srgbClr val="000000">
                <a:alpha val="29803"/>
              </a:srgbClr>
            </a:outerShdw>
          </a:effectLst>
        </p:spPr>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7"/>
        <p:cNvGrpSpPr/>
        <p:nvPr/>
      </p:nvGrpSpPr>
      <p:grpSpPr>
        <a:xfrm>
          <a:off x="0" y="0"/>
          <a:ext cx="0" cy="0"/>
          <a:chOff x="0" y="0"/>
          <a:chExt cx="0" cy="0"/>
        </a:xfrm>
      </p:grpSpPr>
      <p:sp>
        <p:nvSpPr>
          <p:cNvPr id="38" name="Google Shape;38;p10"/>
          <p:cNvSpPr/>
          <p:nvPr/>
        </p:nvSpPr>
        <p:spPr>
          <a:xfrm>
            <a:off x="0" y="15432"/>
            <a:ext cx="13466241" cy="6858000"/>
          </a:xfrm>
          <a:prstGeom prst="rect">
            <a:avLst/>
          </a:prstGeom>
          <a:blipFill rotWithShape="1">
            <a:blip r:embed="rId2">
              <a:alphaModFix amt="29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9" name="Google Shape;39;p10"/>
          <p:cNvSpPr txBox="1">
            <a:spLocks noGrp="1"/>
          </p:cNvSpPr>
          <p:nvPr>
            <p:ph type="title"/>
          </p:nvPr>
        </p:nvSpPr>
        <p:spPr>
          <a:xfrm>
            <a:off x="900520" y="3347013"/>
            <a:ext cx="10428460" cy="227827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4800"/>
              <a:buFont typeface="Open Sans"/>
              <a:buNone/>
              <a:defRPr sz="4800">
                <a:solidFill>
                  <a:srgbClr val="262626"/>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900520" y="6057420"/>
            <a:ext cx="10428460" cy="5980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2400"/>
              <a:buNone/>
              <a:defRPr sz="2400">
                <a:solidFill>
                  <a:srgbClr val="262626"/>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50"/>
              <a:buNone/>
              <a:defRPr sz="1350">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cxnSp>
        <p:nvCxnSpPr>
          <p:cNvPr id="41" name="Google Shape;41;p10"/>
          <p:cNvCxnSpPr/>
          <p:nvPr/>
        </p:nvCxnSpPr>
        <p:spPr>
          <a:xfrm>
            <a:off x="643467" y="3113590"/>
            <a:ext cx="10685513" cy="0"/>
          </a:xfrm>
          <a:prstGeom prst="straightConnector1">
            <a:avLst/>
          </a:prstGeom>
          <a:noFill/>
          <a:ln w="28575" cap="flat" cmpd="sng">
            <a:solidFill>
              <a:schemeClr val="accent1"/>
            </a:solidFill>
            <a:prstDash val="solid"/>
            <a:round/>
            <a:headEnd type="none" w="sm" len="sm"/>
            <a:tailEnd type="none" w="sm" len="sm"/>
          </a:ln>
        </p:spPr>
      </p:cxnSp>
      <p:cxnSp>
        <p:nvCxnSpPr>
          <p:cNvPr id="42" name="Google Shape;42;p10"/>
          <p:cNvCxnSpPr/>
          <p:nvPr/>
        </p:nvCxnSpPr>
        <p:spPr>
          <a:xfrm>
            <a:off x="643466" y="5858719"/>
            <a:ext cx="5084332" cy="0"/>
          </a:xfrm>
          <a:prstGeom prst="straightConnector1">
            <a:avLst/>
          </a:prstGeom>
          <a:noFill/>
          <a:ln w="28575" cap="flat" cmpd="sng">
            <a:solidFill>
              <a:schemeClr val="accent1"/>
            </a:solidFill>
            <a:prstDash val="solid"/>
            <a:round/>
            <a:headEnd type="none" w="sm" len="sm"/>
            <a:tailEnd type="none" w="sm" len="sm"/>
          </a:ln>
        </p:spPr>
      </p:cxnSp>
      <p:cxnSp>
        <p:nvCxnSpPr>
          <p:cNvPr id="43" name="Google Shape;43;p10"/>
          <p:cNvCxnSpPr/>
          <p:nvPr/>
        </p:nvCxnSpPr>
        <p:spPr>
          <a:xfrm>
            <a:off x="640420" y="3113590"/>
            <a:ext cx="0" cy="2745129"/>
          </a:xfrm>
          <a:prstGeom prst="straightConnector1">
            <a:avLst/>
          </a:prstGeom>
          <a:noFill/>
          <a:ln w="28575" cap="flat" cmpd="sng">
            <a:solidFill>
              <a:schemeClr val="accent1"/>
            </a:solidFill>
            <a:prstDash val="solid"/>
            <a:round/>
            <a:headEnd type="none" w="sm" len="sm"/>
            <a:tailEnd type="none" w="sm" len="sm"/>
          </a:ln>
        </p:spPr>
      </p:cxnSp>
      <p:pic>
        <p:nvPicPr>
          <p:cNvPr id="44" name="Google Shape;44;p10"/>
          <p:cNvPicPr preferRelativeResize="0"/>
          <p:nvPr/>
        </p:nvPicPr>
        <p:blipFill rotWithShape="1">
          <a:blip r:embed="rId3">
            <a:alphaModFix/>
          </a:blip>
          <a:srcRect/>
          <a:stretch/>
        </p:blipFill>
        <p:spPr>
          <a:xfrm>
            <a:off x="640420" y="354959"/>
            <a:ext cx="3751620" cy="8642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404447" y="1101436"/>
            <a:ext cx="5615353" cy="50755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11"/>
          <p:cNvSpPr txBox="1">
            <a:spLocks noGrp="1"/>
          </p:cNvSpPr>
          <p:nvPr>
            <p:ph type="body" idx="2"/>
          </p:nvPr>
        </p:nvSpPr>
        <p:spPr>
          <a:xfrm>
            <a:off x="6172202" y="1101436"/>
            <a:ext cx="5583112" cy="50755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11"/>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374073" y="0"/>
            <a:ext cx="11523517" cy="9850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374073" y="1023131"/>
            <a:ext cx="5623503" cy="103707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12"/>
          <p:cNvSpPr txBox="1">
            <a:spLocks noGrp="1"/>
          </p:cNvSpPr>
          <p:nvPr>
            <p:ph type="body" idx="2"/>
          </p:nvPr>
        </p:nvSpPr>
        <p:spPr>
          <a:xfrm>
            <a:off x="374074" y="2060205"/>
            <a:ext cx="5623503" cy="40989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12"/>
          <p:cNvSpPr txBox="1">
            <a:spLocks noGrp="1"/>
          </p:cNvSpPr>
          <p:nvPr>
            <p:ph type="body" idx="3"/>
          </p:nvPr>
        </p:nvSpPr>
        <p:spPr>
          <a:xfrm>
            <a:off x="6194428" y="986766"/>
            <a:ext cx="5703161" cy="103707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5" name="Google Shape;55;p12"/>
          <p:cNvSpPr txBox="1">
            <a:spLocks noGrp="1"/>
          </p:cNvSpPr>
          <p:nvPr>
            <p:ph type="body" idx="4"/>
          </p:nvPr>
        </p:nvSpPr>
        <p:spPr>
          <a:xfrm>
            <a:off x="6194427" y="2060206"/>
            <a:ext cx="5703162" cy="40989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12"/>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cxnSp>
        <p:nvCxnSpPr>
          <p:cNvPr id="57" name="Google Shape;57;p12"/>
          <p:cNvCxnSpPr/>
          <p:nvPr/>
        </p:nvCxnSpPr>
        <p:spPr>
          <a:xfrm>
            <a:off x="374073" y="1023131"/>
            <a:ext cx="0" cy="1037074"/>
          </a:xfrm>
          <a:prstGeom prst="straightConnector1">
            <a:avLst/>
          </a:prstGeom>
          <a:noFill/>
          <a:ln w="28575" cap="flat" cmpd="sng">
            <a:solidFill>
              <a:schemeClr val="accent2"/>
            </a:solidFill>
            <a:prstDash val="solid"/>
            <a:round/>
            <a:headEnd type="none" w="sm" len="sm"/>
            <a:tailEnd type="none" w="sm" len="sm"/>
          </a:ln>
        </p:spPr>
      </p:cxnSp>
      <p:cxnSp>
        <p:nvCxnSpPr>
          <p:cNvPr id="58" name="Google Shape;58;p12"/>
          <p:cNvCxnSpPr/>
          <p:nvPr/>
        </p:nvCxnSpPr>
        <p:spPr>
          <a:xfrm rot="10800000" flipH="1">
            <a:off x="358831" y="2060205"/>
            <a:ext cx="1297710" cy="1"/>
          </a:xfrm>
          <a:prstGeom prst="straightConnector1">
            <a:avLst/>
          </a:prstGeom>
          <a:noFill/>
          <a:ln w="28575" cap="flat" cmpd="sng">
            <a:solidFill>
              <a:schemeClr val="accent2"/>
            </a:solidFill>
            <a:prstDash val="solid"/>
            <a:round/>
            <a:headEnd type="none" w="sm" len="sm"/>
            <a:tailEnd type="none" w="sm" len="sm"/>
          </a:ln>
        </p:spPr>
      </p:cxnSp>
      <p:cxnSp>
        <p:nvCxnSpPr>
          <p:cNvPr id="59" name="Google Shape;59;p12"/>
          <p:cNvCxnSpPr/>
          <p:nvPr/>
        </p:nvCxnSpPr>
        <p:spPr>
          <a:xfrm>
            <a:off x="6194426" y="1013313"/>
            <a:ext cx="0" cy="1046892"/>
          </a:xfrm>
          <a:prstGeom prst="straightConnector1">
            <a:avLst/>
          </a:prstGeom>
          <a:noFill/>
          <a:ln w="28575" cap="flat" cmpd="sng">
            <a:solidFill>
              <a:schemeClr val="accent2"/>
            </a:solidFill>
            <a:prstDash val="solid"/>
            <a:round/>
            <a:headEnd type="none" w="sm" len="sm"/>
            <a:tailEnd type="none" w="sm" len="sm"/>
          </a:ln>
        </p:spPr>
      </p:cxnSp>
      <p:cxnSp>
        <p:nvCxnSpPr>
          <p:cNvPr id="60" name="Google Shape;60;p12"/>
          <p:cNvCxnSpPr/>
          <p:nvPr/>
        </p:nvCxnSpPr>
        <p:spPr>
          <a:xfrm rot="10800000" flipH="1">
            <a:off x="6179821" y="2048713"/>
            <a:ext cx="1297710" cy="1"/>
          </a:xfrm>
          <a:prstGeom prst="straightConnector1">
            <a:avLst/>
          </a:prstGeom>
          <a:noFill/>
          <a:ln w="28575" cap="flat" cmpd="sng">
            <a:solidFill>
              <a:schemeClr val="accent2"/>
            </a:solidFill>
            <a:prstDash val="solid"/>
            <a:round/>
            <a:headEnd type="none" w="sm" len="sm"/>
            <a:tailEnd type="none" w="sm" len="sm"/>
          </a:ln>
        </p:spPr>
      </p:cxnSp>
      <p:cxnSp>
        <p:nvCxnSpPr>
          <p:cNvPr id="61" name="Google Shape;61;p12"/>
          <p:cNvCxnSpPr/>
          <p:nvPr/>
        </p:nvCxnSpPr>
        <p:spPr>
          <a:xfrm>
            <a:off x="358831" y="1027049"/>
            <a:ext cx="3876792" cy="0"/>
          </a:xfrm>
          <a:prstGeom prst="straightConnector1">
            <a:avLst/>
          </a:prstGeom>
          <a:noFill/>
          <a:ln w="28575" cap="flat" cmpd="sng">
            <a:solidFill>
              <a:schemeClr val="accent2"/>
            </a:solidFill>
            <a:prstDash val="solid"/>
            <a:round/>
            <a:headEnd type="none" w="sm" len="sm"/>
            <a:tailEnd type="none" w="sm" len="sm"/>
          </a:ln>
        </p:spPr>
      </p:cxnSp>
      <p:cxnSp>
        <p:nvCxnSpPr>
          <p:cNvPr id="62" name="Google Shape;62;p12"/>
          <p:cNvCxnSpPr/>
          <p:nvPr/>
        </p:nvCxnSpPr>
        <p:spPr>
          <a:xfrm>
            <a:off x="6179821" y="997494"/>
            <a:ext cx="3920489" cy="4327"/>
          </a:xfrm>
          <a:prstGeom prst="straightConnector1">
            <a:avLst/>
          </a:prstGeom>
          <a:noFill/>
          <a:ln w="28575" cap="flat" cmpd="sng">
            <a:solidFill>
              <a:schemeClr val="accent2"/>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Подзаголовок и Сравнение">
  <p:cSld name="Подзаголовок и Сравнение">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74073" y="0"/>
            <a:ext cx="11523517" cy="6683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374073" y="668337"/>
            <a:ext cx="11523516" cy="44926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6" name="Google Shape;66;p13"/>
          <p:cNvSpPr txBox="1">
            <a:spLocks noGrp="1"/>
          </p:cNvSpPr>
          <p:nvPr>
            <p:ph type="body" idx="2"/>
          </p:nvPr>
        </p:nvSpPr>
        <p:spPr>
          <a:xfrm>
            <a:off x="374073" y="1283856"/>
            <a:ext cx="5703162" cy="49058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7" name="Google Shape;67;p13"/>
          <p:cNvSpPr txBox="1">
            <a:spLocks noGrp="1"/>
          </p:cNvSpPr>
          <p:nvPr>
            <p:ph type="body" idx="3"/>
          </p:nvPr>
        </p:nvSpPr>
        <p:spPr>
          <a:xfrm>
            <a:off x="6194426" y="1283856"/>
            <a:ext cx="5703162" cy="49058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3"/>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3600"/>
              <a:buFont typeface="Open Sans"/>
              <a:buNone/>
              <a:defRPr sz="3600" b="0" i="0" u="none" strike="noStrike" cap="none">
                <a:solidFill>
                  <a:schemeClr val="accen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404447" y="1081454"/>
            <a:ext cx="11350868" cy="509550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750"/>
              </a:spcBef>
              <a:spcAft>
                <a:spcPts val="0"/>
              </a:spcAft>
              <a:buClr>
                <a:schemeClr val="accent1"/>
              </a:buClr>
              <a:buSzPts val="2400"/>
              <a:buFont typeface="Noto Sans Symbols"/>
              <a:buChar char="▪"/>
              <a:defRPr sz="2400" b="0" i="0" u="none" strike="noStrike" cap="none">
                <a:solidFill>
                  <a:srgbClr val="262626"/>
                </a:solidFill>
                <a:latin typeface="Open Sans"/>
                <a:ea typeface="Open Sans"/>
                <a:cs typeface="Open Sans"/>
                <a:sym typeface="Open Sans"/>
              </a:defRPr>
            </a:lvl1pPr>
            <a:lvl2pPr marL="914400" marR="0" lvl="1" indent="-355600" algn="l" rtl="0">
              <a:lnSpc>
                <a:spcPct val="90000"/>
              </a:lnSpc>
              <a:spcBef>
                <a:spcPts val="375"/>
              </a:spcBef>
              <a:spcAft>
                <a:spcPts val="0"/>
              </a:spcAft>
              <a:buClr>
                <a:schemeClr val="accent1"/>
              </a:buClr>
              <a:buSzPts val="2000"/>
              <a:buFont typeface="Noto Sans Symbols"/>
              <a:buChar char="▪"/>
              <a:defRPr sz="2000" b="0" i="0" u="none" strike="noStrike" cap="none">
                <a:solidFill>
                  <a:srgbClr val="262626"/>
                </a:solidFill>
                <a:latin typeface="Open Sans"/>
                <a:ea typeface="Open Sans"/>
                <a:cs typeface="Open Sans"/>
                <a:sym typeface="Open Sans"/>
              </a:defRPr>
            </a:lvl2pPr>
            <a:lvl3pPr marL="1371600" marR="0" lvl="2" indent="-330200" algn="l" rtl="0">
              <a:lnSpc>
                <a:spcPct val="90000"/>
              </a:lnSpc>
              <a:spcBef>
                <a:spcPts val="375"/>
              </a:spcBef>
              <a:spcAft>
                <a:spcPts val="0"/>
              </a:spcAft>
              <a:buClr>
                <a:schemeClr val="accent1"/>
              </a:buClr>
              <a:buSzPts val="1600"/>
              <a:buFont typeface="Noto Sans Symbols"/>
              <a:buChar char="▪"/>
              <a:defRPr sz="1600" b="0" i="0" u="none" strike="noStrike" cap="none">
                <a:solidFill>
                  <a:srgbClr val="262626"/>
                </a:solidFill>
                <a:latin typeface="Open Sans"/>
                <a:ea typeface="Open Sans"/>
                <a:cs typeface="Open Sans"/>
                <a:sym typeface="Open Sans"/>
              </a:defRPr>
            </a:lvl3pPr>
            <a:lvl4pPr marL="1828800" marR="0" lvl="3" indent="-317500" algn="l" rtl="0">
              <a:lnSpc>
                <a:spcPct val="90000"/>
              </a:lnSpc>
              <a:spcBef>
                <a:spcPts val="375"/>
              </a:spcBef>
              <a:spcAft>
                <a:spcPts val="0"/>
              </a:spcAft>
              <a:buClr>
                <a:schemeClr val="accent1"/>
              </a:buClr>
              <a:buSzPts val="1400"/>
              <a:buFont typeface="Noto Sans Symbols"/>
              <a:buChar char="▪"/>
              <a:defRPr sz="1400" b="0" i="0" u="none" strike="noStrike" cap="none">
                <a:solidFill>
                  <a:srgbClr val="262626"/>
                </a:solidFill>
                <a:latin typeface="Open Sans"/>
                <a:ea typeface="Open Sans"/>
                <a:cs typeface="Open Sans"/>
                <a:sym typeface="Open Sans"/>
              </a:defRPr>
            </a:lvl4pPr>
            <a:lvl5pPr marL="2286000" marR="0" lvl="4" indent="-317500" algn="l" rtl="0">
              <a:lnSpc>
                <a:spcPct val="90000"/>
              </a:lnSpc>
              <a:spcBef>
                <a:spcPts val="375"/>
              </a:spcBef>
              <a:spcAft>
                <a:spcPts val="0"/>
              </a:spcAft>
              <a:buClr>
                <a:schemeClr val="accent1"/>
              </a:buClr>
              <a:buSzPts val="1400"/>
              <a:buFont typeface="Noto Sans Symbols"/>
              <a:buChar char="▪"/>
              <a:defRPr sz="1400" b="0" i="0" u="none" strike="noStrike" cap="none">
                <a:solidFill>
                  <a:srgbClr val="262626"/>
                </a:solidFill>
                <a:latin typeface="Open Sans"/>
                <a:ea typeface="Open Sans"/>
                <a:cs typeface="Open Sans"/>
                <a:sym typeface="Open Sans"/>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9pPr>
          </a:lstStyle>
          <a:p>
            <a:endParaRPr/>
          </a:p>
        </p:txBody>
      </p:sp>
      <p:sp>
        <p:nvSpPr>
          <p:cNvPr id="8" name="Google Shape;8;p4"/>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2400" b="0" i="0" u="none" strike="noStrike" cap="none">
                <a:solidFill>
                  <a:srgbClr val="898989"/>
                </a:solidFill>
                <a:latin typeface="Open Sans"/>
                <a:ea typeface="Open Sans"/>
                <a:cs typeface="Open Sans"/>
                <a:sym typeface="Open Sans"/>
              </a:defRPr>
            </a:lvl1pPr>
            <a:lvl2pPr marL="0" marR="0" lvl="1" indent="0" algn="l" rtl="0">
              <a:spcBef>
                <a:spcPts val="0"/>
              </a:spcBef>
              <a:buNone/>
              <a:defRPr sz="2400" b="0" i="0" u="none" strike="noStrike" cap="none">
                <a:solidFill>
                  <a:srgbClr val="898989"/>
                </a:solidFill>
                <a:latin typeface="Open Sans"/>
                <a:ea typeface="Open Sans"/>
                <a:cs typeface="Open Sans"/>
                <a:sym typeface="Open Sans"/>
              </a:defRPr>
            </a:lvl2pPr>
            <a:lvl3pPr marL="0" marR="0" lvl="2" indent="0" algn="l" rtl="0">
              <a:spcBef>
                <a:spcPts val="0"/>
              </a:spcBef>
              <a:buNone/>
              <a:defRPr sz="2400" b="0" i="0" u="none" strike="noStrike" cap="none">
                <a:solidFill>
                  <a:srgbClr val="898989"/>
                </a:solidFill>
                <a:latin typeface="Open Sans"/>
                <a:ea typeface="Open Sans"/>
                <a:cs typeface="Open Sans"/>
                <a:sym typeface="Open Sans"/>
              </a:defRPr>
            </a:lvl3pPr>
            <a:lvl4pPr marL="0" marR="0" lvl="3" indent="0" algn="l" rtl="0">
              <a:spcBef>
                <a:spcPts val="0"/>
              </a:spcBef>
              <a:buNone/>
              <a:defRPr sz="2400" b="0" i="0" u="none" strike="noStrike" cap="none">
                <a:solidFill>
                  <a:srgbClr val="898989"/>
                </a:solidFill>
                <a:latin typeface="Open Sans"/>
                <a:ea typeface="Open Sans"/>
                <a:cs typeface="Open Sans"/>
                <a:sym typeface="Open Sans"/>
              </a:defRPr>
            </a:lvl4pPr>
            <a:lvl5pPr marL="0" marR="0" lvl="4" indent="0" algn="l" rtl="0">
              <a:spcBef>
                <a:spcPts val="0"/>
              </a:spcBef>
              <a:buNone/>
              <a:defRPr sz="2400" b="0" i="0" u="none" strike="noStrike" cap="none">
                <a:solidFill>
                  <a:srgbClr val="898989"/>
                </a:solidFill>
                <a:latin typeface="Open Sans"/>
                <a:ea typeface="Open Sans"/>
                <a:cs typeface="Open Sans"/>
                <a:sym typeface="Open Sans"/>
              </a:defRPr>
            </a:lvl5pPr>
            <a:lvl6pPr marL="0" marR="0" lvl="5" indent="0" algn="l" rtl="0">
              <a:spcBef>
                <a:spcPts val="0"/>
              </a:spcBef>
              <a:buNone/>
              <a:defRPr sz="2400" b="0" i="0" u="none" strike="noStrike" cap="none">
                <a:solidFill>
                  <a:srgbClr val="898989"/>
                </a:solidFill>
                <a:latin typeface="Open Sans"/>
                <a:ea typeface="Open Sans"/>
                <a:cs typeface="Open Sans"/>
                <a:sym typeface="Open Sans"/>
              </a:defRPr>
            </a:lvl6pPr>
            <a:lvl7pPr marL="0" marR="0" lvl="6" indent="0" algn="l" rtl="0">
              <a:spcBef>
                <a:spcPts val="0"/>
              </a:spcBef>
              <a:buNone/>
              <a:defRPr sz="2400" b="0" i="0" u="none" strike="noStrike" cap="none">
                <a:solidFill>
                  <a:srgbClr val="898989"/>
                </a:solidFill>
                <a:latin typeface="Open Sans"/>
                <a:ea typeface="Open Sans"/>
                <a:cs typeface="Open Sans"/>
                <a:sym typeface="Open Sans"/>
              </a:defRPr>
            </a:lvl7pPr>
            <a:lvl8pPr marL="0" marR="0" lvl="7" indent="0" algn="l" rtl="0">
              <a:spcBef>
                <a:spcPts val="0"/>
              </a:spcBef>
              <a:buNone/>
              <a:defRPr sz="2400" b="0" i="0" u="none" strike="noStrike" cap="none">
                <a:solidFill>
                  <a:srgbClr val="898989"/>
                </a:solidFill>
                <a:latin typeface="Open Sans"/>
                <a:ea typeface="Open Sans"/>
                <a:cs typeface="Open Sans"/>
                <a:sym typeface="Open Sans"/>
              </a:defRPr>
            </a:lvl8pPr>
            <a:lvl9pPr marL="0" marR="0" lvl="8" indent="0" algn="l" rtl="0">
              <a:spcBef>
                <a:spcPts val="0"/>
              </a:spcBef>
              <a:buNone/>
              <a:defRPr sz="2400" b="0" i="0" u="none" strike="noStrike" cap="none">
                <a:solidFill>
                  <a:srgbClr val="898989"/>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ru-RU"/>
              <a:t>‹#›</a:t>
            </a:fld>
            <a:endParaRPr/>
          </a:p>
        </p:txBody>
      </p:sp>
      <p:pic>
        <p:nvPicPr>
          <p:cNvPr id="9" name="Google Shape;9;p4"/>
          <p:cNvPicPr preferRelativeResize="0"/>
          <p:nvPr/>
        </p:nvPicPr>
        <p:blipFill rotWithShape="1">
          <a:blip r:embed="rId20">
            <a:alphaModFix/>
          </a:blip>
          <a:srcRect/>
          <a:stretch/>
        </p:blipFill>
        <p:spPr>
          <a:xfrm>
            <a:off x="9582399" y="6278717"/>
            <a:ext cx="1941314" cy="4472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mailto:edu@bmstu.ru"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TextBox 4">
            <a:extLst>
              <a:ext uri="{FF2B5EF4-FFF2-40B4-BE49-F238E27FC236}">
                <a16:creationId xmlns:a16="http://schemas.microsoft.com/office/drawing/2014/main" id="{588BE98E-88F1-44CA-AE3E-D8BA8226F158}"/>
              </a:ext>
            </a:extLst>
          </p:cNvPr>
          <p:cNvSpPr txBox="1"/>
          <p:nvPr/>
        </p:nvSpPr>
        <p:spPr>
          <a:xfrm>
            <a:off x="1219200" y="787450"/>
            <a:ext cx="10334625" cy="1261884"/>
          </a:xfrm>
          <a:prstGeom prst="rect">
            <a:avLst/>
          </a:prstGeom>
          <a:noFill/>
        </p:spPr>
        <p:txBody>
          <a:bodyPr wrap="square">
            <a:spAutoFit/>
          </a:bodyPr>
          <a:lstStyle/>
          <a:p>
            <a:pPr algn="l"/>
            <a:r>
              <a:rPr lang="ru-RU" sz="2800" b="0" i="0" u="none" strike="noStrike" baseline="0" dirty="0">
                <a:solidFill>
                  <a:srgbClr val="FFFFFF"/>
                </a:solidFill>
                <a:latin typeface="Times New Roman" panose="02020603050405020304" pitchFamily="18" charset="0"/>
                <a:cs typeface="Times New Roman" panose="02020603050405020304" pitchFamily="18" charset="0"/>
              </a:rPr>
              <a:t>ВЫПУСКНАЯ</a:t>
            </a:r>
          </a:p>
          <a:p>
            <a:pPr algn="l"/>
            <a:r>
              <a:rPr lang="ru-RU" sz="2800" b="0" i="0" u="none" strike="noStrike" baseline="0" dirty="0">
                <a:solidFill>
                  <a:srgbClr val="FFFFFF"/>
                </a:solidFill>
                <a:latin typeface="Times New Roman" panose="02020603050405020304" pitchFamily="18" charset="0"/>
                <a:cs typeface="Times New Roman" panose="02020603050405020304" pitchFamily="18" charset="0"/>
              </a:rPr>
              <a:t>КВАЛИФИКАЦИОННАЯ РАБОТА</a:t>
            </a:r>
          </a:p>
          <a:p>
            <a:r>
              <a:rPr lang="en-US" sz="1800" b="0" i="1" u="none" strike="noStrike" baseline="0" dirty="0">
                <a:solidFill>
                  <a:schemeClr val="bg1"/>
                </a:solidFill>
                <a:latin typeface="Times New Roman" panose="02020603050405020304" pitchFamily="18" charset="0"/>
                <a:cs typeface="Times New Roman" panose="02020603050405020304" pitchFamily="18" charset="0"/>
              </a:rPr>
              <a:t>DATA SCIENSE</a:t>
            </a:r>
            <a:endParaRPr lang="ru-RU" sz="1800" i="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40AAC7-54BC-4B88-992E-9C3A9B7304A8}"/>
              </a:ext>
            </a:extLst>
          </p:cNvPr>
          <p:cNvSpPr txBox="1"/>
          <p:nvPr/>
        </p:nvSpPr>
        <p:spPr>
          <a:xfrm>
            <a:off x="6534149" y="4133702"/>
            <a:ext cx="5581651" cy="1015663"/>
          </a:xfrm>
          <a:prstGeom prst="rect">
            <a:avLst/>
          </a:prstGeom>
          <a:noFill/>
        </p:spPr>
        <p:txBody>
          <a:bodyPr wrap="square">
            <a:spAutoFit/>
          </a:bodyPr>
          <a:lstStyle/>
          <a:p>
            <a:r>
              <a:rPr lang="ru-RU" sz="2000" dirty="0">
                <a:latin typeface="Times New Roman" panose="02020603050405020304" pitchFamily="18" charset="0"/>
                <a:cs typeface="Times New Roman" panose="02020603050405020304" pitchFamily="18" charset="0"/>
              </a:rPr>
              <a:t>Слушатель: Некрасов Константин Олегович</a:t>
            </a:r>
          </a:p>
          <a:p>
            <a:r>
              <a:rPr lang="ru-RU" sz="2000" dirty="0">
                <a:latin typeface="Times New Roman" panose="02020603050405020304" pitchFamily="18" charset="0"/>
                <a:cs typeface="Times New Roman" panose="02020603050405020304" pitchFamily="18" charset="0"/>
              </a:rPr>
              <a:t>МГТУ имени Н. Э. Баумана</a:t>
            </a:r>
          </a:p>
          <a:p>
            <a:r>
              <a:rPr lang="ru-RU" sz="2000" dirty="0">
                <a:latin typeface="Times New Roman" panose="02020603050405020304" pitchFamily="18" charset="0"/>
                <a:cs typeface="Times New Roman" panose="02020603050405020304" pitchFamily="18" charset="0"/>
              </a:rPr>
              <a:t>2022г</a:t>
            </a:r>
          </a:p>
        </p:txBody>
      </p:sp>
      <p:sp>
        <p:nvSpPr>
          <p:cNvPr id="11" name="TextBox 10">
            <a:extLst>
              <a:ext uri="{FF2B5EF4-FFF2-40B4-BE49-F238E27FC236}">
                <a16:creationId xmlns:a16="http://schemas.microsoft.com/office/drawing/2014/main" id="{C5B40922-617A-4033-B158-80EEC01FF6CA}"/>
              </a:ext>
            </a:extLst>
          </p:cNvPr>
          <p:cNvSpPr txBox="1"/>
          <p:nvPr/>
        </p:nvSpPr>
        <p:spPr>
          <a:xfrm>
            <a:off x="1085851" y="2614464"/>
            <a:ext cx="10467974" cy="954107"/>
          </a:xfrm>
          <a:prstGeom prst="rect">
            <a:avLst/>
          </a:prstGeom>
          <a:noFill/>
        </p:spPr>
        <p:txBody>
          <a:bodyPr wrap="square">
            <a:spAutoFit/>
          </a:bodyPr>
          <a:lstStyle/>
          <a:p>
            <a:r>
              <a:rPr lang="ru-RU" sz="2800" dirty="0">
                <a:solidFill>
                  <a:schemeClr val="bg1"/>
                </a:solidFill>
                <a:latin typeface="Times New Roman" panose="02020603050405020304" pitchFamily="18" charset="0"/>
                <a:cs typeface="Times New Roman" panose="02020603050405020304" pitchFamily="18" charset="0"/>
              </a:rPr>
              <a:t>Тема: Применение глубоких </a:t>
            </a:r>
            <a:r>
              <a:rPr lang="ru-RU" sz="2800" dirty="0" err="1">
                <a:solidFill>
                  <a:schemeClr val="bg1"/>
                </a:solidFill>
                <a:latin typeface="Times New Roman" panose="02020603050405020304" pitchFamily="18" charset="0"/>
                <a:cs typeface="Times New Roman" panose="02020603050405020304" pitchFamily="18" charset="0"/>
              </a:rPr>
              <a:t>сверточных</a:t>
            </a:r>
            <a:r>
              <a:rPr lang="ru-RU" sz="2800" dirty="0">
                <a:solidFill>
                  <a:schemeClr val="bg1"/>
                </a:solidFill>
                <a:latin typeface="Times New Roman" panose="02020603050405020304" pitchFamily="18" charset="0"/>
                <a:cs typeface="Times New Roman" panose="02020603050405020304" pitchFamily="18" charset="0"/>
              </a:rPr>
              <a:t> нейронных сетей в задаче классификации аудиоданных по гендерному признаку.</a:t>
            </a: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62DFF12-9343-45F8-BEEB-93DF6BFD64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10</a:t>
            </a:fld>
            <a:endParaRPr lang="ru-RU"/>
          </a:p>
        </p:txBody>
      </p:sp>
      <p:sp>
        <p:nvSpPr>
          <p:cNvPr id="6" name="TextBox 5">
            <a:extLst>
              <a:ext uri="{FF2B5EF4-FFF2-40B4-BE49-F238E27FC236}">
                <a16:creationId xmlns:a16="http://schemas.microsoft.com/office/drawing/2014/main" id="{ECA88DE8-D2C6-4E35-83C6-FD13643B82AC}"/>
              </a:ext>
            </a:extLst>
          </p:cNvPr>
          <p:cNvSpPr txBox="1"/>
          <p:nvPr/>
        </p:nvSpPr>
        <p:spPr>
          <a:xfrm>
            <a:off x="257175" y="243453"/>
            <a:ext cx="11677650" cy="5940088"/>
          </a:xfrm>
          <a:prstGeom prst="rect">
            <a:avLst/>
          </a:prstGeom>
          <a:noFill/>
        </p:spPr>
        <p:txBody>
          <a:bodyPr wrap="square">
            <a:spAutoFit/>
          </a:bodyPr>
          <a:lstStyle/>
          <a:p>
            <a:r>
              <a:rPr lang="ru-RU" sz="2800" i="1" dirty="0">
                <a:solidFill>
                  <a:srgbClr val="C00000"/>
                </a:solidFill>
                <a:latin typeface="Times New Roman" panose="02020603050405020304" pitchFamily="18" charset="0"/>
                <a:cs typeface="Times New Roman" panose="02020603050405020304" pitchFamily="18" charset="0"/>
              </a:rPr>
              <a:t>Вычисление мел-частотных </a:t>
            </a:r>
            <a:r>
              <a:rPr lang="ru-RU" sz="2800" i="1" dirty="0" err="1">
                <a:solidFill>
                  <a:srgbClr val="C00000"/>
                </a:solidFill>
                <a:latin typeface="Times New Roman" panose="02020603050405020304" pitchFamily="18" charset="0"/>
                <a:cs typeface="Times New Roman" panose="02020603050405020304" pitchFamily="18" charset="0"/>
              </a:rPr>
              <a:t>кепстральных</a:t>
            </a:r>
            <a:r>
              <a:rPr lang="ru-RU" sz="2800" i="1" dirty="0">
                <a:solidFill>
                  <a:srgbClr val="C00000"/>
                </a:solidFill>
                <a:latin typeface="Times New Roman" panose="02020603050405020304" pitchFamily="18" charset="0"/>
                <a:cs typeface="Times New Roman" panose="02020603050405020304" pitchFamily="18" charset="0"/>
              </a:rPr>
              <a:t> коэффициентов включает в себя следующие шаги:</a:t>
            </a:r>
          </a:p>
          <a:p>
            <a:endParaRPr lang="ru-RU" sz="2800" dirty="0">
              <a:latin typeface="Times New Roman" panose="02020603050405020304" pitchFamily="18" charset="0"/>
              <a:cs typeface="Times New Roman" panose="02020603050405020304" pitchFamily="18" charset="0"/>
            </a:endParaRPr>
          </a:p>
          <a:p>
            <a:pPr marL="514350" indent="-514350">
              <a:buAutoNum type="arabicPeriod"/>
            </a:pPr>
            <a:r>
              <a:rPr lang="ru-RU" sz="2400" dirty="0">
                <a:latin typeface="Times New Roman" panose="02020603050405020304" pitchFamily="18" charset="0"/>
                <a:cs typeface="Times New Roman" panose="02020603050405020304" pitchFamily="18" charset="0"/>
              </a:rPr>
              <a:t>Необходимо разделить исходный сигнал на фреймы. Размер фрейма обычно выбирается от 20 до 40 </a:t>
            </a:r>
            <a:r>
              <a:rPr lang="ru-RU" sz="2400" dirty="0" err="1">
                <a:latin typeface="Times New Roman" panose="02020603050405020304" pitchFamily="18" charset="0"/>
                <a:cs typeface="Times New Roman" panose="02020603050405020304" pitchFamily="18" charset="0"/>
              </a:rPr>
              <a:t>мс</a:t>
            </a:r>
            <a:r>
              <a:rPr lang="ru-RU" sz="2400" dirty="0">
                <a:latin typeface="Times New Roman" panose="02020603050405020304" pitchFamily="18" charset="0"/>
                <a:cs typeface="Times New Roman" panose="02020603050405020304" pitchFamily="18" charset="0"/>
              </a:rPr>
              <a:t>, так как считается, что речевой сигнал на этом промежутке не сильно меняется.</a:t>
            </a:r>
          </a:p>
          <a:p>
            <a:pPr marL="514350" indent="-514350">
              <a:buAutoNum type="arabicPeriod"/>
            </a:pPr>
            <a:endParaRPr lang="ru-RU" sz="2400" dirty="0">
              <a:latin typeface="Times New Roman" panose="02020603050405020304" pitchFamily="18" charset="0"/>
              <a:cs typeface="Times New Roman" panose="02020603050405020304" pitchFamily="18" charset="0"/>
            </a:endParaRPr>
          </a:p>
          <a:p>
            <a:pPr marL="514350" indent="-514350">
              <a:buAutoNum type="arabicPeriod" startAt="2"/>
            </a:pPr>
            <a:r>
              <a:rPr lang="ru-RU" sz="2400" dirty="0">
                <a:latin typeface="Times New Roman" panose="02020603050405020304" pitchFamily="18" charset="0"/>
                <a:cs typeface="Times New Roman" panose="02020603050405020304" pitchFamily="18" charset="0"/>
              </a:rPr>
              <a:t>Речевой сигнал конечен и не является периодическим, поэтому из-за разрывов на его концах при применении преобразования Фурье проявляется эффект утечки. Для того, чтобы снизить его влияние на результат, каждый кадр умножается на оконную функцию Хемминга.</a:t>
            </a:r>
          </a:p>
          <a:p>
            <a:pPr marL="514350" indent="-514350">
              <a:buAutoNum type="arabicPeriod" startAt="2"/>
            </a:pPr>
            <a:endParaRPr lang="ru-RU" sz="2400" dirty="0">
              <a:latin typeface="Times New Roman" panose="02020603050405020304" pitchFamily="18" charset="0"/>
              <a:cs typeface="Times New Roman" panose="02020603050405020304" pitchFamily="18" charset="0"/>
            </a:endParaRPr>
          </a:p>
          <a:p>
            <a:pPr marL="514350" indent="-514350">
              <a:buFont typeface="Arial"/>
              <a:buAutoNum type="arabicPeriod" startAt="2"/>
            </a:pPr>
            <a:r>
              <a:rPr lang="ru-RU" sz="2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Вычисляем периодограмму для каждого фрейма (спектральную мощность)</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startAt="2"/>
            </a:pPr>
            <a:endParaRPr lang="ru-RU" sz="2800" dirty="0">
              <a:latin typeface="Times New Roman" panose="02020603050405020304" pitchFamily="18" charset="0"/>
              <a:cs typeface="Times New Roman" panose="02020603050405020304" pitchFamily="18" charset="0"/>
            </a:endParaRP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24957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38AA514-2BD0-47AF-8705-8DC52E90734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11</a:t>
            </a:fld>
            <a:endParaRPr lang="ru-RU"/>
          </a:p>
        </p:txBody>
      </p:sp>
      <p:sp>
        <p:nvSpPr>
          <p:cNvPr id="4" name="TextBox 3">
            <a:extLst>
              <a:ext uri="{FF2B5EF4-FFF2-40B4-BE49-F238E27FC236}">
                <a16:creationId xmlns:a16="http://schemas.microsoft.com/office/drawing/2014/main" id="{4B41B77D-FC68-4959-992A-7A8A7B5C1523}"/>
              </a:ext>
            </a:extLst>
          </p:cNvPr>
          <p:cNvSpPr txBox="1"/>
          <p:nvPr/>
        </p:nvSpPr>
        <p:spPr>
          <a:xfrm>
            <a:off x="476250" y="558462"/>
            <a:ext cx="10834687" cy="5262979"/>
          </a:xfrm>
          <a:prstGeom prst="rect">
            <a:avLst/>
          </a:prstGeom>
          <a:noFill/>
        </p:spPr>
        <p:txBody>
          <a:bodyPr wrap="square">
            <a:spAutoFit/>
          </a:bodyPr>
          <a:lstStyle/>
          <a:p>
            <a:pPr marL="457200" indent="-457200">
              <a:buAutoNum type="arabicPeriod" startAt="4"/>
            </a:pPr>
            <a:r>
              <a:rPr lang="ru-RU" sz="2400" dirty="0">
                <a:latin typeface="Times New Roman" panose="02020603050405020304" pitchFamily="18" charset="0"/>
                <a:cs typeface="Times New Roman" panose="02020603050405020304" pitchFamily="18" charset="0"/>
              </a:rPr>
              <a:t>Вычисляем блок мел-фильтров. Для этого треугольные фильтры (от 20 до 40) умножаются на периодограмму и суммируются. В результате мы получим энергии набора фильтров.</a:t>
            </a:r>
          </a:p>
          <a:p>
            <a:endParaRPr lang="ru-RU" sz="2400" dirty="0">
              <a:latin typeface="Times New Roman" panose="02020603050405020304" pitchFamily="18" charset="0"/>
              <a:cs typeface="Times New Roman" panose="02020603050405020304" pitchFamily="18" charset="0"/>
            </a:endParaRPr>
          </a:p>
          <a:p>
            <a:pPr marL="457200" indent="-457200">
              <a:buAutoNum type="arabicPeriod" startAt="5"/>
            </a:pPr>
            <a:r>
              <a:rPr lang="ru-RU" sz="2400" dirty="0">
                <a:latin typeface="Times New Roman" panose="02020603050405020304" pitchFamily="18" charset="0"/>
                <a:cs typeface="Times New Roman" panose="02020603050405020304" pitchFamily="18" charset="0"/>
              </a:rPr>
              <a:t>Полученные энергии логарифмируются. Это также мотивируется человече-</a:t>
            </a:r>
            <a:r>
              <a:rPr lang="ru-RU" sz="2400" dirty="0" err="1">
                <a:latin typeface="Times New Roman" panose="02020603050405020304" pitchFamily="18" charset="0"/>
                <a:cs typeface="Times New Roman" panose="02020603050405020304" pitchFamily="18" charset="0"/>
              </a:rPr>
              <a:t>ским</a:t>
            </a:r>
            <a:r>
              <a:rPr lang="ru-RU" sz="2400" dirty="0">
                <a:latin typeface="Times New Roman" panose="02020603050405020304" pitchFamily="18" charset="0"/>
                <a:cs typeface="Times New Roman" panose="02020603050405020304" pitchFamily="18" charset="0"/>
              </a:rPr>
              <a:t> слухом: мы не слышим громкость в линейном масштабе. Обычно, чтобы удвоить воспринимаемую громкость звука, нам нужно затратить в 8 раз больше энергии. Это означает, что большие колебания энергии могут </a:t>
            </a:r>
            <a:r>
              <a:rPr lang="ru-RU" sz="2400" dirty="0" err="1">
                <a:latin typeface="Times New Roman" panose="02020603050405020304" pitchFamily="18" charset="0"/>
                <a:cs typeface="Times New Roman" panose="02020603050405020304" pitchFamily="18" charset="0"/>
              </a:rPr>
              <a:t>зву-чать</a:t>
            </a:r>
            <a:r>
              <a:rPr lang="ru-RU" sz="2400" dirty="0">
                <a:latin typeface="Times New Roman" panose="02020603050405020304" pitchFamily="18" charset="0"/>
                <a:cs typeface="Times New Roman" panose="02020603050405020304" pitchFamily="18" charset="0"/>
              </a:rPr>
              <a:t> не так уж и по-другому, если звук с самого начала громкий. Эта опера-</a:t>
            </a:r>
            <a:r>
              <a:rPr lang="ru-RU" sz="2400" dirty="0" err="1">
                <a:latin typeface="Times New Roman" panose="02020603050405020304" pitchFamily="18" charset="0"/>
                <a:cs typeface="Times New Roman" panose="02020603050405020304" pitchFamily="18" charset="0"/>
              </a:rPr>
              <a:t>ция</a:t>
            </a:r>
            <a:r>
              <a:rPr lang="ru-RU" sz="2400" dirty="0">
                <a:latin typeface="Times New Roman" panose="02020603050405020304" pitchFamily="18" charset="0"/>
                <a:cs typeface="Times New Roman" panose="02020603050405020304" pitchFamily="18" charset="0"/>
              </a:rPr>
              <a:t> сжатия делает наши функции более близкими к тому, что на самом деле слышат люди.</a:t>
            </a:r>
          </a:p>
          <a:p>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6.   Далее, используя дискретное косинусное преобразование, получим мел-</a:t>
            </a:r>
            <a:r>
              <a:rPr lang="ru-RU" sz="2400" dirty="0" err="1">
                <a:latin typeface="Times New Roman" panose="02020603050405020304" pitchFamily="18" charset="0"/>
                <a:cs typeface="Times New Roman" panose="02020603050405020304" pitchFamily="18" charset="0"/>
              </a:rPr>
              <a:t>кепстральные</a:t>
            </a:r>
            <a:r>
              <a:rPr lang="ru-RU" sz="2400" dirty="0">
                <a:latin typeface="Times New Roman" panose="02020603050405020304" pitchFamily="18" charset="0"/>
                <a:cs typeface="Times New Roman" panose="02020603050405020304" pitchFamily="18" charset="0"/>
              </a:rPr>
              <a:t> коэффициенты.</a:t>
            </a:r>
          </a:p>
        </p:txBody>
      </p:sp>
    </p:spTree>
    <p:extLst>
      <p:ext uri="{BB962C8B-B14F-4D97-AF65-F5344CB8AC3E}">
        <p14:creationId xmlns:p14="http://schemas.microsoft.com/office/powerpoint/2010/main" val="151367411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95148D3-3287-416D-8D56-9725FE6634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12</a:t>
            </a:fld>
            <a:endParaRPr lang="ru-RU"/>
          </a:p>
        </p:txBody>
      </p:sp>
      <p:sp>
        <p:nvSpPr>
          <p:cNvPr id="7" name="TextBox 6">
            <a:extLst>
              <a:ext uri="{FF2B5EF4-FFF2-40B4-BE49-F238E27FC236}">
                <a16:creationId xmlns:a16="http://schemas.microsoft.com/office/drawing/2014/main" id="{B833A9AB-B5C2-4D6C-B727-67C2E68B48ED}"/>
              </a:ext>
            </a:extLst>
          </p:cNvPr>
          <p:cNvSpPr txBox="1"/>
          <p:nvPr/>
        </p:nvSpPr>
        <p:spPr>
          <a:xfrm>
            <a:off x="285751" y="600600"/>
            <a:ext cx="10848974" cy="707886"/>
          </a:xfrm>
          <a:prstGeom prst="rect">
            <a:avLst/>
          </a:prstGeom>
          <a:noFill/>
        </p:spPr>
        <p:txBody>
          <a:bodyPr wrap="square">
            <a:spAutoFit/>
          </a:bodyPr>
          <a:lstStyle/>
          <a:p>
            <a:r>
              <a:rPr lang="ru-RU" sz="2000" dirty="0">
                <a:latin typeface="Times New Roman" panose="02020603050405020304" pitchFamily="18" charset="0"/>
                <a:cs typeface="Times New Roman" panose="02020603050405020304" pitchFamily="18" charset="0"/>
              </a:rPr>
              <a:t>Весь ход исследования можно посмотреть в репозиторий, который был создан на github.com по адресу: </a:t>
            </a:r>
            <a:r>
              <a:rPr lang="en-US" sz="2000" dirty="0">
                <a:latin typeface="Times New Roman" panose="02020603050405020304" pitchFamily="18" charset="0"/>
                <a:cs typeface="Times New Roman" panose="02020603050405020304" pitchFamily="18" charset="0"/>
              </a:rPr>
              <a:t>https://github.com/NeKonnnn/MGTU_vkr</a:t>
            </a:r>
            <a:endParaRPr lang="ru-RU" sz="20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B606054A-602D-4CA5-91C5-A32B9834379D}"/>
              </a:ext>
            </a:extLst>
          </p:cNvPr>
          <p:cNvPicPr>
            <a:picLocks noChangeAspect="1"/>
          </p:cNvPicPr>
          <p:nvPr/>
        </p:nvPicPr>
        <p:blipFill>
          <a:blip r:embed="rId2"/>
          <a:stretch>
            <a:fillRect/>
          </a:stretch>
        </p:blipFill>
        <p:spPr>
          <a:xfrm>
            <a:off x="1173332" y="1308486"/>
            <a:ext cx="9845336" cy="4869161"/>
          </a:xfrm>
          <a:prstGeom prst="rect">
            <a:avLst/>
          </a:prstGeom>
        </p:spPr>
      </p:pic>
    </p:spTree>
    <p:extLst>
      <p:ext uri="{BB962C8B-B14F-4D97-AF65-F5344CB8AC3E}">
        <p14:creationId xmlns:p14="http://schemas.microsoft.com/office/powerpoint/2010/main" val="159762530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0C3A5F0-70CD-4F42-B8E9-3409243512B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13</a:t>
            </a:fld>
            <a:endParaRPr lang="ru-RU"/>
          </a:p>
        </p:txBody>
      </p:sp>
      <p:pic>
        <p:nvPicPr>
          <p:cNvPr id="6" name="Рисунок 5">
            <a:extLst>
              <a:ext uri="{FF2B5EF4-FFF2-40B4-BE49-F238E27FC236}">
                <a16:creationId xmlns:a16="http://schemas.microsoft.com/office/drawing/2014/main" id="{429EFBED-BE3D-4656-965D-45CDDC341251}"/>
              </a:ext>
            </a:extLst>
          </p:cNvPr>
          <p:cNvPicPr>
            <a:picLocks noChangeAspect="1"/>
          </p:cNvPicPr>
          <p:nvPr/>
        </p:nvPicPr>
        <p:blipFill>
          <a:blip r:embed="rId2"/>
          <a:stretch>
            <a:fillRect/>
          </a:stretch>
        </p:blipFill>
        <p:spPr>
          <a:xfrm>
            <a:off x="1157288" y="923925"/>
            <a:ext cx="9877424" cy="4286250"/>
          </a:xfrm>
          <a:prstGeom prst="rect">
            <a:avLst/>
          </a:prstGeom>
        </p:spPr>
      </p:pic>
      <p:sp>
        <p:nvSpPr>
          <p:cNvPr id="10" name="TextBox 9">
            <a:extLst>
              <a:ext uri="{FF2B5EF4-FFF2-40B4-BE49-F238E27FC236}">
                <a16:creationId xmlns:a16="http://schemas.microsoft.com/office/drawing/2014/main" id="{2D9EDD69-45E8-40B9-B97F-4D883B22663F}"/>
              </a:ext>
            </a:extLst>
          </p:cNvPr>
          <p:cNvSpPr txBox="1"/>
          <p:nvPr/>
        </p:nvSpPr>
        <p:spPr>
          <a:xfrm>
            <a:off x="2647950" y="279499"/>
            <a:ext cx="8362950" cy="523220"/>
          </a:xfrm>
          <a:prstGeom prst="rect">
            <a:avLst/>
          </a:prstGeom>
          <a:noFill/>
        </p:spPr>
        <p:txBody>
          <a:bodyPr wrap="square">
            <a:spAutoFit/>
          </a:bodyPr>
          <a:lstStyle/>
          <a:p>
            <a:r>
              <a:rPr lang="ru-RU" sz="2800" dirty="0">
                <a:solidFill>
                  <a:srgbClr val="C00000"/>
                </a:solidFill>
                <a:effectLst/>
                <a:latin typeface="Times New Roman" panose="02020603050405020304" pitchFamily="18" charset="0"/>
                <a:ea typeface="Times New Roman" panose="02020603050405020304" pitchFamily="18" charset="0"/>
              </a:rPr>
              <a:t>ROC-крив</a:t>
            </a:r>
            <a:r>
              <a:rPr lang="ru-RU" sz="2800" dirty="0">
                <a:solidFill>
                  <a:srgbClr val="C00000"/>
                </a:solidFill>
                <a:latin typeface="Times New Roman" panose="02020603050405020304" pitchFamily="18" charset="0"/>
                <a:ea typeface="Times New Roman" panose="02020603050405020304" pitchFamily="18" charset="0"/>
              </a:rPr>
              <a:t>ая </a:t>
            </a:r>
            <a:r>
              <a:rPr lang="ru-RU" sz="2800" dirty="0">
                <a:solidFill>
                  <a:srgbClr val="C00000"/>
                </a:solidFill>
                <a:effectLst/>
                <a:latin typeface="Times New Roman" panose="02020603050405020304" pitchFamily="18" charset="0"/>
                <a:ea typeface="Times New Roman" panose="02020603050405020304" pitchFamily="18" charset="0"/>
              </a:rPr>
              <a:t>и DET-кривая полученной модели</a:t>
            </a:r>
            <a:endParaRPr lang="ru-RU" sz="2800" dirty="0">
              <a:solidFill>
                <a:srgbClr val="C00000"/>
              </a:solidFill>
            </a:endParaRPr>
          </a:p>
        </p:txBody>
      </p:sp>
      <p:sp>
        <p:nvSpPr>
          <p:cNvPr id="7" name="TextBox 6">
            <a:extLst>
              <a:ext uri="{FF2B5EF4-FFF2-40B4-BE49-F238E27FC236}">
                <a16:creationId xmlns:a16="http://schemas.microsoft.com/office/drawing/2014/main" id="{C8333A8B-7FD0-4F96-B02D-5EAE788EA2B6}"/>
              </a:ext>
            </a:extLst>
          </p:cNvPr>
          <p:cNvSpPr txBox="1"/>
          <p:nvPr/>
        </p:nvSpPr>
        <p:spPr>
          <a:xfrm>
            <a:off x="1157289" y="5210175"/>
            <a:ext cx="9958386" cy="738664"/>
          </a:xfrm>
          <a:prstGeom prst="rect">
            <a:avLst/>
          </a:prstGeom>
          <a:noFill/>
        </p:spPr>
        <p:txBody>
          <a:bodyPr wrap="square">
            <a:spAutoFit/>
          </a:bodyPr>
          <a:lstStyle/>
          <a:p>
            <a:r>
              <a:rPr lang="ru-RU" dirty="0"/>
              <a:t>Как видно из графиков, ROC-кривая не гладкая, а на DET-кривой вообще нет точек. Эта проблема связана с тем, что сеть выдает все значения либо около 0, либо около 1, не давая возможности нам плавно изменять порог принятия решения классификации и тем самым менять вероятности ошибок 1-го и 2-го рода.</a:t>
            </a:r>
          </a:p>
        </p:txBody>
      </p:sp>
    </p:spTree>
    <p:extLst>
      <p:ext uri="{BB962C8B-B14F-4D97-AF65-F5344CB8AC3E}">
        <p14:creationId xmlns:p14="http://schemas.microsoft.com/office/powerpoint/2010/main" val="399603054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83CF845-68B6-4AB7-9C7C-5BC0CC66B7A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14</a:t>
            </a:fld>
            <a:endParaRPr lang="ru-RU"/>
          </a:p>
        </p:txBody>
      </p:sp>
      <p:pic>
        <p:nvPicPr>
          <p:cNvPr id="7" name="Рисунок 6">
            <a:extLst>
              <a:ext uri="{FF2B5EF4-FFF2-40B4-BE49-F238E27FC236}">
                <a16:creationId xmlns:a16="http://schemas.microsoft.com/office/drawing/2014/main" id="{87F50D7C-854C-4284-AC44-852B4D5C2EE6}"/>
              </a:ext>
            </a:extLst>
          </p:cNvPr>
          <p:cNvPicPr>
            <a:picLocks noChangeAspect="1"/>
          </p:cNvPicPr>
          <p:nvPr/>
        </p:nvPicPr>
        <p:blipFill>
          <a:blip r:embed="rId2"/>
          <a:stretch>
            <a:fillRect/>
          </a:stretch>
        </p:blipFill>
        <p:spPr>
          <a:xfrm>
            <a:off x="2390775" y="226601"/>
            <a:ext cx="7086600" cy="1992723"/>
          </a:xfrm>
          <a:prstGeom prst="rect">
            <a:avLst/>
          </a:prstGeom>
        </p:spPr>
      </p:pic>
      <p:pic>
        <p:nvPicPr>
          <p:cNvPr id="9" name="Рисунок 8">
            <a:extLst>
              <a:ext uri="{FF2B5EF4-FFF2-40B4-BE49-F238E27FC236}">
                <a16:creationId xmlns:a16="http://schemas.microsoft.com/office/drawing/2014/main" id="{DD8D1629-F71E-49DF-A2D4-9F013F328092}"/>
              </a:ext>
            </a:extLst>
          </p:cNvPr>
          <p:cNvPicPr>
            <a:picLocks noChangeAspect="1"/>
          </p:cNvPicPr>
          <p:nvPr/>
        </p:nvPicPr>
        <p:blipFill>
          <a:blip r:embed="rId3"/>
          <a:stretch>
            <a:fillRect/>
          </a:stretch>
        </p:blipFill>
        <p:spPr>
          <a:xfrm>
            <a:off x="1933575" y="2811671"/>
            <a:ext cx="8763000" cy="3331953"/>
          </a:xfrm>
          <a:prstGeom prst="rect">
            <a:avLst/>
          </a:prstGeom>
        </p:spPr>
      </p:pic>
    </p:spTree>
    <p:extLst>
      <p:ext uri="{BB962C8B-B14F-4D97-AF65-F5344CB8AC3E}">
        <p14:creationId xmlns:p14="http://schemas.microsoft.com/office/powerpoint/2010/main" val="141762543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3"/>
          <p:cNvSpPr txBox="1">
            <a:spLocks noGrp="1"/>
          </p:cNvSpPr>
          <p:nvPr>
            <p:ph type="body" idx="1"/>
          </p:nvPr>
        </p:nvSpPr>
        <p:spPr>
          <a:xfrm>
            <a:off x="3119524" y="3324675"/>
            <a:ext cx="6290100" cy="2592300"/>
          </a:xfrm>
          <a:prstGeom prst="rect">
            <a:avLst/>
          </a:prstGeom>
          <a:noFill/>
          <a:ln>
            <a:noFill/>
          </a:ln>
        </p:spPr>
        <p:txBody>
          <a:bodyPr spcFirstLastPara="1" wrap="square" lIns="91425" tIns="45700" rIns="91425" bIns="45700" anchor="t" anchorCtr="0">
            <a:normAutofit/>
          </a:bodyPr>
          <a:lstStyle/>
          <a:p>
            <a:pPr marL="171450" lvl="0" indent="-171450" algn="ctr" rtl="0">
              <a:lnSpc>
                <a:spcPct val="90000"/>
              </a:lnSpc>
              <a:spcBef>
                <a:spcPts val="0"/>
              </a:spcBef>
              <a:spcAft>
                <a:spcPts val="0"/>
              </a:spcAft>
              <a:buSzPts val="2800"/>
              <a:buNone/>
            </a:pPr>
            <a:r>
              <a:rPr lang="ru-RU" dirty="0">
                <a:solidFill>
                  <a:schemeClr val="accent6">
                    <a:lumMod val="75000"/>
                  </a:schemeClr>
                </a:solidFill>
              </a:rPr>
              <a:t>edu.bmstu.ru</a:t>
            </a:r>
            <a:endParaRPr dirty="0">
              <a:solidFill>
                <a:schemeClr val="accent6">
                  <a:lumMod val="75000"/>
                </a:schemeClr>
              </a:solidFill>
            </a:endParaRPr>
          </a:p>
          <a:p>
            <a:pPr marL="171450" lvl="0" indent="-171450" algn="ctr" rtl="0">
              <a:lnSpc>
                <a:spcPct val="90000"/>
              </a:lnSpc>
              <a:spcBef>
                <a:spcPts val="750"/>
              </a:spcBef>
              <a:spcAft>
                <a:spcPts val="0"/>
              </a:spcAft>
              <a:buSzPts val="2800"/>
              <a:buNone/>
            </a:pPr>
            <a:r>
              <a:rPr lang="ru-RU" b="1" dirty="0">
                <a:solidFill>
                  <a:schemeClr val="accent6">
                    <a:lumMod val="75000"/>
                  </a:schemeClr>
                </a:solidFill>
              </a:rPr>
              <a:t>+7 </a:t>
            </a:r>
            <a:r>
              <a:rPr lang="en-US" b="1" dirty="0">
                <a:solidFill>
                  <a:schemeClr val="accent6">
                    <a:lumMod val="75000"/>
                  </a:schemeClr>
                </a:solidFill>
              </a:rPr>
              <a:t>495 182-83-85</a:t>
            </a:r>
            <a:endParaRPr lang="ru-RU" b="1" dirty="0">
              <a:solidFill>
                <a:schemeClr val="accent6">
                  <a:lumMod val="75000"/>
                </a:schemeClr>
              </a:solidFill>
            </a:endParaRPr>
          </a:p>
          <a:p>
            <a:pPr marL="171450" lvl="0" indent="-171450" algn="ctr" rtl="0">
              <a:lnSpc>
                <a:spcPct val="90000"/>
              </a:lnSpc>
              <a:spcBef>
                <a:spcPts val="750"/>
              </a:spcBef>
              <a:spcAft>
                <a:spcPts val="0"/>
              </a:spcAft>
              <a:buSzPts val="2800"/>
              <a:buNone/>
            </a:pPr>
            <a:r>
              <a:rPr lang="en-US" u="sng" dirty="0">
                <a:solidFill>
                  <a:schemeClr val="accent6">
                    <a:lumMod val="75000"/>
                  </a:schemeClr>
                </a:solidFill>
                <a:hlinkClick r:id="rId3">
                  <a:extLst>
                    <a:ext uri="{A12FA001-AC4F-418D-AE19-62706E023703}">
                      <ahyp:hlinkClr xmlns:ahyp="http://schemas.microsoft.com/office/drawing/2018/hyperlinkcolor" val="tx"/>
                    </a:ext>
                  </a:extLst>
                </a:hlinkClick>
              </a:rPr>
              <a:t>edu@bmstu.ru</a:t>
            </a:r>
            <a:endParaRPr lang="en-US" dirty="0">
              <a:solidFill>
                <a:schemeClr val="accent6">
                  <a:lumMod val="75000"/>
                </a:schemeClr>
              </a:solidFill>
            </a:endParaRPr>
          </a:p>
          <a:p>
            <a:pPr marL="171450" lvl="0" indent="-171450" algn="ctr" rtl="0">
              <a:lnSpc>
                <a:spcPct val="90000"/>
              </a:lnSpc>
              <a:spcBef>
                <a:spcPts val="750"/>
              </a:spcBef>
              <a:spcAft>
                <a:spcPts val="0"/>
              </a:spcAft>
              <a:buSzPts val="2800"/>
              <a:buNone/>
            </a:pPr>
            <a:r>
              <a:rPr lang="ru-RU" dirty="0">
                <a:solidFill>
                  <a:schemeClr val="accent6">
                    <a:lumMod val="75000"/>
                  </a:schemeClr>
                </a:solidFill>
              </a:rPr>
              <a:t>Москва, Госпитальный переулок , д. 4-6, с.3</a:t>
            </a:r>
            <a:endParaRPr dirty="0">
              <a:solidFill>
                <a:schemeClr val="accent6">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2d8a19e0b_0_5"/>
          <p:cNvSpPr txBox="1">
            <a:spLocks noGrp="1"/>
          </p:cNvSpPr>
          <p:nvPr>
            <p:ph type="sldNum" idx="12"/>
          </p:nvPr>
        </p:nvSpPr>
        <p:spPr>
          <a:xfrm>
            <a:off x="668287" y="6360806"/>
            <a:ext cx="83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ru-RU"/>
              <a:t>2</a:t>
            </a:fld>
            <a:endParaRPr/>
          </a:p>
        </p:txBody>
      </p:sp>
      <p:sp>
        <p:nvSpPr>
          <p:cNvPr id="6" name="TextBox 5">
            <a:extLst>
              <a:ext uri="{FF2B5EF4-FFF2-40B4-BE49-F238E27FC236}">
                <a16:creationId xmlns:a16="http://schemas.microsoft.com/office/drawing/2014/main" id="{9E7B24B3-ECB2-4809-A2D8-B5B0A399A819}"/>
              </a:ext>
            </a:extLst>
          </p:cNvPr>
          <p:cNvSpPr txBox="1"/>
          <p:nvPr/>
        </p:nvSpPr>
        <p:spPr>
          <a:xfrm>
            <a:off x="904875" y="600946"/>
            <a:ext cx="10848975" cy="5078313"/>
          </a:xfrm>
          <a:prstGeom prst="rect">
            <a:avLst/>
          </a:prstGeom>
          <a:noFill/>
        </p:spPr>
        <p:txBody>
          <a:bodyPr wrap="square">
            <a:spAutoFit/>
          </a:bodyPr>
          <a:lstStyle/>
          <a:p>
            <a:pPr indent="450215" algn="just"/>
            <a:r>
              <a:rPr lang="ru-RU" sz="3200" dirty="0">
                <a:solidFill>
                  <a:schemeClr val="tx2">
                    <a:lumMod val="25000"/>
                  </a:schemeClr>
                </a:solidFill>
                <a:effectLst/>
                <a:latin typeface="Times New Roman" panose="02020603050405020304" pitchFamily="18" charset="0"/>
                <a:ea typeface="Calibri" panose="020F0502020204030204" pitchFamily="34" charset="0"/>
              </a:rPr>
              <a:t> </a:t>
            </a:r>
            <a:r>
              <a:rPr lang="ru-RU" sz="3600" dirty="0">
                <a:solidFill>
                  <a:schemeClr val="bg2">
                    <a:lumMod val="75000"/>
                    <a:lumOff val="25000"/>
                  </a:schemeClr>
                </a:solidFill>
                <a:effectLst/>
                <a:latin typeface="Mistral" panose="03090702030407020403" pitchFamily="66" charset="0"/>
                <a:ea typeface="Calibri" panose="020F0502020204030204" pitchFamily="34" charset="0"/>
              </a:rPr>
              <a:t>Звук — это физическое явление, представляющее собой распространение в виде упругих волн механических колебаний в твёрдой, жидкой или газообразной среде.</a:t>
            </a:r>
            <a:endParaRPr lang="en-US"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en-US"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ru-RU"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en-US" sz="3600" dirty="0">
              <a:solidFill>
                <a:schemeClr val="tx2">
                  <a:lumMod val="50000"/>
                </a:schemeClr>
              </a:solidFill>
              <a:effectLst/>
              <a:latin typeface="Mistral" panose="03090702030407020403" pitchFamily="66" charset="0"/>
              <a:ea typeface="Calibri" panose="020F0502020204030204" pitchFamily="34" charset="0"/>
            </a:endParaRPr>
          </a:p>
          <a:p>
            <a:pPr indent="450215" algn="just"/>
            <a:r>
              <a:rPr lang="ru-RU" sz="3600" dirty="0">
                <a:solidFill>
                  <a:schemeClr val="tx2">
                    <a:lumMod val="25000"/>
                  </a:schemeClr>
                </a:solidFill>
                <a:effectLst/>
                <a:latin typeface="Mistral" panose="03090702030407020403" pitchFamily="66" charset="0"/>
                <a:ea typeface="Calibri" panose="020F0502020204030204" pitchFamily="34" charset="0"/>
              </a:rPr>
              <a:t>Наша речь состоит из отдельных звуков, воспроизводимых голосовыми связками. Звуки невидимы, но слышимы человеком, поскольку идет воздействие на его барабанные перепонки.</a:t>
            </a:r>
          </a:p>
        </p:txBody>
      </p:sp>
      <p:pic>
        <p:nvPicPr>
          <p:cNvPr id="4" name="Рисунок 3">
            <a:extLst>
              <a:ext uri="{FF2B5EF4-FFF2-40B4-BE49-F238E27FC236}">
                <a16:creationId xmlns:a16="http://schemas.microsoft.com/office/drawing/2014/main" id="{2F076121-CF84-4955-9FF5-6343D70FAB58}"/>
              </a:ext>
            </a:extLst>
          </p:cNvPr>
          <p:cNvPicPr>
            <a:picLocks noChangeAspect="1"/>
          </p:cNvPicPr>
          <p:nvPr/>
        </p:nvPicPr>
        <p:blipFill>
          <a:blip r:embed="rId3"/>
          <a:stretch>
            <a:fillRect/>
          </a:stretch>
        </p:blipFill>
        <p:spPr>
          <a:xfrm>
            <a:off x="171450" y="2588826"/>
            <a:ext cx="11839575" cy="12211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2"/>
          <p:cNvSpPr txBox="1">
            <a:spLocks noGrp="1"/>
          </p:cNvSpPr>
          <p:nvPr>
            <p:ph type="sldNum" idx="12"/>
          </p:nvPr>
        </p:nvSpPr>
        <p:spPr>
          <a:xfrm>
            <a:off x="668287" y="6360806"/>
            <a:ext cx="838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ru-RU"/>
              <a:t>3</a:t>
            </a:fld>
            <a:endParaRPr/>
          </a:p>
        </p:txBody>
      </p:sp>
      <p:sp>
        <p:nvSpPr>
          <p:cNvPr id="8" name="TextBox 7">
            <a:extLst>
              <a:ext uri="{FF2B5EF4-FFF2-40B4-BE49-F238E27FC236}">
                <a16:creationId xmlns:a16="http://schemas.microsoft.com/office/drawing/2014/main" id="{E6C797FB-CE35-48D1-864B-F2537C408F23}"/>
              </a:ext>
            </a:extLst>
          </p:cNvPr>
          <p:cNvSpPr txBox="1"/>
          <p:nvPr/>
        </p:nvSpPr>
        <p:spPr>
          <a:xfrm>
            <a:off x="754012" y="1236315"/>
            <a:ext cx="10990313" cy="4524315"/>
          </a:xfrm>
          <a:prstGeom prst="rect">
            <a:avLst/>
          </a:prstGeom>
          <a:noFill/>
        </p:spPr>
        <p:txBody>
          <a:bodyPr wrap="square">
            <a:spAutoFit/>
          </a:bodyPr>
          <a:lstStyle/>
          <a:p>
            <a:r>
              <a:rPr lang="ru-RU" sz="3600" dirty="0">
                <a:latin typeface="Mistral" panose="03090702030407020403" pitchFamily="66" charset="0"/>
              </a:rPr>
              <a:t>Аудиосигналом называется колебание, соответствующее речи, музыке или другим звучаниям в диапазоне звуковых (слышимых) частот.</a:t>
            </a:r>
          </a:p>
          <a:p>
            <a:endParaRPr lang="en-US" sz="3600" dirty="0">
              <a:latin typeface="Mistral" panose="03090702030407020403" pitchFamily="66" charset="0"/>
            </a:endParaRPr>
          </a:p>
          <a:p>
            <a:endParaRPr lang="ru-RU" sz="3600" dirty="0">
              <a:latin typeface="Mistral" panose="03090702030407020403" pitchFamily="66" charset="0"/>
            </a:endParaRPr>
          </a:p>
          <a:p>
            <a:endParaRPr lang="ru-RU" sz="3600" dirty="0">
              <a:latin typeface="Mistral" panose="03090702030407020403" pitchFamily="66" charset="0"/>
            </a:endParaRPr>
          </a:p>
          <a:p>
            <a:r>
              <a:rPr lang="ru-RU" sz="3600" dirty="0">
                <a:solidFill>
                  <a:schemeClr val="tx2">
                    <a:lumMod val="25000"/>
                  </a:schemeClr>
                </a:solidFill>
                <a:latin typeface="Mistral" panose="03090702030407020403" pitchFamily="66" charset="0"/>
              </a:rPr>
              <a:t>В настоящее время по всему миру активно проводятся исследования аудио-сигналов. В повседневную жизнь пришли голосовые помощники, умеющие распознавать речь.</a:t>
            </a:r>
          </a:p>
        </p:txBody>
      </p:sp>
      <p:pic>
        <p:nvPicPr>
          <p:cNvPr id="7" name="Рисунок 6">
            <a:extLst>
              <a:ext uri="{FF2B5EF4-FFF2-40B4-BE49-F238E27FC236}">
                <a16:creationId xmlns:a16="http://schemas.microsoft.com/office/drawing/2014/main" id="{F4D38AD0-8603-4DE8-BB0E-274A031FD3A3}"/>
              </a:ext>
            </a:extLst>
          </p:cNvPr>
          <p:cNvPicPr>
            <a:picLocks noChangeAspect="1"/>
          </p:cNvPicPr>
          <p:nvPr/>
        </p:nvPicPr>
        <p:blipFill>
          <a:blip r:embed="rId3"/>
          <a:stretch>
            <a:fillRect/>
          </a:stretch>
        </p:blipFill>
        <p:spPr>
          <a:xfrm>
            <a:off x="754012" y="2720300"/>
            <a:ext cx="10904588" cy="922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4" name="Google Shape;134;g122d8a19e0b_0_11"/>
          <p:cNvSpPr txBox="1">
            <a:spLocks noGrp="1"/>
          </p:cNvSpPr>
          <p:nvPr>
            <p:ph type="sldNum" idx="12"/>
          </p:nvPr>
        </p:nvSpPr>
        <p:spPr>
          <a:xfrm>
            <a:off x="668287" y="6360806"/>
            <a:ext cx="83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ru-RU"/>
              <a:t>4</a:t>
            </a:fld>
            <a:endParaRPr/>
          </a:p>
        </p:txBody>
      </p:sp>
      <p:sp>
        <p:nvSpPr>
          <p:cNvPr id="6" name="TextBox 5">
            <a:extLst>
              <a:ext uri="{FF2B5EF4-FFF2-40B4-BE49-F238E27FC236}">
                <a16:creationId xmlns:a16="http://schemas.microsoft.com/office/drawing/2014/main" id="{03EA4994-8445-472B-A027-BE11BA62F32E}"/>
              </a:ext>
            </a:extLst>
          </p:cNvPr>
          <p:cNvSpPr txBox="1"/>
          <p:nvPr/>
        </p:nvSpPr>
        <p:spPr>
          <a:xfrm>
            <a:off x="1771650" y="1073705"/>
            <a:ext cx="8934450" cy="1754326"/>
          </a:xfrm>
          <a:prstGeom prst="rect">
            <a:avLst/>
          </a:prstGeom>
          <a:noFill/>
        </p:spPr>
        <p:txBody>
          <a:bodyPr wrap="square">
            <a:spAutoFit/>
          </a:bodyPr>
          <a:lstStyle/>
          <a:p>
            <a:r>
              <a:rPr lang="ru-RU" sz="3600" dirty="0">
                <a:latin typeface="Mistral" panose="03090702030407020403" pitchFamily="66" charset="0"/>
              </a:rPr>
              <a:t>Аудиосигнал можно представить в виде массива данных, который возможно визуализировать в график колебаний, пересекающих нулевую границу.</a:t>
            </a:r>
          </a:p>
        </p:txBody>
      </p:sp>
      <p:pic>
        <p:nvPicPr>
          <p:cNvPr id="4" name="Рисунок 3">
            <a:extLst>
              <a:ext uri="{FF2B5EF4-FFF2-40B4-BE49-F238E27FC236}">
                <a16:creationId xmlns:a16="http://schemas.microsoft.com/office/drawing/2014/main" id="{7270048D-B009-4568-9D3C-1160ACF5E251}"/>
              </a:ext>
            </a:extLst>
          </p:cNvPr>
          <p:cNvPicPr>
            <a:picLocks noChangeAspect="1"/>
          </p:cNvPicPr>
          <p:nvPr/>
        </p:nvPicPr>
        <p:blipFill>
          <a:blip r:embed="rId3"/>
          <a:stretch>
            <a:fillRect/>
          </a:stretch>
        </p:blipFill>
        <p:spPr>
          <a:xfrm>
            <a:off x="1506487" y="3206938"/>
            <a:ext cx="4046588" cy="2298512"/>
          </a:xfrm>
          <a:prstGeom prst="rect">
            <a:avLst/>
          </a:prstGeom>
        </p:spPr>
      </p:pic>
      <p:pic>
        <p:nvPicPr>
          <p:cNvPr id="9" name="Рисунок 8">
            <a:extLst>
              <a:ext uri="{FF2B5EF4-FFF2-40B4-BE49-F238E27FC236}">
                <a16:creationId xmlns:a16="http://schemas.microsoft.com/office/drawing/2014/main" id="{D26CABAB-3A2F-4A2E-82AD-0F4F4765310C}"/>
              </a:ext>
            </a:extLst>
          </p:cNvPr>
          <p:cNvPicPr>
            <a:picLocks noChangeAspect="1"/>
          </p:cNvPicPr>
          <p:nvPr/>
        </p:nvPicPr>
        <p:blipFill>
          <a:blip r:embed="rId4"/>
          <a:stretch>
            <a:fillRect/>
          </a:stretch>
        </p:blipFill>
        <p:spPr>
          <a:xfrm>
            <a:off x="6454007" y="3206937"/>
            <a:ext cx="4766443" cy="23651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E6A6E294-3B2B-48E3-9D64-C9306E0D45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5</a:t>
            </a:fld>
            <a:endParaRPr lang="ru-RU"/>
          </a:p>
        </p:txBody>
      </p:sp>
      <p:sp>
        <p:nvSpPr>
          <p:cNvPr id="4" name="TextBox 3">
            <a:extLst>
              <a:ext uri="{FF2B5EF4-FFF2-40B4-BE49-F238E27FC236}">
                <a16:creationId xmlns:a16="http://schemas.microsoft.com/office/drawing/2014/main" id="{625EBB1F-C3CF-45C7-A431-E79F1B0D73A5}"/>
              </a:ext>
            </a:extLst>
          </p:cNvPr>
          <p:cNvSpPr txBox="1"/>
          <p:nvPr/>
        </p:nvSpPr>
        <p:spPr>
          <a:xfrm>
            <a:off x="523875" y="714375"/>
            <a:ext cx="10467975" cy="4616648"/>
          </a:xfrm>
          <a:prstGeom prst="rect">
            <a:avLst/>
          </a:prstGeom>
          <a:noFill/>
        </p:spPr>
        <p:txBody>
          <a:bodyPr wrap="square">
            <a:spAutoFit/>
          </a:bodyPr>
          <a:lstStyle/>
          <a:p>
            <a:r>
              <a:rPr lang="ru-RU" sz="2800" i="1" dirty="0">
                <a:solidFill>
                  <a:schemeClr val="accent1">
                    <a:lumMod val="50000"/>
                  </a:schemeClr>
                </a:solidFill>
                <a:latin typeface="Times New Roman" panose="02020603050405020304" pitchFamily="18" charset="0"/>
                <a:cs typeface="Times New Roman" panose="02020603050405020304" pitchFamily="18" charset="0"/>
              </a:rPr>
              <a:t>В данной работе мы рассмотрим применение глубоких </a:t>
            </a:r>
            <a:r>
              <a:rPr lang="ru-RU" sz="2800" i="1" dirty="0" err="1">
                <a:solidFill>
                  <a:schemeClr val="accent1">
                    <a:lumMod val="50000"/>
                  </a:schemeClr>
                </a:solidFill>
                <a:latin typeface="Times New Roman" panose="02020603050405020304" pitchFamily="18" charset="0"/>
                <a:cs typeface="Times New Roman" panose="02020603050405020304" pitchFamily="18" charset="0"/>
              </a:rPr>
              <a:t>сверточных</a:t>
            </a:r>
            <a:r>
              <a:rPr lang="ru-RU" sz="2800" i="1" dirty="0">
                <a:solidFill>
                  <a:schemeClr val="accent1">
                    <a:lumMod val="50000"/>
                  </a:schemeClr>
                </a:solidFill>
                <a:latin typeface="Times New Roman" panose="02020603050405020304" pitchFamily="18" charset="0"/>
                <a:cs typeface="Times New Roman" panose="02020603050405020304" pitchFamily="18" charset="0"/>
              </a:rPr>
              <a:t> нейронных сетей в задаче классификации аудиоданных по гендерному признаку.</a:t>
            </a:r>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endParaRPr lang="ru-RU" sz="2800" i="1" dirty="0">
              <a:solidFill>
                <a:schemeClr val="accent1">
                  <a:lumMod val="50000"/>
                </a:schemeClr>
              </a:solidFill>
              <a:latin typeface="Times New Roman" panose="02020603050405020304" pitchFamily="18" charset="0"/>
              <a:cs typeface="Times New Roman" panose="02020603050405020304" pitchFamily="18" charset="0"/>
            </a:endParaRPr>
          </a:p>
          <a:p>
            <a:r>
              <a:rPr lang="ru-RU" sz="2800" i="1" dirty="0">
                <a:solidFill>
                  <a:schemeClr val="accent1">
                    <a:lumMod val="50000"/>
                  </a:schemeClr>
                </a:solidFill>
                <a:latin typeface="Times New Roman" panose="02020603050405020304" pitchFamily="18" charset="0"/>
                <a:cs typeface="Times New Roman" panose="02020603050405020304" pitchFamily="18" charset="0"/>
              </a:rPr>
              <a:t>Эта тема представляет интерес для банковского сектора и компаний, имеющих собственные контактные центры</a:t>
            </a:r>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r>
              <a:rPr lang="ru-RU" sz="2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Целью исследовательской работы является разработка модели, способной с высокой долей точности проводить классификацию аудиоданных по гендерному признаку. </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577702518"/>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3DA7491-EC8E-4054-9889-2BCF0E0FF6F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6</a:t>
            </a:fld>
            <a:endParaRPr lang="ru-RU"/>
          </a:p>
        </p:txBody>
      </p:sp>
      <p:sp>
        <p:nvSpPr>
          <p:cNvPr id="4" name="TextBox 3">
            <a:extLst>
              <a:ext uri="{FF2B5EF4-FFF2-40B4-BE49-F238E27FC236}">
                <a16:creationId xmlns:a16="http://schemas.microsoft.com/office/drawing/2014/main" id="{CEA90D35-6DC6-44C5-8D0C-3C14BB87FA66}"/>
              </a:ext>
            </a:extLst>
          </p:cNvPr>
          <p:cNvSpPr txBox="1"/>
          <p:nvPr/>
        </p:nvSpPr>
        <p:spPr>
          <a:xfrm>
            <a:off x="1589138" y="420718"/>
            <a:ext cx="9934575" cy="11880175"/>
          </a:xfrm>
          <a:prstGeom prst="rect">
            <a:avLst/>
          </a:prstGeom>
          <a:noFill/>
        </p:spPr>
        <p:txBody>
          <a:bodyPr wrap="square">
            <a:spAutoFit/>
          </a:bodyPr>
          <a:lstStyle/>
          <a:p>
            <a:r>
              <a:rPr lang="ru-RU" sz="2800" i="1" dirty="0">
                <a:latin typeface="Times New Roman" panose="02020603050405020304" pitchFamily="18" charset="0"/>
                <a:cs typeface="Times New Roman" panose="02020603050405020304" pitchFamily="18" charset="0"/>
              </a:rPr>
              <a:t>Решить задачу бинарной классификации (мужской голос/ женский голос) можно по полученным признакам, по мел-</a:t>
            </a:r>
            <a:r>
              <a:rPr lang="ru-RU" sz="2800" i="1" dirty="0" err="1">
                <a:latin typeface="Times New Roman" panose="02020603050405020304" pitchFamily="18" charset="0"/>
                <a:cs typeface="Times New Roman" panose="02020603050405020304" pitchFamily="18" charset="0"/>
              </a:rPr>
              <a:t>кепстральным</a:t>
            </a:r>
            <a:r>
              <a:rPr lang="ru-RU" sz="2800" i="1" dirty="0">
                <a:latin typeface="Times New Roman" panose="02020603050405020304" pitchFamily="18" charset="0"/>
                <a:cs typeface="Times New Roman" panose="02020603050405020304" pitchFamily="18" charset="0"/>
              </a:rPr>
              <a:t> коэффициентам.</a:t>
            </a:r>
          </a:p>
          <a:p>
            <a:r>
              <a:rPr lang="ru-RU" sz="2800" i="1" dirty="0">
                <a:latin typeface="Times New Roman" panose="02020603050405020304" pitchFamily="18" charset="0"/>
                <a:cs typeface="Times New Roman" panose="02020603050405020304" pitchFamily="18" charset="0"/>
              </a:rPr>
              <a:t>Спектральные и частотные характеристики у мужского голоса отличаются от характеристик женского голоса.</a:t>
            </a:r>
          </a:p>
          <a:p>
            <a:endParaRPr lang="ru-RU" sz="2800" i="1" dirty="0">
              <a:latin typeface="Times New Roman" panose="02020603050405020304" pitchFamily="18" charset="0"/>
              <a:cs typeface="Times New Roman" panose="02020603050405020304" pitchFamily="18" charset="0"/>
            </a:endParaRPr>
          </a:p>
          <a:p>
            <a:r>
              <a:rPr lang="ru-RU" sz="2800" i="1" dirty="0">
                <a:latin typeface="Times New Roman" panose="02020603050405020304" pitchFamily="18" charset="0"/>
                <a:cs typeface="Times New Roman" panose="02020603050405020304" pitchFamily="18" charset="0"/>
              </a:rPr>
              <a:t>У мужчин чаще всего голос будет более низким, частота основного тона более низкая. И соответственно форманты (обертона частоты) они тоже отличаются от женского голоса. У женского голоса частоты выше.</a:t>
            </a:r>
          </a:p>
          <a:p>
            <a:endParaRPr lang="ru-RU" sz="2800" i="1" dirty="0">
              <a:latin typeface="Times New Roman" panose="02020603050405020304" pitchFamily="18" charset="0"/>
              <a:cs typeface="Times New Roman" panose="02020603050405020304" pitchFamily="18" charset="0"/>
            </a:endParaRPr>
          </a:p>
          <a:p>
            <a:r>
              <a:rPr lang="ru-RU" sz="2800" i="1" dirty="0">
                <a:latin typeface="Times New Roman" panose="02020603050405020304" pitchFamily="18" charset="0"/>
                <a:cs typeface="Times New Roman" panose="02020603050405020304" pitchFamily="18" charset="0"/>
              </a:rPr>
              <a:t>Это наглядно можно увидеть на графиках представленных на следующем слайде.</a:t>
            </a:r>
          </a:p>
          <a:p>
            <a:endParaRPr lang="ru-RU" sz="2400"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251914"/>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682DDCA-6294-4496-AFE3-161BE7D203E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7</a:t>
            </a:fld>
            <a:endParaRPr lang="ru-RU"/>
          </a:p>
        </p:txBody>
      </p:sp>
      <p:pic>
        <p:nvPicPr>
          <p:cNvPr id="4" name="Рисунок 3">
            <a:extLst>
              <a:ext uri="{FF2B5EF4-FFF2-40B4-BE49-F238E27FC236}">
                <a16:creationId xmlns:a16="http://schemas.microsoft.com/office/drawing/2014/main" id="{659B3D3A-50F0-4A83-8603-465304285ECD}"/>
              </a:ext>
            </a:extLst>
          </p:cNvPr>
          <p:cNvPicPr>
            <a:picLocks noChangeAspect="1"/>
          </p:cNvPicPr>
          <p:nvPr/>
        </p:nvPicPr>
        <p:blipFill>
          <a:blip r:embed="rId2"/>
          <a:stretch>
            <a:fillRect/>
          </a:stretch>
        </p:blipFill>
        <p:spPr>
          <a:xfrm>
            <a:off x="1506485" y="466725"/>
            <a:ext cx="9313915" cy="5393265"/>
          </a:xfrm>
          <a:prstGeom prst="rect">
            <a:avLst/>
          </a:prstGeom>
        </p:spPr>
      </p:pic>
    </p:spTree>
    <p:extLst>
      <p:ext uri="{BB962C8B-B14F-4D97-AF65-F5344CB8AC3E}">
        <p14:creationId xmlns:p14="http://schemas.microsoft.com/office/powerpoint/2010/main" val="382882365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07DCF153-30A0-4FD5-BB30-19BD1FAB349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8</a:t>
            </a:fld>
            <a:endParaRPr lang="ru-RU"/>
          </a:p>
        </p:txBody>
      </p:sp>
      <p:sp>
        <p:nvSpPr>
          <p:cNvPr id="4" name="TextBox 3">
            <a:extLst>
              <a:ext uri="{FF2B5EF4-FFF2-40B4-BE49-F238E27FC236}">
                <a16:creationId xmlns:a16="http://schemas.microsoft.com/office/drawing/2014/main" id="{16D26DFA-CF3F-4EE0-AC3E-77B0330A21D7}"/>
              </a:ext>
            </a:extLst>
          </p:cNvPr>
          <p:cNvSpPr txBox="1"/>
          <p:nvPr/>
        </p:nvSpPr>
        <p:spPr>
          <a:xfrm>
            <a:off x="938213" y="990316"/>
            <a:ext cx="10182224" cy="4832092"/>
          </a:xfrm>
          <a:prstGeom prst="rect">
            <a:avLst/>
          </a:prstGeom>
          <a:noFill/>
        </p:spPr>
        <p:txBody>
          <a:bodyPr wrap="square">
            <a:spAutoFit/>
          </a:bodyPr>
          <a:lstStyle/>
          <a:p>
            <a:pPr indent="450215" algn="just"/>
            <a:r>
              <a:rPr lang="ru-RU" sz="2800" i="1" dirty="0">
                <a:solidFill>
                  <a:schemeClr val="accent4">
                    <a:lumMod val="25000"/>
                  </a:schemeClr>
                </a:solidFill>
                <a:effectLst/>
                <a:latin typeface="Times New Roman" panose="02020603050405020304" pitchFamily="18" charset="0"/>
                <a:ea typeface="Calibri" panose="020F0502020204030204" pitchFamily="34" charset="0"/>
              </a:rPr>
              <a:t>Для исследовательской работы мы будем использовать набор данных TIMIT, В нем содержатся аудиозаписи носителей восьми основных диалектов американского английского языка, для каждого из которых имеется по десять фонетически разнообразных фраз, часть из которых одинаковы для всех дикторов, часть отличается друг от друга. </a:t>
            </a:r>
            <a:endParaRPr lang="en-US" sz="2800" i="1" dirty="0">
              <a:solidFill>
                <a:schemeClr val="accent4">
                  <a:lumMod val="25000"/>
                </a:schemeClr>
              </a:solidFill>
              <a:effectLst/>
              <a:latin typeface="Times New Roman" panose="02020603050405020304" pitchFamily="18" charset="0"/>
              <a:ea typeface="Calibri" panose="020F0502020204030204" pitchFamily="34" charset="0"/>
            </a:endParaRPr>
          </a:p>
          <a:p>
            <a:pPr indent="450215" algn="just"/>
            <a:endParaRPr lang="en-US" sz="2800" i="1" dirty="0">
              <a:solidFill>
                <a:schemeClr val="accent4">
                  <a:lumMod val="25000"/>
                </a:schemeClr>
              </a:solidFill>
              <a:effectLst/>
              <a:latin typeface="Times New Roman" panose="02020603050405020304" pitchFamily="18" charset="0"/>
              <a:ea typeface="Calibri" panose="020F0502020204030204" pitchFamily="34" charset="0"/>
            </a:endParaRPr>
          </a:p>
          <a:p>
            <a:pPr indent="450215" algn="just"/>
            <a:r>
              <a:rPr lang="ru-RU" sz="2800" i="1" dirty="0">
                <a:solidFill>
                  <a:schemeClr val="accent4">
                    <a:lumMod val="25000"/>
                  </a:schemeClr>
                </a:solidFill>
                <a:effectLst/>
                <a:latin typeface="Times New Roman" panose="02020603050405020304" pitchFamily="18" charset="0"/>
                <a:ea typeface="Calibri" panose="020F0502020204030204" pitchFamily="34" charset="0"/>
              </a:rPr>
              <a:t>Всего в наборе имеются аудиозаписи 438 дикторов-мужчин и 192 дикторов-женщин. В набор данных TIMIT включено 4620 аудиозаписей в обучающем наборе данных и 1680 аудио в тестовом наборе данных. </a:t>
            </a:r>
          </a:p>
        </p:txBody>
      </p:sp>
    </p:spTree>
    <p:extLst>
      <p:ext uri="{BB962C8B-B14F-4D97-AF65-F5344CB8AC3E}">
        <p14:creationId xmlns:p14="http://schemas.microsoft.com/office/powerpoint/2010/main" val="270274050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4B68E69-5B58-43BA-B2C9-1D0B086827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9</a:t>
            </a:fld>
            <a:endParaRPr lang="ru-RU"/>
          </a:p>
        </p:txBody>
      </p:sp>
      <p:sp>
        <p:nvSpPr>
          <p:cNvPr id="4" name="TextBox 3">
            <a:extLst>
              <a:ext uri="{FF2B5EF4-FFF2-40B4-BE49-F238E27FC236}">
                <a16:creationId xmlns:a16="http://schemas.microsoft.com/office/drawing/2014/main" id="{F019CCF5-9652-4938-B0E1-C68FDCF9F1E0}"/>
              </a:ext>
            </a:extLst>
          </p:cNvPr>
          <p:cNvSpPr txBox="1"/>
          <p:nvPr/>
        </p:nvSpPr>
        <p:spPr>
          <a:xfrm>
            <a:off x="657225" y="749688"/>
            <a:ext cx="10877549" cy="4893647"/>
          </a:xfrm>
          <a:prstGeom prst="rect">
            <a:avLst/>
          </a:prstGeom>
          <a:noFill/>
        </p:spPr>
        <p:txBody>
          <a:bodyPr wrap="square">
            <a:spAutoFit/>
          </a:bodyPr>
          <a:lstStyle/>
          <a:p>
            <a:r>
              <a:rPr lang="ru-RU" sz="2400" i="1" dirty="0">
                <a:solidFill>
                  <a:schemeClr val="accent4">
                    <a:lumMod val="25000"/>
                  </a:schemeClr>
                </a:solidFill>
                <a:latin typeface="Times New Roman" panose="02020603050405020304" pitchFamily="18" charset="0"/>
                <a:cs typeface="Times New Roman" panose="02020603050405020304" pitchFamily="18" charset="0"/>
              </a:rPr>
              <a:t>Речевой сигнал должен быть преобразован в определенный тип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параметриче-ского</a:t>
            </a:r>
            <a:r>
              <a:rPr lang="ru-RU" sz="2400" i="1" dirty="0">
                <a:solidFill>
                  <a:schemeClr val="accent4">
                    <a:lumMod val="25000"/>
                  </a:schemeClr>
                </a:solidFill>
                <a:latin typeface="Times New Roman" panose="02020603050405020304" pitchFamily="18" charset="0"/>
                <a:cs typeface="Times New Roman" panose="02020603050405020304" pitchFamily="18" charset="0"/>
              </a:rPr>
              <a:t> представления для дальнейшего анализа и обработки. Существует достаточно большое количество методов для того, чтобы с помощью вектора признаков представить речевой сигнал. Например,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Linear</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Prediction</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Coding</a:t>
            </a:r>
            <a:r>
              <a:rPr lang="ru-RU" sz="2400" i="1" dirty="0">
                <a:solidFill>
                  <a:schemeClr val="accent4">
                    <a:lumMod val="25000"/>
                  </a:schemeClr>
                </a:solidFill>
                <a:latin typeface="Times New Roman" panose="02020603050405020304" pitchFamily="18" charset="0"/>
                <a:cs typeface="Times New Roman" panose="02020603050405020304" pitchFamily="18" charset="0"/>
              </a:rPr>
              <a:t> (LPC),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Mel-Frequency</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Cepstral</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Coefficients</a:t>
            </a:r>
            <a:r>
              <a:rPr lang="ru-RU" sz="2400" i="1" dirty="0">
                <a:solidFill>
                  <a:schemeClr val="accent4">
                    <a:lumMod val="25000"/>
                  </a:schemeClr>
                </a:solidFill>
                <a:latin typeface="Times New Roman" panose="02020603050405020304" pitchFamily="18" charset="0"/>
                <a:cs typeface="Times New Roman" panose="02020603050405020304" pitchFamily="18" charset="0"/>
              </a:rPr>
              <a:t> (MFCC) и другие.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ru-RU"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Среди них MFCC – метод мел-частотных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кепстральных</a:t>
            </a:r>
            <a:r>
              <a:rPr lang="ru-RU" sz="2400" i="1" dirty="0">
                <a:solidFill>
                  <a:schemeClr val="accent4">
                    <a:lumMod val="25000"/>
                  </a:schemeClr>
                </a:solidFill>
                <a:latin typeface="Times New Roman" panose="02020603050405020304" pitchFamily="18" charset="0"/>
                <a:cs typeface="Times New Roman" panose="02020603050405020304" pitchFamily="18" charset="0"/>
              </a:rPr>
              <a:t> коэффициентов,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является самым известным и популярным. Этот метод мы и будем использовать.</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ru-RU"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Метод основан на изменении человеческого голоса с критической пропускной способностью с использованием частотных треугольных фильтров.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85818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theme/theme1.xml><?xml version="1.0" encoding="utf-8"?>
<a:theme xmlns:a="http://schemas.openxmlformats.org/drawingml/2006/main" name="If,kjyVUNE_28012021">
  <a:themeElements>
    <a:clrScheme name="МГТУ10128">
      <a:dk1>
        <a:srgbClr val="000000"/>
      </a:dk1>
      <a:lt1>
        <a:srgbClr val="FFFFFF"/>
      </a:lt1>
      <a:dk2>
        <a:srgbClr val="062646"/>
      </a:dk2>
      <a:lt2>
        <a:srgbClr val="E3F0FD"/>
      </a:lt2>
      <a:accent1>
        <a:srgbClr val="0E5DAB"/>
      </a:accent1>
      <a:accent2>
        <a:srgbClr val="7BC6DF"/>
      </a:accent2>
      <a:accent3>
        <a:srgbClr val="F99D27"/>
      </a:accent3>
      <a:accent4>
        <a:srgbClr val="BDD7EE"/>
      </a:accent4>
      <a:accent5>
        <a:srgbClr val="FFC000"/>
      </a:accent5>
      <a:accent6>
        <a:srgbClr val="A5A5A5"/>
      </a:accent6>
      <a:hlink>
        <a:srgbClr val="1F75E2"/>
      </a:hlink>
      <a:folHlink>
        <a:srgbClr val="FA34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773</Words>
  <Application>Microsoft Office PowerPoint</Application>
  <PresentationFormat>Широкоэкранный</PresentationFormat>
  <Paragraphs>96</Paragraphs>
  <Slides>15</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Noto Sans Symbols</vt:lpstr>
      <vt:lpstr>Open Sans</vt:lpstr>
      <vt:lpstr>Arial</vt:lpstr>
      <vt:lpstr>Mistral</vt:lpstr>
      <vt:lpstr>Times New Roman</vt:lpstr>
      <vt:lpstr>If,kjyVUNE_28012021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Фомина Ольга</dc:creator>
  <cp:lastModifiedBy>Константин Некрасов</cp:lastModifiedBy>
  <cp:revision>26</cp:revision>
  <dcterms:created xsi:type="dcterms:W3CDTF">2021-02-24T09:03:25Z</dcterms:created>
  <dcterms:modified xsi:type="dcterms:W3CDTF">2022-11-04T19:30:23Z</dcterms:modified>
</cp:coreProperties>
</file>