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7" r:id="rId2"/>
    <p:sldId id="258" r:id="rId3"/>
    <p:sldId id="264" r:id="rId4"/>
    <p:sldId id="259" r:id="rId5"/>
    <p:sldId id="261" r:id="rId6"/>
    <p:sldId id="265" r:id="rId7"/>
    <p:sldId id="274" r:id="rId8"/>
    <p:sldId id="275" r:id="rId9"/>
    <p:sldId id="276" r:id="rId10"/>
    <p:sldId id="277" r:id="rId11"/>
    <p:sldId id="271" r:id="rId12"/>
    <p:sldId id="27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A0E9A-085C-4F79-96FE-D7786C010511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CBA2DE40-6F63-4677-889F-B52A210417D9}" type="pres">
      <dgm:prSet presAssocID="{FD8A0E9A-085C-4F79-96FE-D7786C010511}" presName="diagram" presStyleCnt="0">
        <dgm:presLayoutVars>
          <dgm:dir/>
          <dgm:resizeHandles val="exact"/>
        </dgm:presLayoutVars>
      </dgm:prSet>
      <dgm:spPr/>
    </dgm:pt>
  </dgm:ptLst>
  <dgm:cxnLst>
    <dgm:cxn modelId="{84936E37-41F5-4687-A6A3-D41B261AB385}" type="presOf" srcId="{FD8A0E9A-085C-4F79-96FE-D7786C010511}" destId="{CBA2DE40-6F63-4677-889F-B52A210417D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D614A-E0B6-4E53-A6BD-154F1B5E2552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8A5E862-A89A-4C06-8670-EC2D1C6B5495}">
      <dgm:prSet phldrT="[Текст]" custT="1"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ru-RU" sz="1700" dirty="0"/>
            <a:t>Сотрудникам клиентской поддержке тех или иных продуктов. </a:t>
          </a:r>
          <a:r>
            <a:rPr lang="ru-RU" sz="1700" b="0" i="0" dirty="0"/>
            <a:t>Модели могут помочь в анализе отзывов клиентов о продуктах или услугах компании. Это может помочь в определении степени удовлетворенности клиентов и выявлении проблемных областей, требующих улучшения.</a:t>
          </a:r>
          <a:r>
            <a:rPr lang="ru-RU" sz="1700" dirty="0"/>
            <a:t> </a:t>
          </a:r>
          <a:endParaRPr lang="ru-RU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1F64F0-DFF5-49DA-9248-B20FF4F63CBA}" type="parTrans" cxnId="{2F0D582E-16A9-4122-A8CF-586C79EBEBB9}">
      <dgm:prSet/>
      <dgm:spPr/>
      <dgm:t>
        <a:bodyPr/>
        <a:lstStyle/>
        <a:p>
          <a:endParaRPr lang="ru-RU"/>
        </a:p>
      </dgm:t>
    </dgm:pt>
    <dgm:pt modelId="{F5492B74-BA12-4330-A82C-5AA7AEF92AEC}" type="sibTrans" cxnId="{2F0D582E-16A9-4122-A8CF-586C79EBEBB9}">
      <dgm:prSet/>
      <dgm:spPr/>
      <dgm:t>
        <a:bodyPr/>
        <a:lstStyle/>
        <a:p>
          <a:endParaRPr lang="ru-RU"/>
        </a:p>
      </dgm:t>
    </dgm:pt>
    <dgm:pt modelId="{66803E8A-C5D5-47BB-89F3-9389B48CD922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Маркетологам. </a:t>
          </a:r>
          <a:r>
            <a:rPr lang="ru-RU" sz="1700" b="0" i="0" dirty="0"/>
            <a:t>Подобные модели могут помочь в анализе отзывов клиентов о продуктах или услугах компании. Это может помочь в определении степени удовлетворенности клиентов и выявлении проблемных областей, требующих улучшения.</a:t>
          </a:r>
          <a:endParaRPr lang="ru-RU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5728F3-06D0-4F69-80D5-5126D2FA61E4}" type="parTrans" cxnId="{D3DED549-9B6F-419F-90ED-C17B2D084BB6}">
      <dgm:prSet/>
      <dgm:spPr/>
      <dgm:t>
        <a:bodyPr/>
        <a:lstStyle/>
        <a:p>
          <a:endParaRPr lang="ru-RU"/>
        </a:p>
      </dgm:t>
    </dgm:pt>
    <dgm:pt modelId="{99BB44DF-1F27-498D-9DDD-BAA3528DA1A0}" type="sibTrans" cxnId="{D3DED549-9B6F-419F-90ED-C17B2D084BB6}">
      <dgm:prSet/>
      <dgm:spPr/>
      <dgm:t>
        <a:bodyPr/>
        <a:lstStyle/>
        <a:p>
          <a:endParaRPr lang="ru-RU"/>
        </a:p>
      </dgm:t>
    </dgm:pt>
    <dgm:pt modelId="{685EAE56-E9EC-43F9-B15C-6C3013726A58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r>
            <a:rPr lang="ru-RU" sz="17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Владельцам ресторанного или гостиничного бизнеса. Модели могут использоваться для анализа отзывов клиентов о ресторанах, отелях и других заведениях общественного питания. Это поможет определить уровень удовлетворенности клиентов, оценить качество обслуживания и выявить области для улучшения.</a:t>
          </a:r>
        </a:p>
      </dgm:t>
    </dgm:pt>
    <dgm:pt modelId="{0FAF75F9-6AC8-4917-B970-7EBAFC74AF91}" type="parTrans" cxnId="{95A00CB3-5C1B-4B91-85BE-95E3E025BC25}">
      <dgm:prSet/>
      <dgm:spPr/>
      <dgm:t>
        <a:bodyPr/>
        <a:lstStyle/>
        <a:p>
          <a:endParaRPr lang="ru-RU"/>
        </a:p>
      </dgm:t>
    </dgm:pt>
    <dgm:pt modelId="{7CEB7BAE-CFBC-43CB-A7FB-9514BF3DD1B6}" type="sibTrans" cxnId="{95A00CB3-5C1B-4B91-85BE-95E3E025BC25}">
      <dgm:prSet/>
      <dgm:spPr/>
      <dgm:t>
        <a:bodyPr/>
        <a:lstStyle/>
        <a:p>
          <a:endParaRPr lang="ru-RU"/>
        </a:p>
      </dgm:t>
    </dgm:pt>
    <dgm:pt modelId="{EE987C7F-131D-4BF6-A084-98EA6E7EF600}" type="pres">
      <dgm:prSet presAssocID="{5F9D614A-E0B6-4E53-A6BD-154F1B5E2552}" presName="linear" presStyleCnt="0">
        <dgm:presLayoutVars>
          <dgm:dir/>
          <dgm:resizeHandles val="exact"/>
        </dgm:presLayoutVars>
      </dgm:prSet>
      <dgm:spPr/>
    </dgm:pt>
    <dgm:pt modelId="{9659EFC5-7E22-4EFB-A98A-E55CC910C3B3}" type="pres">
      <dgm:prSet presAssocID="{88A5E862-A89A-4C06-8670-EC2D1C6B5495}" presName="comp" presStyleCnt="0"/>
      <dgm:spPr/>
    </dgm:pt>
    <dgm:pt modelId="{96ADEB9E-B76F-4E37-A1EC-EB60AB06DC06}" type="pres">
      <dgm:prSet presAssocID="{88A5E862-A89A-4C06-8670-EC2D1C6B5495}" presName="box" presStyleLbl="node1" presStyleIdx="0" presStyleCnt="3" custScaleY="103980" custLinFactNeighborX="880" custLinFactNeighborY="38"/>
      <dgm:spPr/>
    </dgm:pt>
    <dgm:pt modelId="{AD5053DD-D7A7-4932-871D-127030072EB8}" type="pres">
      <dgm:prSet presAssocID="{88A5E862-A89A-4C06-8670-EC2D1C6B5495}" presName="img" presStyleLbl="fgImgPlace1" presStyleIdx="0" presStyleCnt="3" custLinFactNeighborX="-800" custLinFactNeighborY="-60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BC52C529-BC52-4E24-A098-EEDD25F3E787}" type="pres">
      <dgm:prSet presAssocID="{88A5E862-A89A-4C06-8670-EC2D1C6B5495}" presName="text" presStyleLbl="node1" presStyleIdx="0" presStyleCnt="3">
        <dgm:presLayoutVars>
          <dgm:bulletEnabled val="1"/>
        </dgm:presLayoutVars>
      </dgm:prSet>
      <dgm:spPr/>
    </dgm:pt>
    <dgm:pt modelId="{7F916E42-8D54-40AC-A5AF-9FD58B2E0CBD}" type="pres">
      <dgm:prSet presAssocID="{F5492B74-BA12-4330-A82C-5AA7AEF92AEC}" presName="spacer" presStyleCnt="0"/>
      <dgm:spPr/>
    </dgm:pt>
    <dgm:pt modelId="{2339D814-BC6D-4400-BD9B-48207E963101}" type="pres">
      <dgm:prSet presAssocID="{66803E8A-C5D5-47BB-89F3-9389B48CD922}" presName="comp" presStyleCnt="0"/>
      <dgm:spPr/>
    </dgm:pt>
    <dgm:pt modelId="{A076FEBF-6548-43EA-B510-83D1DED29A2F}" type="pres">
      <dgm:prSet presAssocID="{66803E8A-C5D5-47BB-89F3-9389B48CD922}" presName="box" presStyleLbl="node1" presStyleIdx="1" presStyleCnt="3" custScaleY="79718"/>
      <dgm:spPr/>
    </dgm:pt>
    <dgm:pt modelId="{5D0F75F1-818B-405D-9ABF-D953567AFC8C}" type="pres">
      <dgm:prSet presAssocID="{66803E8A-C5D5-47BB-89F3-9389B48CD922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7509C9C4-8B49-4647-BB1C-59164E911CDF}" type="pres">
      <dgm:prSet presAssocID="{66803E8A-C5D5-47BB-89F3-9389B48CD922}" presName="text" presStyleLbl="node1" presStyleIdx="1" presStyleCnt="3">
        <dgm:presLayoutVars>
          <dgm:bulletEnabled val="1"/>
        </dgm:presLayoutVars>
      </dgm:prSet>
      <dgm:spPr/>
    </dgm:pt>
    <dgm:pt modelId="{6716A708-A027-47CA-9679-819E3062DE9A}" type="pres">
      <dgm:prSet presAssocID="{99BB44DF-1F27-498D-9DDD-BAA3528DA1A0}" presName="spacer" presStyleCnt="0"/>
      <dgm:spPr/>
    </dgm:pt>
    <dgm:pt modelId="{5B3EF5B9-3464-4AEE-AED6-F3C15DC15698}" type="pres">
      <dgm:prSet presAssocID="{685EAE56-E9EC-43F9-B15C-6C3013726A58}" presName="comp" presStyleCnt="0"/>
      <dgm:spPr/>
    </dgm:pt>
    <dgm:pt modelId="{E57AFB06-FF9B-4E3A-87A0-6E330A098E58}" type="pres">
      <dgm:prSet presAssocID="{685EAE56-E9EC-43F9-B15C-6C3013726A58}" presName="box" presStyleLbl="node1" presStyleIdx="2" presStyleCnt="3"/>
      <dgm:spPr/>
    </dgm:pt>
    <dgm:pt modelId="{520BB80B-CEA9-4588-B4C8-45E7A223570D}" type="pres">
      <dgm:prSet presAssocID="{685EAE56-E9EC-43F9-B15C-6C3013726A58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F78F954F-E179-423B-B424-2904C81B68C8}" type="pres">
      <dgm:prSet presAssocID="{685EAE56-E9EC-43F9-B15C-6C3013726A58}" presName="text" presStyleLbl="node1" presStyleIdx="2" presStyleCnt="3">
        <dgm:presLayoutVars>
          <dgm:bulletEnabled val="1"/>
        </dgm:presLayoutVars>
      </dgm:prSet>
      <dgm:spPr/>
    </dgm:pt>
  </dgm:ptLst>
  <dgm:cxnLst>
    <dgm:cxn modelId="{2F0D582E-16A9-4122-A8CF-586C79EBEBB9}" srcId="{5F9D614A-E0B6-4E53-A6BD-154F1B5E2552}" destId="{88A5E862-A89A-4C06-8670-EC2D1C6B5495}" srcOrd="0" destOrd="0" parTransId="{281F64F0-DFF5-49DA-9248-B20FF4F63CBA}" sibTransId="{F5492B74-BA12-4330-A82C-5AA7AEF92AEC}"/>
    <dgm:cxn modelId="{868B1163-B450-468E-B1FB-87D73217F688}" type="presOf" srcId="{88A5E862-A89A-4C06-8670-EC2D1C6B5495}" destId="{BC52C529-BC52-4E24-A098-EEDD25F3E787}" srcOrd="1" destOrd="0" presId="urn:microsoft.com/office/officeart/2005/8/layout/vList4"/>
    <dgm:cxn modelId="{F41CFD68-4102-4238-AF40-2C96AFB74C1D}" type="presOf" srcId="{88A5E862-A89A-4C06-8670-EC2D1C6B5495}" destId="{96ADEB9E-B76F-4E37-A1EC-EB60AB06DC06}" srcOrd="0" destOrd="0" presId="urn:microsoft.com/office/officeart/2005/8/layout/vList4"/>
    <dgm:cxn modelId="{D3DED549-9B6F-419F-90ED-C17B2D084BB6}" srcId="{5F9D614A-E0B6-4E53-A6BD-154F1B5E2552}" destId="{66803E8A-C5D5-47BB-89F3-9389B48CD922}" srcOrd="1" destOrd="0" parTransId="{AD5728F3-06D0-4F69-80D5-5126D2FA61E4}" sibTransId="{99BB44DF-1F27-498D-9DDD-BAA3528DA1A0}"/>
    <dgm:cxn modelId="{D7258881-8328-450A-8FFE-0A444F94630D}" type="presOf" srcId="{685EAE56-E9EC-43F9-B15C-6C3013726A58}" destId="{F78F954F-E179-423B-B424-2904C81B68C8}" srcOrd="1" destOrd="0" presId="urn:microsoft.com/office/officeart/2005/8/layout/vList4"/>
    <dgm:cxn modelId="{961D159B-CAD0-4A20-9292-B5D7AC2035FA}" type="presOf" srcId="{66803E8A-C5D5-47BB-89F3-9389B48CD922}" destId="{A076FEBF-6548-43EA-B510-83D1DED29A2F}" srcOrd="0" destOrd="0" presId="urn:microsoft.com/office/officeart/2005/8/layout/vList4"/>
    <dgm:cxn modelId="{95A00CB3-5C1B-4B91-85BE-95E3E025BC25}" srcId="{5F9D614A-E0B6-4E53-A6BD-154F1B5E2552}" destId="{685EAE56-E9EC-43F9-B15C-6C3013726A58}" srcOrd="2" destOrd="0" parTransId="{0FAF75F9-6AC8-4917-B970-7EBAFC74AF91}" sibTransId="{7CEB7BAE-CFBC-43CB-A7FB-9514BF3DD1B6}"/>
    <dgm:cxn modelId="{946295D1-03D6-43BB-9B28-4EEAF6422864}" type="presOf" srcId="{66803E8A-C5D5-47BB-89F3-9389B48CD922}" destId="{7509C9C4-8B49-4647-BB1C-59164E911CDF}" srcOrd="1" destOrd="0" presId="urn:microsoft.com/office/officeart/2005/8/layout/vList4"/>
    <dgm:cxn modelId="{3463D4D4-F605-4F57-81FB-6E7003578334}" type="presOf" srcId="{685EAE56-E9EC-43F9-B15C-6C3013726A58}" destId="{E57AFB06-FF9B-4E3A-87A0-6E330A098E58}" srcOrd="0" destOrd="0" presId="urn:microsoft.com/office/officeart/2005/8/layout/vList4"/>
    <dgm:cxn modelId="{B3F3ADF5-6B39-4F29-9165-278C75A0D780}" type="presOf" srcId="{5F9D614A-E0B6-4E53-A6BD-154F1B5E2552}" destId="{EE987C7F-131D-4BF6-A084-98EA6E7EF600}" srcOrd="0" destOrd="0" presId="urn:microsoft.com/office/officeart/2005/8/layout/vList4"/>
    <dgm:cxn modelId="{478683BD-75E4-4D0F-B99E-7C6BE46C8C7E}" type="presParOf" srcId="{EE987C7F-131D-4BF6-A084-98EA6E7EF600}" destId="{9659EFC5-7E22-4EFB-A98A-E55CC910C3B3}" srcOrd="0" destOrd="0" presId="urn:microsoft.com/office/officeart/2005/8/layout/vList4"/>
    <dgm:cxn modelId="{D63E4B5E-D79E-48DB-BF6C-E65142166452}" type="presParOf" srcId="{9659EFC5-7E22-4EFB-A98A-E55CC910C3B3}" destId="{96ADEB9E-B76F-4E37-A1EC-EB60AB06DC06}" srcOrd="0" destOrd="0" presId="urn:microsoft.com/office/officeart/2005/8/layout/vList4"/>
    <dgm:cxn modelId="{0CBFE6E5-8046-4A38-BCBC-BA79CF8BC9E1}" type="presParOf" srcId="{9659EFC5-7E22-4EFB-A98A-E55CC910C3B3}" destId="{AD5053DD-D7A7-4932-871D-127030072EB8}" srcOrd="1" destOrd="0" presId="urn:microsoft.com/office/officeart/2005/8/layout/vList4"/>
    <dgm:cxn modelId="{1A61F762-90DF-4906-8085-26AC03474442}" type="presParOf" srcId="{9659EFC5-7E22-4EFB-A98A-E55CC910C3B3}" destId="{BC52C529-BC52-4E24-A098-EEDD25F3E787}" srcOrd="2" destOrd="0" presId="urn:microsoft.com/office/officeart/2005/8/layout/vList4"/>
    <dgm:cxn modelId="{A235793F-A0B1-4FF9-B0AB-220555C85E90}" type="presParOf" srcId="{EE987C7F-131D-4BF6-A084-98EA6E7EF600}" destId="{7F916E42-8D54-40AC-A5AF-9FD58B2E0CBD}" srcOrd="1" destOrd="0" presId="urn:microsoft.com/office/officeart/2005/8/layout/vList4"/>
    <dgm:cxn modelId="{E5456A2D-E44A-4A3B-8448-2B977CD529BA}" type="presParOf" srcId="{EE987C7F-131D-4BF6-A084-98EA6E7EF600}" destId="{2339D814-BC6D-4400-BD9B-48207E963101}" srcOrd="2" destOrd="0" presId="urn:microsoft.com/office/officeart/2005/8/layout/vList4"/>
    <dgm:cxn modelId="{153541D8-D61A-4DF0-9EA1-CEBF21515F65}" type="presParOf" srcId="{2339D814-BC6D-4400-BD9B-48207E963101}" destId="{A076FEBF-6548-43EA-B510-83D1DED29A2F}" srcOrd="0" destOrd="0" presId="urn:microsoft.com/office/officeart/2005/8/layout/vList4"/>
    <dgm:cxn modelId="{F9ECA4EF-62F7-43CA-BF7F-67DDD7014DA4}" type="presParOf" srcId="{2339D814-BC6D-4400-BD9B-48207E963101}" destId="{5D0F75F1-818B-405D-9ABF-D953567AFC8C}" srcOrd="1" destOrd="0" presId="urn:microsoft.com/office/officeart/2005/8/layout/vList4"/>
    <dgm:cxn modelId="{83CBEDC7-E9D8-4D01-B464-3A141F017C3E}" type="presParOf" srcId="{2339D814-BC6D-4400-BD9B-48207E963101}" destId="{7509C9C4-8B49-4647-BB1C-59164E911CDF}" srcOrd="2" destOrd="0" presId="urn:microsoft.com/office/officeart/2005/8/layout/vList4"/>
    <dgm:cxn modelId="{7ABDE402-816F-4F79-8D8A-86EF3C85532A}" type="presParOf" srcId="{EE987C7F-131D-4BF6-A084-98EA6E7EF600}" destId="{6716A708-A027-47CA-9679-819E3062DE9A}" srcOrd="3" destOrd="0" presId="urn:microsoft.com/office/officeart/2005/8/layout/vList4"/>
    <dgm:cxn modelId="{C0641A77-454B-4D7F-AD4D-38C1D80BB9E3}" type="presParOf" srcId="{EE987C7F-131D-4BF6-A084-98EA6E7EF600}" destId="{5B3EF5B9-3464-4AEE-AED6-F3C15DC15698}" srcOrd="4" destOrd="0" presId="urn:microsoft.com/office/officeart/2005/8/layout/vList4"/>
    <dgm:cxn modelId="{9C7C80B0-F4CD-48AD-98AC-4A905126EE3D}" type="presParOf" srcId="{5B3EF5B9-3464-4AEE-AED6-F3C15DC15698}" destId="{E57AFB06-FF9B-4E3A-87A0-6E330A098E58}" srcOrd="0" destOrd="0" presId="urn:microsoft.com/office/officeart/2005/8/layout/vList4"/>
    <dgm:cxn modelId="{152A41A7-845D-4E2F-A62D-0C828723F8EA}" type="presParOf" srcId="{5B3EF5B9-3464-4AEE-AED6-F3C15DC15698}" destId="{520BB80B-CEA9-4588-B4C8-45E7A223570D}" srcOrd="1" destOrd="0" presId="urn:microsoft.com/office/officeart/2005/8/layout/vList4"/>
    <dgm:cxn modelId="{A6F57AE0-327C-47BB-A773-7A198E619603}" type="presParOf" srcId="{5B3EF5B9-3464-4AEE-AED6-F3C15DC15698}" destId="{F78F954F-E179-423B-B424-2904C81B68C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B0EE7-28E8-48CE-8D4A-EB88687917B2}" type="doc">
      <dgm:prSet loTypeId="urn:microsoft.com/office/officeart/2008/layout/CircularPictureCallout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559EDE9-8042-4E4E-9277-4FF6964DC499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Методы на основе правил</a:t>
          </a:r>
          <a:r>
            <a:rPr lang="ru-RU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Они используют набор заранее определенных "правил" или "гайдлайнов" для классификации текста.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549C62-2221-4C1D-9245-7EF3056DB2E3}" type="parTrans" cxnId="{7F8A3929-3644-45BC-B691-D044DAA3BB62}">
      <dgm:prSet/>
      <dgm:spPr/>
      <dgm:t>
        <a:bodyPr/>
        <a:lstStyle/>
        <a:p>
          <a:endParaRPr lang="ru-RU"/>
        </a:p>
      </dgm:t>
    </dgm:pt>
    <dgm:pt modelId="{99965073-7769-479B-862B-7AE1C22C1428}" type="sibTrans" cxnId="{7F8A3929-3644-45BC-B691-D044DAA3BB6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4AF7C03C-95CD-44AC-A2F7-4B9E9D4E8662}">
      <dgm:prSet phldrT="[Текст]" custT="1"/>
      <dgm:spPr/>
      <dgm:t>
        <a:bodyPr/>
        <a:lstStyle/>
        <a:p>
          <a:pPr>
            <a:lnSpc>
              <a:spcPct val="100000"/>
            </a:lnSpc>
          </a:pPr>
          <a:r>
            <a:rPr lang="ru-RU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Статистические методы</a:t>
          </a:r>
          <a:r>
            <a:rPr lang="ru-RU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Они используют статистические меры и модели для классификации текста.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Например 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TF-IDF.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30BD22-7077-48F4-A5AF-051484E647F1}" type="parTrans" cxnId="{95AC56F1-9F25-4728-8848-AA3B3E7266F1}">
      <dgm:prSet/>
      <dgm:spPr/>
      <dgm:t>
        <a:bodyPr/>
        <a:lstStyle/>
        <a:p>
          <a:endParaRPr lang="ru-RU"/>
        </a:p>
      </dgm:t>
    </dgm:pt>
    <dgm:pt modelId="{F41A91D1-7DA2-481C-B0DD-0D93709F7DC6}" type="sibTrans" cxnId="{95AC56F1-9F25-4728-8848-AA3B3E7266F1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45C8E97F-4E0A-45FF-B156-64BEB22654AE}">
      <dgm:prSet custT="1"/>
      <dgm:spPr/>
      <dgm:t>
        <a:bodyPr/>
        <a:lstStyle/>
        <a:p>
          <a:pPr>
            <a:lnSpc>
              <a:spcPct val="150000"/>
            </a:lnSpc>
          </a:pPr>
          <a:endParaRPr lang="ru-RU" sz="1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ECA5DC-9C1A-4EE0-8B1D-EC2BA205EB8B}" type="sibTrans" cxnId="{55CA1449-899C-49AA-8C37-25F5FA9FF89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1E4B88CF-C357-473C-A090-C1485C7F6571}" type="parTrans" cxnId="{55CA1449-899C-49AA-8C37-25F5FA9FF891}">
      <dgm:prSet/>
      <dgm:spPr/>
      <dgm:t>
        <a:bodyPr/>
        <a:lstStyle/>
        <a:p>
          <a:endParaRPr lang="ru-RU"/>
        </a:p>
      </dgm:t>
    </dgm:pt>
    <dgm:pt modelId="{C4FE233D-50AD-4D23-9D07-76F0C32F80E1}">
      <dgm:prSet phldrT="[Текст]" custT="1"/>
      <dgm:spPr/>
      <dgm:t>
        <a:bodyPr/>
        <a:lstStyle/>
        <a:p>
          <a:r>
            <a:rPr lang="ru-RU" sz="16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Глубокое обучение</a:t>
          </a:r>
          <a:r>
            <a:rPr lang="ru-RU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Современные подходы часто используют нейронные сети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сверточные</a:t>
          </a:r>
          <a:r>
            <a:rPr lang="ru-RU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(CNN), </a:t>
          </a:r>
          <a:r>
            <a:rPr lang="ru-RU" sz="16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рекурентные</a:t>
          </a:r>
          <a:r>
            <a:rPr lang="ru-RU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RNN), </a:t>
          </a:r>
          <a:r>
            <a:rPr lang="ru-RU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трансформеры (</a:t>
          </a:r>
          <a:r>
            <a:rPr lang="en-US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BERT).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8D2178-018C-4623-B38D-20039FE2FCEF}" type="parTrans" cxnId="{207F29B1-805F-44E7-B3F6-B55B5497B95F}">
      <dgm:prSet/>
      <dgm:spPr/>
      <dgm:t>
        <a:bodyPr/>
        <a:lstStyle/>
        <a:p>
          <a:endParaRPr lang="ru-RU"/>
        </a:p>
      </dgm:t>
    </dgm:pt>
    <dgm:pt modelId="{A7D5C1F3-EBDC-40F5-B908-0F13CB1E9F37}" type="sibTrans" cxnId="{207F29B1-805F-44E7-B3F6-B55B5497B95F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18518305-6DC6-4836-AF82-FD4EC12BFED0}" type="pres">
      <dgm:prSet presAssocID="{2B9B0EE7-28E8-48CE-8D4A-EB88687917B2}" presName="Name0" presStyleCnt="0">
        <dgm:presLayoutVars>
          <dgm:chMax val="7"/>
          <dgm:chPref val="7"/>
          <dgm:dir/>
        </dgm:presLayoutVars>
      </dgm:prSet>
      <dgm:spPr/>
    </dgm:pt>
    <dgm:pt modelId="{E00C8C6E-A7B6-4393-9DA8-1BCB75CA0AC1}" type="pres">
      <dgm:prSet presAssocID="{2B9B0EE7-28E8-48CE-8D4A-EB88687917B2}" presName="Name1" presStyleCnt="0"/>
      <dgm:spPr/>
    </dgm:pt>
    <dgm:pt modelId="{C678E754-6F73-4AFE-ADF5-0322CC9F050A}" type="pres">
      <dgm:prSet presAssocID="{06ECA5DC-9C1A-4EE0-8B1D-EC2BA205EB8B}" presName="picture_1" presStyleCnt="0"/>
      <dgm:spPr/>
    </dgm:pt>
    <dgm:pt modelId="{B3DAF98F-C649-478E-B98D-F2FCC108545D}" type="pres">
      <dgm:prSet presAssocID="{06ECA5DC-9C1A-4EE0-8B1D-EC2BA205EB8B}" presName="pictureRepeatNode" presStyleLbl="alignImgPlace1" presStyleIdx="0" presStyleCnt="4" custScaleX="133185" custLinFactNeighborX="-12995"/>
      <dgm:spPr/>
    </dgm:pt>
    <dgm:pt modelId="{EB0C0A8E-5909-4500-9E9F-7B5B892C32C5}" type="pres">
      <dgm:prSet presAssocID="{45C8E97F-4E0A-45FF-B156-64BEB22654AE}" presName="text_1" presStyleLbl="node1" presStyleIdx="0" presStyleCnt="0" custScaleX="120441" custScaleY="70493" custLinFactNeighborX="-3704" custLinFactNeighborY="24205">
        <dgm:presLayoutVars>
          <dgm:bulletEnabled val="1"/>
        </dgm:presLayoutVars>
      </dgm:prSet>
      <dgm:spPr/>
    </dgm:pt>
    <dgm:pt modelId="{49939B6C-480B-4F63-AA72-6603E8B8BF53}" type="pres">
      <dgm:prSet presAssocID="{99965073-7769-479B-862B-7AE1C22C1428}" presName="picture_2" presStyleCnt="0"/>
      <dgm:spPr/>
    </dgm:pt>
    <dgm:pt modelId="{887E946C-5DD0-404B-B526-A32F63630A79}" type="pres">
      <dgm:prSet presAssocID="{99965073-7769-479B-862B-7AE1C22C1428}" presName="pictureRepeatNode" presStyleLbl="alignImgPlace1" presStyleIdx="1" presStyleCnt="4" custLinFactNeighborX="-48615" custLinFactNeighborY="16412"/>
      <dgm:spPr/>
    </dgm:pt>
    <dgm:pt modelId="{AFB073C6-9979-4158-AAD4-1849B5B8A10A}" type="pres">
      <dgm:prSet presAssocID="{B559EDE9-8042-4E4E-9277-4FF6964DC499}" presName="line_2" presStyleLbl="parChTrans1D1" presStyleIdx="0" presStyleCnt="3" custLinFactNeighborX="0"/>
      <dgm:spPr/>
    </dgm:pt>
    <dgm:pt modelId="{960EBB8C-BB87-457C-B882-450BC5780702}" type="pres">
      <dgm:prSet presAssocID="{B559EDE9-8042-4E4E-9277-4FF6964DC499}" presName="textparent_2" presStyleLbl="node1" presStyleIdx="0" presStyleCnt="0"/>
      <dgm:spPr/>
    </dgm:pt>
    <dgm:pt modelId="{9338D482-47AB-47C2-9958-564E5CD98739}" type="pres">
      <dgm:prSet presAssocID="{B559EDE9-8042-4E4E-9277-4FF6964DC499}" presName="text_2" presStyleLbl="revTx" presStyleIdx="0" presStyleCnt="3" custScaleX="2000000" custScaleY="129855" custLinFactX="-200000" custLinFactNeighborX="-225916" custLinFactNeighborY="17602">
        <dgm:presLayoutVars>
          <dgm:bulletEnabled val="1"/>
        </dgm:presLayoutVars>
      </dgm:prSet>
      <dgm:spPr/>
    </dgm:pt>
    <dgm:pt modelId="{7D6A88F8-7F82-47E1-B456-F14683FF7A26}" type="pres">
      <dgm:prSet presAssocID="{F41A91D1-7DA2-481C-B0DD-0D93709F7DC6}" presName="picture_3" presStyleCnt="0"/>
      <dgm:spPr/>
    </dgm:pt>
    <dgm:pt modelId="{F97EB932-150D-4522-BE8B-E11D48B87DD7}" type="pres">
      <dgm:prSet presAssocID="{F41A91D1-7DA2-481C-B0DD-0D93709F7DC6}" presName="pictureRepeatNode" presStyleLbl="alignImgPlace1" presStyleIdx="2" presStyleCnt="4" custLinFactNeighborX="-67936" custLinFactNeighborY="-5266"/>
      <dgm:spPr/>
    </dgm:pt>
    <dgm:pt modelId="{1D208F82-1784-4471-B3BC-E2BDD9C03ED7}" type="pres">
      <dgm:prSet presAssocID="{4AF7C03C-95CD-44AC-A2F7-4B9E9D4E8662}" presName="line_3" presStyleLbl="parChTrans1D1" presStyleIdx="1" presStyleCnt="3" custLinFactY="-600000" custLinFactNeighborX="-10759" custLinFactNeighborY="-633008"/>
      <dgm:spPr/>
    </dgm:pt>
    <dgm:pt modelId="{D17D25DB-3BCF-47CA-BB2A-2C774E060EED}" type="pres">
      <dgm:prSet presAssocID="{4AF7C03C-95CD-44AC-A2F7-4B9E9D4E8662}" presName="textparent_3" presStyleLbl="node1" presStyleIdx="0" presStyleCnt="0"/>
      <dgm:spPr/>
    </dgm:pt>
    <dgm:pt modelId="{DDEF9881-2A1E-48EF-984A-12B1193B1FA9}" type="pres">
      <dgm:prSet presAssocID="{4AF7C03C-95CD-44AC-A2F7-4B9E9D4E8662}" presName="text_3" presStyleLbl="revTx" presStyleIdx="1" presStyleCnt="3" custScaleX="173780" custScaleY="140470" custLinFactNeighborX="-79966" custLinFactNeighborY="4562">
        <dgm:presLayoutVars>
          <dgm:bulletEnabled val="1"/>
        </dgm:presLayoutVars>
      </dgm:prSet>
      <dgm:spPr/>
    </dgm:pt>
    <dgm:pt modelId="{11D01E38-4E45-4C04-858E-1C98F50AEFCA}" type="pres">
      <dgm:prSet presAssocID="{A7D5C1F3-EBDC-40F5-B908-0F13CB1E9F37}" presName="picture_4" presStyleCnt="0"/>
      <dgm:spPr/>
    </dgm:pt>
    <dgm:pt modelId="{471EBEA4-6332-4EA6-A1AD-8728490E37F2}" type="pres">
      <dgm:prSet presAssocID="{A7D5C1F3-EBDC-40F5-B908-0F13CB1E9F37}" presName="pictureRepeatNode" presStyleLbl="alignImgPlace1" presStyleIdx="3" presStyleCnt="4" custLinFactNeighborX="-34383" custLinFactNeighborY="-2515"/>
      <dgm:spPr/>
    </dgm:pt>
    <dgm:pt modelId="{EDC06559-84C4-49B0-B4C0-69296AD0F684}" type="pres">
      <dgm:prSet presAssocID="{C4FE233D-50AD-4D23-9D07-76F0C32F80E1}" presName="line_4" presStyleLbl="parChTrans1D1" presStyleIdx="2" presStyleCnt="3"/>
      <dgm:spPr/>
    </dgm:pt>
    <dgm:pt modelId="{5DCA9C28-53DD-46C4-A34A-AFF574FE00A9}" type="pres">
      <dgm:prSet presAssocID="{C4FE233D-50AD-4D23-9D07-76F0C32F80E1}" presName="textparent_4" presStyleLbl="node1" presStyleIdx="0" presStyleCnt="0"/>
      <dgm:spPr/>
    </dgm:pt>
    <dgm:pt modelId="{1DC3BE9E-916E-40B9-8589-98B2F067378D}" type="pres">
      <dgm:prSet presAssocID="{C4FE233D-50AD-4D23-9D07-76F0C32F80E1}" presName="text_4" presStyleLbl="revTx" presStyleIdx="2" presStyleCnt="3" custScaleX="230407" custScaleY="140470" custLinFactNeighborX="-42530" custLinFactNeighborY="-12746">
        <dgm:presLayoutVars>
          <dgm:bulletEnabled val="1"/>
        </dgm:presLayoutVars>
      </dgm:prSet>
      <dgm:spPr/>
    </dgm:pt>
  </dgm:ptLst>
  <dgm:cxnLst>
    <dgm:cxn modelId="{7F8A3929-3644-45BC-B691-D044DAA3BB62}" srcId="{2B9B0EE7-28E8-48CE-8D4A-EB88687917B2}" destId="{B559EDE9-8042-4E4E-9277-4FF6964DC499}" srcOrd="1" destOrd="0" parTransId="{3B549C62-2221-4C1D-9245-7EF3056DB2E3}" sibTransId="{99965073-7769-479B-862B-7AE1C22C1428}"/>
    <dgm:cxn modelId="{55CA1449-899C-49AA-8C37-25F5FA9FF891}" srcId="{2B9B0EE7-28E8-48CE-8D4A-EB88687917B2}" destId="{45C8E97F-4E0A-45FF-B156-64BEB22654AE}" srcOrd="0" destOrd="0" parTransId="{1E4B88CF-C357-473C-A090-C1485C7F6571}" sibTransId="{06ECA5DC-9C1A-4EE0-8B1D-EC2BA205EB8B}"/>
    <dgm:cxn modelId="{AA864C56-D872-4A08-8A92-4E51368EFC64}" type="presOf" srcId="{99965073-7769-479B-862B-7AE1C22C1428}" destId="{887E946C-5DD0-404B-B526-A32F63630A79}" srcOrd="0" destOrd="0" presId="urn:microsoft.com/office/officeart/2008/layout/CircularPictureCallout"/>
    <dgm:cxn modelId="{F701EF76-75D0-4E92-BBA4-E90474B5B8DB}" type="presOf" srcId="{A7D5C1F3-EBDC-40F5-B908-0F13CB1E9F37}" destId="{471EBEA4-6332-4EA6-A1AD-8728490E37F2}" srcOrd="0" destOrd="0" presId="urn:microsoft.com/office/officeart/2008/layout/CircularPictureCallout"/>
    <dgm:cxn modelId="{11746C59-28D1-4412-9046-2064A5E911A1}" type="presOf" srcId="{F41A91D1-7DA2-481C-B0DD-0D93709F7DC6}" destId="{F97EB932-150D-4522-BE8B-E11D48B87DD7}" srcOrd="0" destOrd="0" presId="urn:microsoft.com/office/officeart/2008/layout/CircularPictureCallout"/>
    <dgm:cxn modelId="{2F95F78C-E9E8-4A9B-BADD-705C03F2F5A0}" type="presOf" srcId="{06ECA5DC-9C1A-4EE0-8B1D-EC2BA205EB8B}" destId="{B3DAF98F-C649-478E-B98D-F2FCC108545D}" srcOrd="0" destOrd="0" presId="urn:microsoft.com/office/officeart/2008/layout/CircularPictureCallout"/>
    <dgm:cxn modelId="{42DB0598-C5E5-4FCF-B405-7145A4737B19}" type="presOf" srcId="{B559EDE9-8042-4E4E-9277-4FF6964DC499}" destId="{9338D482-47AB-47C2-9958-564E5CD98739}" srcOrd="0" destOrd="0" presId="urn:microsoft.com/office/officeart/2008/layout/CircularPictureCallout"/>
    <dgm:cxn modelId="{A4DB35A6-1CD8-4E7E-83AC-66B277149AD3}" type="presOf" srcId="{45C8E97F-4E0A-45FF-B156-64BEB22654AE}" destId="{EB0C0A8E-5909-4500-9E9F-7B5B892C32C5}" srcOrd="0" destOrd="0" presId="urn:microsoft.com/office/officeart/2008/layout/CircularPictureCallout"/>
    <dgm:cxn modelId="{F595F8AC-7560-4DAA-8292-31A0D4B616A5}" type="presOf" srcId="{4AF7C03C-95CD-44AC-A2F7-4B9E9D4E8662}" destId="{DDEF9881-2A1E-48EF-984A-12B1193B1FA9}" srcOrd="0" destOrd="0" presId="urn:microsoft.com/office/officeart/2008/layout/CircularPictureCallout"/>
    <dgm:cxn modelId="{207F29B1-805F-44E7-B3F6-B55B5497B95F}" srcId="{2B9B0EE7-28E8-48CE-8D4A-EB88687917B2}" destId="{C4FE233D-50AD-4D23-9D07-76F0C32F80E1}" srcOrd="3" destOrd="0" parTransId="{0C8D2178-018C-4623-B38D-20039FE2FCEF}" sibTransId="{A7D5C1F3-EBDC-40F5-B908-0F13CB1E9F37}"/>
    <dgm:cxn modelId="{3DE41EC3-1DDF-486D-AA1C-E091EC323FA3}" type="presOf" srcId="{C4FE233D-50AD-4D23-9D07-76F0C32F80E1}" destId="{1DC3BE9E-916E-40B9-8589-98B2F067378D}" srcOrd="0" destOrd="0" presId="urn:microsoft.com/office/officeart/2008/layout/CircularPictureCallout"/>
    <dgm:cxn modelId="{D661A9EF-8018-4BBC-8856-1EE2FF177EEA}" type="presOf" srcId="{2B9B0EE7-28E8-48CE-8D4A-EB88687917B2}" destId="{18518305-6DC6-4836-AF82-FD4EC12BFED0}" srcOrd="0" destOrd="0" presId="urn:microsoft.com/office/officeart/2008/layout/CircularPictureCallout"/>
    <dgm:cxn modelId="{95AC56F1-9F25-4728-8848-AA3B3E7266F1}" srcId="{2B9B0EE7-28E8-48CE-8D4A-EB88687917B2}" destId="{4AF7C03C-95CD-44AC-A2F7-4B9E9D4E8662}" srcOrd="2" destOrd="0" parTransId="{9930BD22-7077-48F4-A5AF-051484E647F1}" sibTransId="{F41A91D1-7DA2-481C-B0DD-0D93709F7DC6}"/>
    <dgm:cxn modelId="{763D67D4-1C90-4816-86F1-C6868E930CAA}" type="presParOf" srcId="{18518305-6DC6-4836-AF82-FD4EC12BFED0}" destId="{E00C8C6E-A7B6-4393-9DA8-1BCB75CA0AC1}" srcOrd="0" destOrd="0" presId="urn:microsoft.com/office/officeart/2008/layout/CircularPictureCallout"/>
    <dgm:cxn modelId="{BF4D1E0B-9564-4370-AC86-31179C900406}" type="presParOf" srcId="{E00C8C6E-A7B6-4393-9DA8-1BCB75CA0AC1}" destId="{C678E754-6F73-4AFE-ADF5-0322CC9F050A}" srcOrd="0" destOrd="0" presId="urn:microsoft.com/office/officeart/2008/layout/CircularPictureCallout"/>
    <dgm:cxn modelId="{D56CCC43-21CC-488E-828D-73BDC05DD221}" type="presParOf" srcId="{C678E754-6F73-4AFE-ADF5-0322CC9F050A}" destId="{B3DAF98F-C649-478E-B98D-F2FCC108545D}" srcOrd="0" destOrd="0" presId="urn:microsoft.com/office/officeart/2008/layout/CircularPictureCallout"/>
    <dgm:cxn modelId="{F704B263-0D17-4197-AC86-5D2FD92189A2}" type="presParOf" srcId="{E00C8C6E-A7B6-4393-9DA8-1BCB75CA0AC1}" destId="{EB0C0A8E-5909-4500-9E9F-7B5B892C32C5}" srcOrd="1" destOrd="0" presId="urn:microsoft.com/office/officeart/2008/layout/CircularPictureCallout"/>
    <dgm:cxn modelId="{89C9B469-2745-4FED-B46C-7C1912F7FAB0}" type="presParOf" srcId="{E00C8C6E-A7B6-4393-9DA8-1BCB75CA0AC1}" destId="{49939B6C-480B-4F63-AA72-6603E8B8BF53}" srcOrd="2" destOrd="0" presId="urn:microsoft.com/office/officeart/2008/layout/CircularPictureCallout"/>
    <dgm:cxn modelId="{6B3367E0-6850-46C9-81AA-1141A3FE5E5A}" type="presParOf" srcId="{49939B6C-480B-4F63-AA72-6603E8B8BF53}" destId="{887E946C-5DD0-404B-B526-A32F63630A79}" srcOrd="0" destOrd="0" presId="urn:microsoft.com/office/officeart/2008/layout/CircularPictureCallout"/>
    <dgm:cxn modelId="{F989F549-2513-4B9E-812B-8D465486CFBE}" type="presParOf" srcId="{E00C8C6E-A7B6-4393-9DA8-1BCB75CA0AC1}" destId="{AFB073C6-9979-4158-AAD4-1849B5B8A10A}" srcOrd="3" destOrd="0" presId="urn:microsoft.com/office/officeart/2008/layout/CircularPictureCallout"/>
    <dgm:cxn modelId="{6C7A2847-7784-45F5-B628-D9D218ECB1E3}" type="presParOf" srcId="{E00C8C6E-A7B6-4393-9DA8-1BCB75CA0AC1}" destId="{960EBB8C-BB87-457C-B882-450BC5780702}" srcOrd="4" destOrd="0" presId="urn:microsoft.com/office/officeart/2008/layout/CircularPictureCallout"/>
    <dgm:cxn modelId="{691E28CF-FC1E-4F98-B07F-F95B8F7A366C}" type="presParOf" srcId="{960EBB8C-BB87-457C-B882-450BC5780702}" destId="{9338D482-47AB-47C2-9958-564E5CD98739}" srcOrd="0" destOrd="0" presId="urn:microsoft.com/office/officeart/2008/layout/CircularPictureCallout"/>
    <dgm:cxn modelId="{B7993FF0-0293-4FE8-BC35-FE0D4EB375A8}" type="presParOf" srcId="{E00C8C6E-A7B6-4393-9DA8-1BCB75CA0AC1}" destId="{7D6A88F8-7F82-47E1-B456-F14683FF7A26}" srcOrd="5" destOrd="0" presId="urn:microsoft.com/office/officeart/2008/layout/CircularPictureCallout"/>
    <dgm:cxn modelId="{91A20124-DFD8-47BB-9513-32D399377D07}" type="presParOf" srcId="{7D6A88F8-7F82-47E1-B456-F14683FF7A26}" destId="{F97EB932-150D-4522-BE8B-E11D48B87DD7}" srcOrd="0" destOrd="0" presId="urn:microsoft.com/office/officeart/2008/layout/CircularPictureCallout"/>
    <dgm:cxn modelId="{D8C10097-74AA-4B84-9B28-2ED3D9BC6691}" type="presParOf" srcId="{E00C8C6E-A7B6-4393-9DA8-1BCB75CA0AC1}" destId="{1D208F82-1784-4471-B3BC-E2BDD9C03ED7}" srcOrd="6" destOrd="0" presId="urn:microsoft.com/office/officeart/2008/layout/CircularPictureCallout"/>
    <dgm:cxn modelId="{61DF22F6-6232-4CB1-9CF8-290D2C91BEEE}" type="presParOf" srcId="{E00C8C6E-A7B6-4393-9DA8-1BCB75CA0AC1}" destId="{D17D25DB-3BCF-47CA-BB2A-2C774E060EED}" srcOrd="7" destOrd="0" presId="urn:microsoft.com/office/officeart/2008/layout/CircularPictureCallout"/>
    <dgm:cxn modelId="{9BD0952E-FF0B-45F8-880F-FE00C0825EEC}" type="presParOf" srcId="{D17D25DB-3BCF-47CA-BB2A-2C774E060EED}" destId="{DDEF9881-2A1E-48EF-984A-12B1193B1FA9}" srcOrd="0" destOrd="0" presId="urn:microsoft.com/office/officeart/2008/layout/CircularPictureCallout"/>
    <dgm:cxn modelId="{D3903AF4-1693-4CA6-9A21-59DB418B371E}" type="presParOf" srcId="{E00C8C6E-A7B6-4393-9DA8-1BCB75CA0AC1}" destId="{11D01E38-4E45-4C04-858E-1C98F50AEFCA}" srcOrd="8" destOrd="0" presId="urn:microsoft.com/office/officeart/2008/layout/CircularPictureCallout"/>
    <dgm:cxn modelId="{F2B02C00-BDBB-42F2-9ADE-917A13666D70}" type="presParOf" srcId="{11D01E38-4E45-4C04-858E-1C98F50AEFCA}" destId="{471EBEA4-6332-4EA6-A1AD-8728490E37F2}" srcOrd="0" destOrd="0" presId="urn:microsoft.com/office/officeart/2008/layout/CircularPictureCallout"/>
    <dgm:cxn modelId="{05A56855-D5AF-4BF1-ABBA-C49598B6880B}" type="presParOf" srcId="{E00C8C6E-A7B6-4393-9DA8-1BCB75CA0AC1}" destId="{EDC06559-84C4-49B0-B4C0-69296AD0F684}" srcOrd="9" destOrd="0" presId="urn:microsoft.com/office/officeart/2008/layout/CircularPictureCallout"/>
    <dgm:cxn modelId="{10F56F87-57D7-41E8-862B-5B87FB5853E3}" type="presParOf" srcId="{E00C8C6E-A7B6-4393-9DA8-1BCB75CA0AC1}" destId="{5DCA9C28-53DD-46C4-A34A-AFF574FE00A9}" srcOrd="10" destOrd="0" presId="urn:microsoft.com/office/officeart/2008/layout/CircularPictureCallout"/>
    <dgm:cxn modelId="{CF3127A0-D64E-4563-BBB0-6A72D01A6F49}" type="presParOf" srcId="{5DCA9C28-53DD-46C4-A34A-AFF574FE00A9}" destId="{1DC3BE9E-916E-40B9-8589-98B2F067378D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8A0E9A-085C-4F79-96FE-D7786C010511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AE1F9F0-9CEB-493D-8F24-4D7E8FDA0EAB}">
      <dgm:prSet phldrT="[Текст]" custT="1"/>
      <dgm:spPr/>
      <dgm:t>
        <a:bodyPr/>
        <a:lstStyle/>
        <a:p>
          <a:pPr algn="l">
            <a:lnSpc>
              <a:spcPct val="100000"/>
            </a:lnSpc>
          </a:pP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Нами был выбран 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Метод TF-IDF, является популярным методом векторизации текста. В его основе лежит идея, что важность слова в тексте зависит не только от его частоты в этом тексте (TF), но и от того, насколько редко оно встречается в других текстах (IDF).</a:t>
          </a:r>
        </a:p>
        <a:p>
          <a:pPr algn="l">
            <a:lnSpc>
              <a:spcPct val="100000"/>
            </a:lnSpc>
          </a:pP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Причины выбора </a:t>
          </a:r>
          <a:r>
            <a:rPr lang="en-US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TF-IDF:</a:t>
          </a:r>
        </a:p>
        <a:p>
          <a:pPr algn="l">
            <a:lnSpc>
              <a:spcPct val="100000"/>
            </a:lnSpc>
            <a:buFont typeface="+mj-lt"/>
            <a:buAutoNum type="arabicPeriod"/>
          </a:pPr>
          <a:r>
            <a:rPr lang="ru-RU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Отличие от обычного подсчета слов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простой подсчет слов (</a:t>
          </a:r>
          <a:r>
            <a:rPr lang="ru-RU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Bag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of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Words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 просто подсчитывает количество раз, когда слово появляется в документе, что может привести к тому, что общие слова будут доминировать. TF-IDF снижает вес общих слов и увеличивает вес редких слов, что может быть более полезным.</a:t>
          </a:r>
        </a:p>
        <a:p>
          <a:pPr algn="l">
            <a:lnSpc>
              <a:spcPct val="100000"/>
            </a:lnSpc>
            <a:buFont typeface="+mj-lt"/>
            <a:buAutoNum type="arabicPeriod"/>
          </a:pPr>
          <a:r>
            <a:rPr lang="ru-RU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Автоматическая обработка стоп-слов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метод TF-IDF дает низкие веса словам, которые часто встречаются во всех документах (таким как стоп-слова), что может быть полезно, если мы не удаляем стоп-слова вручную.</a:t>
          </a:r>
        </a:p>
        <a:p>
          <a:pPr algn="l">
            <a:lnSpc>
              <a:spcPct val="100000"/>
            </a:lnSpc>
            <a:buFont typeface="+mj-lt"/>
            <a:buAutoNum type="arabicPeriod"/>
          </a:pPr>
          <a:r>
            <a:rPr lang="ru-RU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Простота и эффективность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TF-IDF прост в реализации и работает достаточно хорошо для многих задач классификации текстов и анализа тональности.</a:t>
          </a:r>
        </a:p>
        <a:p>
          <a:pPr algn="l">
            <a:lnSpc>
              <a:spcPct val="100000"/>
            </a:lnSpc>
            <a:buFont typeface="+mj-lt"/>
            <a:buAutoNum type="arabicPeriod"/>
          </a:pPr>
          <a:r>
            <a:rPr lang="ru-RU" sz="1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Хорошая начальная точка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TF-IDF обычно является хорошей отправной точкой при работе с текстовыми данными, перед переходом к более сложным методам, таким как word2vec или </a:t>
          </a:r>
          <a:r>
            <a:rPr lang="ru-RU" sz="1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предобученные</a:t>
          </a: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модели трансформера.</a:t>
          </a:r>
        </a:p>
        <a:p>
          <a:pPr algn="l">
            <a:lnSpc>
              <a:spcPct val="100000"/>
            </a:lnSpc>
          </a:pPr>
          <a:r>
            <a:rPr lang="ru-RU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Несмотря на все эти преимущества, TF-IDF имеет свои ограничения, такие как отсутствие учета контекста и порядка слов, что может быть важным в некоторых задачах.</a:t>
          </a:r>
          <a:endParaRPr lang="ru-RU" sz="1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2C0330-C565-44EB-A252-1508B8C3DB46}" type="sibTrans" cxnId="{BE14F84D-F04B-49E0-A070-FE9836856BF1}">
      <dgm:prSet/>
      <dgm:spPr/>
      <dgm:t>
        <a:bodyPr/>
        <a:lstStyle/>
        <a:p>
          <a:endParaRPr lang="ru-RU"/>
        </a:p>
      </dgm:t>
    </dgm:pt>
    <dgm:pt modelId="{2844E7A3-222B-44D7-A20F-75F95FF6BCF1}" type="parTrans" cxnId="{BE14F84D-F04B-49E0-A070-FE9836856BF1}">
      <dgm:prSet/>
      <dgm:spPr/>
      <dgm:t>
        <a:bodyPr/>
        <a:lstStyle/>
        <a:p>
          <a:endParaRPr lang="ru-RU"/>
        </a:p>
      </dgm:t>
    </dgm:pt>
    <dgm:pt modelId="{CBA2DE40-6F63-4677-889F-B52A210417D9}" type="pres">
      <dgm:prSet presAssocID="{FD8A0E9A-085C-4F79-96FE-D7786C010511}" presName="diagram" presStyleCnt="0">
        <dgm:presLayoutVars>
          <dgm:dir/>
          <dgm:resizeHandles val="exact"/>
        </dgm:presLayoutVars>
      </dgm:prSet>
      <dgm:spPr/>
    </dgm:pt>
    <dgm:pt modelId="{364503FF-E35E-4663-A5FC-B44D0D3994A0}" type="pres">
      <dgm:prSet presAssocID="{8AE1F9F0-9CEB-493D-8F24-4D7E8FDA0EAB}" presName="node" presStyleLbl="node1" presStyleIdx="0" presStyleCnt="1" custScaleX="238417" custScaleY="196918" custLinFactNeighborX="-229" custLinFactNeighborY="9815">
        <dgm:presLayoutVars>
          <dgm:bulletEnabled val="1"/>
        </dgm:presLayoutVars>
      </dgm:prSet>
      <dgm:spPr/>
    </dgm:pt>
  </dgm:ptLst>
  <dgm:cxnLst>
    <dgm:cxn modelId="{84936E37-41F5-4687-A6A3-D41B261AB385}" type="presOf" srcId="{FD8A0E9A-085C-4F79-96FE-D7786C010511}" destId="{CBA2DE40-6F63-4677-889F-B52A210417D9}" srcOrd="0" destOrd="0" presId="urn:microsoft.com/office/officeart/2005/8/layout/default"/>
    <dgm:cxn modelId="{BE14F84D-F04B-49E0-A070-FE9836856BF1}" srcId="{FD8A0E9A-085C-4F79-96FE-D7786C010511}" destId="{8AE1F9F0-9CEB-493D-8F24-4D7E8FDA0EAB}" srcOrd="0" destOrd="0" parTransId="{2844E7A3-222B-44D7-A20F-75F95FF6BCF1}" sibTransId="{1A2C0330-C565-44EB-A252-1508B8C3DB46}"/>
    <dgm:cxn modelId="{8F018054-F020-49DA-B2A0-1FDC94A92F4C}" type="presOf" srcId="{8AE1F9F0-9CEB-493D-8F24-4D7E8FDA0EAB}" destId="{364503FF-E35E-4663-A5FC-B44D0D3994A0}" srcOrd="0" destOrd="0" presId="urn:microsoft.com/office/officeart/2005/8/layout/default"/>
    <dgm:cxn modelId="{E6D59CAA-433A-467F-B6C3-3FCE5581E02C}" type="presParOf" srcId="{CBA2DE40-6F63-4677-889F-B52A210417D9}" destId="{364503FF-E35E-4663-A5FC-B44D0D3994A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8A0E9A-085C-4F79-96FE-D7786C010511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AE1F9F0-9CEB-493D-8F24-4D7E8FDA0EAB}">
      <dgm:prSet phldrT="[Текст]" custT="1"/>
      <dgm:spPr/>
      <dgm:t>
        <a:bodyPr/>
        <a:lstStyle/>
        <a:p>
          <a:pPr algn="l">
            <a:lnSpc>
              <a:spcPct val="100000"/>
            </a:lnSpc>
          </a:pPr>
          <a:r>
            <a:rPr lang="ru-RU" sz="1800" dirty="0"/>
            <a:t>Так как данная задача представляется учебной, то сбор данных был осуществлен при помощи соревновательной платформы </a:t>
          </a:r>
          <a:r>
            <a:rPr lang="en-US" sz="1800" dirty="0"/>
            <a:t>Kaggle</a:t>
          </a:r>
          <a:r>
            <a:rPr lang="ru-RU" sz="1800" dirty="0"/>
            <a:t>, при этом, стоит также отметить, что можно использовать для сбора данных парсер, который основан, например, на библиотеке </a:t>
          </a:r>
          <a:r>
            <a:rPr lang="en-US" sz="1800" dirty="0"/>
            <a:t>Python </a:t>
          </a:r>
          <a:r>
            <a:rPr lang="en-US" sz="1800" dirty="0" err="1"/>
            <a:t>beautifulsoup</a:t>
          </a:r>
          <a:r>
            <a:rPr lang="ru-RU" sz="1800" dirty="0"/>
            <a:t>. </a:t>
          </a:r>
        </a:p>
        <a:p>
          <a:pPr algn="l">
            <a:lnSpc>
              <a:spcPct val="100000"/>
            </a:lnSpc>
          </a:pP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 обработке данных изначально выяснили количество пропусков в данных и избавились от них путем удаления лишних строк с пропусками, т.к. их количество было меньше 0,15%. Также был </a:t>
          </a:r>
          <a:r>
            <a:rPr lang="ru-RU" sz="18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предобработан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и сам текст отзывов посредством модуля </a:t>
          </a:r>
          <a:r>
            <a:rPr lang="en-US" sz="18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nltk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После чего была применена векторизация. Значения 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label 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из категориальных были переведены в числовой формат. В конце мы разделили выборку на тренировочную и тестовую в соотношении 80% к 20%. </a:t>
          </a:r>
        </a:p>
      </dgm:t>
    </dgm:pt>
    <dgm:pt modelId="{1A2C0330-C565-44EB-A252-1508B8C3DB46}" type="sibTrans" cxnId="{BE14F84D-F04B-49E0-A070-FE9836856BF1}">
      <dgm:prSet/>
      <dgm:spPr/>
      <dgm:t>
        <a:bodyPr/>
        <a:lstStyle/>
        <a:p>
          <a:endParaRPr lang="ru-RU"/>
        </a:p>
      </dgm:t>
    </dgm:pt>
    <dgm:pt modelId="{2844E7A3-222B-44D7-A20F-75F95FF6BCF1}" type="parTrans" cxnId="{BE14F84D-F04B-49E0-A070-FE9836856BF1}">
      <dgm:prSet/>
      <dgm:spPr/>
      <dgm:t>
        <a:bodyPr/>
        <a:lstStyle/>
        <a:p>
          <a:endParaRPr lang="ru-RU"/>
        </a:p>
      </dgm:t>
    </dgm:pt>
    <dgm:pt modelId="{CBA2DE40-6F63-4677-889F-B52A210417D9}" type="pres">
      <dgm:prSet presAssocID="{FD8A0E9A-085C-4F79-96FE-D7786C010511}" presName="diagram" presStyleCnt="0">
        <dgm:presLayoutVars>
          <dgm:dir/>
          <dgm:resizeHandles val="exact"/>
        </dgm:presLayoutVars>
      </dgm:prSet>
      <dgm:spPr/>
    </dgm:pt>
    <dgm:pt modelId="{364503FF-E35E-4663-A5FC-B44D0D3994A0}" type="pres">
      <dgm:prSet presAssocID="{8AE1F9F0-9CEB-493D-8F24-4D7E8FDA0EAB}" presName="node" presStyleLbl="node1" presStyleIdx="0" presStyleCnt="1" custScaleX="238417" custScaleY="89564" custLinFactNeighborX="-229" custLinFactNeighborY="9815">
        <dgm:presLayoutVars>
          <dgm:bulletEnabled val="1"/>
        </dgm:presLayoutVars>
      </dgm:prSet>
      <dgm:spPr/>
    </dgm:pt>
  </dgm:ptLst>
  <dgm:cxnLst>
    <dgm:cxn modelId="{84936E37-41F5-4687-A6A3-D41B261AB385}" type="presOf" srcId="{FD8A0E9A-085C-4F79-96FE-D7786C010511}" destId="{CBA2DE40-6F63-4677-889F-B52A210417D9}" srcOrd="0" destOrd="0" presId="urn:microsoft.com/office/officeart/2005/8/layout/default"/>
    <dgm:cxn modelId="{BE14F84D-F04B-49E0-A070-FE9836856BF1}" srcId="{FD8A0E9A-085C-4F79-96FE-D7786C010511}" destId="{8AE1F9F0-9CEB-493D-8F24-4D7E8FDA0EAB}" srcOrd="0" destOrd="0" parTransId="{2844E7A3-222B-44D7-A20F-75F95FF6BCF1}" sibTransId="{1A2C0330-C565-44EB-A252-1508B8C3DB46}"/>
    <dgm:cxn modelId="{8F018054-F020-49DA-B2A0-1FDC94A92F4C}" type="presOf" srcId="{8AE1F9F0-9CEB-493D-8F24-4D7E8FDA0EAB}" destId="{364503FF-E35E-4663-A5FC-B44D0D3994A0}" srcOrd="0" destOrd="0" presId="urn:microsoft.com/office/officeart/2005/8/layout/default"/>
    <dgm:cxn modelId="{E6D59CAA-433A-467F-B6C3-3FCE5581E02C}" type="presParOf" srcId="{CBA2DE40-6F63-4677-889F-B52A210417D9}" destId="{364503FF-E35E-4663-A5FC-B44D0D3994A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8A0E9A-085C-4F79-96FE-D7786C010511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AE1F9F0-9CEB-493D-8F24-4D7E8FDA0EAB}">
      <dgm:prSet phldrT="[Текст]" custT="1"/>
      <dgm:spPr/>
      <dgm:t>
        <a:bodyPr/>
        <a:lstStyle/>
        <a:p>
          <a:pPr algn="l">
            <a:lnSpc>
              <a:spcPct val="100000"/>
            </a:lnSpc>
          </a:pP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Данные размечались на основании выставленного рейтинга рядом с комментариями. Разметка была на 3 класса отзывов: «Хорошие», «Нейтральные», «Плохие». Каждому параметру было присвоено соответствующее число: "Хорошие": 0, "Нейтральные": 1, "Плохие": 2</a:t>
          </a:r>
        </a:p>
      </dgm:t>
    </dgm:pt>
    <dgm:pt modelId="{1A2C0330-C565-44EB-A252-1508B8C3DB46}" type="sibTrans" cxnId="{BE14F84D-F04B-49E0-A070-FE9836856BF1}">
      <dgm:prSet/>
      <dgm:spPr/>
      <dgm:t>
        <a:bodyPr/>
        <a:lstStyle/>
        <a:p>
          <a:endParaRPr lang="ru-RU"/>
        </a:p>
      </dgm:t>
    </dgm:pt>
    <dgm:pt modelId="{2844E7A3-222B-44D7-A20F-75F95FF6BCF1}" type="parTrans" cxnId="{BE14F84D-F04B-49E0-A070-FE9836856BF1}">
      <dgm:prSet/>
      <dgm:spPr/>
      <dgm:t>
        <a:bodyPr/>
        <a:lstStyle/>
        <a:p>
          <a:endParaRPr lang="ru-RU"/>
        </a:p>
      </dgm:t>
    </dgm:pt>
    <dgm:pt modelId="{CBA2DE40-6F63-4677-889F-B52A210417D9}" type="pres">
      <dgm:prSet presAssocID="{FD8A0E9A-085C-4F79-96FE-D7786C010511}" presName="diagram" presStyleCnt="0">
        <dgm:presLayoutVars>
          <dgm:dir/>
          <dgm:resizeHandles val="exact"/>
        </dgm:presLayoutVars>
      </dgm:prSet>
      <dgm:spPr/>
    </dgm:pt>
    <dgm:pt modelId="{364503FF-E35E-4663-A5FC-B44D0D3994A0}" type="pres">
      <dgm:prSet presAssocID="{8AE1F9F0-9CEB-493D-8F24-4D7E8FDA0EAB}" presName="node" presStyleLbl="node1" presStyleIdx="0" presStyleCnt="1" custScaleX="238417" custScaleY="51836" custLinFactNeighborX="-229" custLinFactNeighborY="9815">
        <dgm:presLayoutVars>
          <dgm:bulletEnabled val="1"/>
        </dgm:presLayoutVars>
      </dgm:prSet>
      <dgm:spPr/>
    </dgm:pt>
  </dgm:ptLst>
  <dgm:cxnLst>
    <dgm:cxn modelId="{84936E37-41F5-4687-A6A3-D41B261AB385}" type="presOf" srcId="{FD8A0E9A-085C-4F79-96FE-D7786C010511}" destId="{CBA2DE40-6F63-4677-889F-B52A210417D9}" srcOrd="0" destOrd="0" presId="urn:microsoft.com/office/officeart/2005/8/layout/default"/>
    <dgm:cxn modelId="{BE14F84D-F04B-49E0-A070-FE9836856BF1}" srcId="{FD8A0E9A-085C-4F79-96FE-D7786C010511}" destId="{8AE1F9F0-9CEB-493D-8F24-4D7E8FDA0EAB}" srcOrd="0" destOrd="0" parTransId="{2844E7A3-222B-44D7-A20F-75F95FF6BCF1}" sibTransId="{1A2C0330-C565-44EB-A252-1508B8C3DB46}"/>
    <dgm:cxn modelId="{8F018054-F020-49DA-B2A0-1FDC94A92F4C}" type="presOf" srcId="{8AE1F9F0-9CEB-493D-8F24-4D7E8FDA0EAB}" destId="{364503FF-E35E-4663-A5FC-B44D0D3994A0}" srcOrd="0" destOrd="0" presId="urn:microsoft.com/office/officeart/2005/8/layout/default"/>
    <dgm:cxn modelId="{E6D59CAA-433A-467F-B6C3-3FCE5581E02C}" type="presParOf" srcId="{CBA2DE40-6F63-4677-889F-B52A210417D9}" destId="{364503FF-E35E-4663-A5FC-B44D0D3994A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8A0E9A-085C-4F79-96FE-D7786C010511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AE1F9F0-9CEB-493D-8F24-4D7E8FDA0EAB}">
      <dgm:prSet phldrT="[Текст]" custT="1"/>
      <dgm:spPr/>
      <dgm:t>
        <a:bodyPr/>
        <a:lstStyle/>
        <a:p>
          <a:pPr algn="l">
            <a:lnSpc>
              <a:spcPct val="100000"/>
            </a:lnSpc>
          </a:pP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Чтобы попытаться улучшить метрики качества, мы воспользовались встроенным модулем в 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scikit-learn – </a:t>
          </a:r>
          <a:r>
            <a:rPr lang="en-US" sz="18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GridSearchCV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для подбора </a:t>
          </a:r>
          <a:r>
            <a:rPr lang="ru-RU" sz="18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гиперпараметров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и </a:t>
          </a:r>
          <a:r>
            <a:rPr lang="en-US" sz="18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BayesSearchCV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которые затем применили для нашей модели.</a:t>
          </a:r>
        </a:p>
      </dgm:t>
    </dgm:pt>
    <dgm:pt modelId="{1A2C0330-C565-44EB-A252-1508B8C3DB46}" type="sibTrans" cxnId="{BE14F84D-F04B-49E0-A070-FE9836856BF1}">
      <dgm:prSet/>
      <dgm:spPr/>
      <dgm:t>
        <a:bodyPr/>
        <a:lstStyle/>
        <a:p>
          <a:endParaRPr lang="ru-RU"/>
        </a:p>
      </dgm:t>
    </dgm:pt>
    <dgm:pt modelId="{2844E7A3-222B-44D7-A20F-75F95FF6BCF1}" type="parTrans" cxnId="{BE14F84D-F04B-49E0-A070-FE9836856BF1}">
      <dgm:prSet/>
      <dgm:spPr/>
      <dgm:t>
        <a:bodyPr/>
        <a:lstStyle/>
        <a:p>
          <a:endParaRPr lang="ru-RU"/>
        </a:p>
      </dgm:t>
    </dgm:pt>
    <dgm:pt modelId="{CBA2DE40-6F63-4677-889F-B52A210417D9}" type="pres">
      <dgm:prSet presAssocID="{FD8A0E9A-085C-4F79-96FE-D7786C010511}" presName="diagram" presStyleCnt="0">
        <dgm:presLayoutVars>
          <dgm:dir/>
          <dgm:resizeHandles val="exact"/>
        </dgm:presLayoutVars>
      </dgm:prSet>
      <dgm:spPr/>
    </dgm:pt>
    <dgm:pt modelId="{364503FF-E35E-4663-A5FC-B44D0D3994A0}" type="pres">
      <dgm:prSet presAssocID="{8AE1F9F0-9CEB-493D-8F24-4D7E8FDA0EAB}" presName="node" presStyleLbl="node1" presStyleIdx="0" presStyleCnt="1" custScaleX="238417" custScaleY="51836" custLinFactNeighborX="-229" custLinFactNeighborY="9815">
        <dgm:presLayoutVars>
          <dgm:bulletEnabled val="1"/>
        </dgm:presLayoutVars>
      </dgm:prSet>
      <dgm:spPr/>
    </dgm:pt>
  </dgm:ptLst>
  <dgm:cxnLst>
    <dgm:cxn modelId="{84936E37-41F5-4687-A6A3-D41B261AB385}" type="presOf" srcId="{FD8A0E9A-085C-4F79-96FE-D7786C010511}" destId="{CBA2DE40-6F63-4677-889F-B52A210417D9}" srcOrd="0" destOrd="0" presId="urn:microsoft.com/office/officeart/2005/8/layout/default"/>
    <dgm:cxn modelId="{BE14F84D-F04B-49E0-A070-FE9836856BF1}" srcId="{FD8A0E9A-085C-4F79-96FE-D7786C010511}" destId="{8AE1F9F0-9CEB-493D-8F24-4D7E8FDA0EAB}" srcOrd="0" destOrd="0" parTransId="{2844E7A3-222B-44D7-A20F-75F95FF6BCF1}" sibTransId="{1A2C0330-C565-44EB-A252-1508B8C3DB46}"/>
    <dgm:cxn modelId="{8F018054-F020-49DA-B2A0-1FDC94A92F4C}" type="presOf" srcId="{8AE1F9F0-9CEB-493D-8F24-4D7E8FDA0EAB}" destId="{364503FF-E35E-4663-A5FC-B44D0D3994A0}" srcOrd="0" destOrd="0" presId="urn:microsoft.com/office/officeart/2005/8/layout/default"/>
    <dgm:cxn modelId="{E6D59CAA-433A-467F-B6C3-3FCE5581E02C}" type="presParOf" srcId="{CBA2DE40-6F63-4677-889F-B52A210417D9}" destId="{364503FF-E35E-4663-A5FC-B44D0D3994A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8A0E9A-085C-4F79-96FE-D7786C010511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8AE1F9F0-9CEB-493D-8F24-4D7E8FDA0EAB}">
      <dgm:prSet phldrT="[Текст]" custT="1"/>
      <dgm:spPr/>
      <dgm:t>
        <a:bodyPr/>
        <a:lstStyle/>
        <a:p>
          <a:pPr algn="l">
            <a:lnSpc>
              <a:spcPct val="100000"/>
            </a:lnSpc>
          </a:pP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 ходе исследования по выбранным нами моделям мы использовали следующие метрики: 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accuracy, precision, recall, F1 score. 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Первоначально метрики были (см. скрин слева)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</a:pP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После подбора </a:t>
          </a:r>
          <a:r>
            <a:rPr lang="ru-RU" sz="18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гиперпараметров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с помощью </a:t>
          </a:r>
          <a:r>
            <a:rPr lang="en-US" sz="18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GridSearchCV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для моделей 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KNN 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 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Decision Tree 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метрики стали (см. скрин справа)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8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00000"/>
            </a:lnSpc>
          </a:pP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После подбора </a:t>
          </a:r>
          <a:r>
            <a:rPr lang="ru-RU" sz="18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гиперпараметров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с помощью </a:t>
          </a:r>
          <a:r>
            <a:rPr lang="en-US" sz="18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BayesSearchCV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для моделей 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KNN 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 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Decision Tree </a:t>
          </a:r>
          <a:r>
            <a:rPr lang="ru-RU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метрики стали (см. скрин по центру)</a:t>
          </a:r>
          <a:r>
            <a:rPr 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A2C0330-C565-44EB-A252-1508B8C3DB46}" type="sibTrans" cxnId="{BE14F84D-F04B-49E0-A070-FE9836856BF1}">
      <dgm:prSet/>
      <dgm:spPr/>
      <dgm:t>
        <a:bodyPr/>
        <a:lstStyle/>
        <a:p>
          <a:endParaRPr lang="ru-RU"/>
        </a:p>
      </dgm:t>
    </dgm:pt>
    <dgm:pt modelId="{2844E7A3-222B-44D7-A20F-75F95FF6BCF1}" type="parTrans" cxnId="{BE14F84D-F04B-49E0-A070-FE9836856BF1}">
      <dgm:prSet/>
      <dgm:spPr/>
      <dgm:t>
        <a:bodyPr/>
        <a:lstStyle/>
        <a:p>
          <a:endParaRPr lang="ru-RU"/>
        </a:p>
      </dgm:t>
    </dgm:pt>
    <dgm:pt modelId="{CBA2DE40-6F63-4677-889F-B52A210417D9}" type="pres">
      <dgm:prSet presAssocID="{FD8A0E9A-085C-4F79-96FE-D7786C010511}" presName="diagram" presStyleCnt="0">
        <dgm:presLayoutVars>
          <dgm:dir/>
          <dgm:resizeHandles val="exact"/>
        </dgm:presLayoutVars>
      </dgm:prSet>
      <dgm:spPr/>
    </dgm:pt>
    <dgm:pt modelId="{364503FF-E35E-4663-A5FC-B44D0D3994A0}" type="pres">
      <dgm:prSet presAssocID="{8AE1F9F0-9CEB-493D-8F24-4D7E8FDA0EAB}" presName="node" presStyleLbl="node1" presStyleIdx="0" presStyleCnt="1" custScaleX="238417" custScaleY="59806" custLinFactNeighborX="0" custLinFactNeighborY="307">
        <dgm:presLayoutVars>
          <dgm:bulletEnabled val="1"/>
        </dgm:presLayoutVars>
      </dgm:prSet>
      <dgm:spPr/>
    </dgm:pt>
  </dgm:ptLst>
  <dgm:cxnLst>
    <dgm:cxn modelId="{84936E37-41F5-4687-A6A3-D41B261AB385}" type="presOf" srcId="{FD8A0E9A-085C-4F79-96FE-D7786C010511}" destId="{CBA2DE40-6F63-4677-889F-B52A210417D9}" srcOrd="0" destOrd="0" presId="urn:microsoft.com/office/officeart/2005/8/layout/default"/>
    <dgm:cxn modelId="{BE14F84D-F04B-49E0-A070-FE9836856BF1}" srcId="{FD8A0E9A-085C-4F79-96FE-D7786C010511}" destId="{8AE1F9F0-9CEB-493D-8F24-4D7E8FDA0EAB}" srcOrd="0" destOrd="0" parTransId="{2844E7A3-222B-44D7-A20F-75F95FF6BCF1}" sibTransId="{1A2C0330-C565-44EB-A252-1508B8C3DB46}"/>
    <dgm:cxn modelId="{8F018054-F020-49DA-B2A0-1FDC94A92F4C}" type="presOf" srcId="{8AE1F9F0-9CEB-493D-8F24-4D7E8FDA0EAB}" destId="{364503FF-E35E-4663-A5FC-B44D0D3994A0}" srcOrd="0" destOrd="0" presId="urn:microsoft.com/office/officeart/2005/8/layout/default"/>
    <dgm:cxn modelId="{E6D59CAA-433A-467F-B6C3-3FCE5581E02C}" type="presParOf" srcId="{CBA2DE40-6F63-4677-889F-B52A210417D9}" destId="{364503FF-E35E-4663-A5FC-B44D0D3994A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DEB9E-B76F-4E37-A1EC-EB60AB06DC06}">
      <dsp:nvSpPr>
        <dsp:cNvPr id="0" name=""/>
        <dsp:cNvSpPr/>
      </dsp:nvSpPr>
      <dsp:spPr>
        <a:xfrm>
          <a:off x="0" y="519"/>
          <a:ext cx="11096298" cy="14226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700" kern="1200" dirty="0"/>
            <a:t>Сотрудникам клиентской поддержке тех или иных продуктов. </a:t>
          </a:r>
          <a:r>
            <a:rPr lang="ru-RU" sz="1700" b="0" i="0" kern="1200" dirty="0"/>
            <a:t>Модели могут помочь в анализе отзывов клиентов о продуктах или услугах компании. Это может помочь в определении степени удовлетворенности клиентов и выявлении проблемных областей, требующих улучшения.</a:t>
          </a:r>
          <a:r>
            <a:rPr lang="ru-RU" sz="1700" kern="1200" dirty="0"/>
            <a:t> 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6081" y="519"/>
        <a:ext cx="8740216" cy="1422678"/>
      </dsp:txXfrm>
    </dsp:sp>
    <dsp:sp modelId="{AD5053DD-D7A7-4932-871D-127030072EB8}">
      <dsp:nvSpPr>
        <dsp:cNvPr id="0" name=""/>
        <dsp:cNvSpPr/>
      </dsp:nvSpPr>
      <dsp:spPr>
        <a:xfrm>
          <a:off x="119068" y="97641"/>
          <a:ext cx="2219259" cy="10945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6FEBF-6548-43EA-B510-83D1DED29A2F}">
      <dsp:nvSpPr>
        <dsp:cNvPr id="0" name=""/>
        <dsp:cNvSpPr/>
      </dsp:nvSpPr>
      <dsp:spPr>
        <a:xfrm>
          <a:off x="0" y="1561429"/>
          <a:ext cx="11096298" cy="10907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Маркетологам. </a:t>
          </a:r>
          <a:r>
            <a:rPr lang="ru-RU" sz="1700" b="0" i="0" kern="1200" dirty="0"/>
            <a:t>Подобные модели могут помочь в анализе отзывов клиентов о продуктах или услугах компании. Это может помочь в определении степени удовлетворенности клиентов и выявлении проблемных областей, требующих улучшения.</a:t>
          </a:r>
          <a:endParaRPr lang="ru-RU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6081" y="1561429"/>
        <a:ext cx="8740216" cy="1090719"/>
      </dsp:txXfrm>
    </dsp:sp>
    <dsp:sp modelId="{5D0F75F1-818B-405D-9ABF-D953567AFC8C}">
      <dsp:nvSpPr>
        <dsp:cNvPr id="0" name=""/>
        <dsp:cNvSpPr/>
      </dsp:nvSpPr>
      <dsp:spPr>
        <a:xfrm>
          <a:off x="136822" y="1559500"/>
          <a:ext cx="2219259" cy="10945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AFB06-FF9B-4E3A-87A0-6E330A098E58}">
      <dsp:nvSpPr>
        <dsp:cNvPr id="0" name=""/>
        <dsp:cNvSpPr/>
      </dsp:nvSpPr>
      <dsp:spPr>
        <a:xfrm>
          <a:off x="0" y="2790900"/>
          <a:ext cx="11096298" cy="136822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7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Владельцам ресторанного или гостиничного бизнеса. Модели могут использоваться для анализа отзывов клиентов о ресторанах, отелях и других заведениях общественного питания. Это поможет определить уровень удовлетворенности клиентов, оценить качество обслуживания и выявить области для улучшения.</a:t>
          </a:r>
        </a:p>
      </dsp:txBody>
      <dsp:txXfrm>
        <a:off x="2356081" y="2790900"/>
        <a:ext cx="8740216" cy="1368222"/>
      </dsp:txXfrm>
    </dsp:sp>
    <dsp:sp modelId="{520BB80B-CEA9-4588-B4C8-45E7A223570D}">
      <dsp:nvSpPr>
        <dsp:cNvPr id="0" name=""/>
        <dsp:cNvSpPr/>
      </dsp:nvSpPr>
      <dsp:spPr>
        <a:xfrm>
          <a:off x="136822" y="2927723"/>
          <a:ext cx="2219259" cy="10945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06559-84C4-49B0-B4C0-69296AD0F684}">
      <dsp:nvSpPr>
        <dsp:cNvPr id="0" name=""/>
        <dsp:cNvSpPr/>
      </dsp:nvSpPr>
      <dsp:spPr>
        <a:xfrm>
          <a:off x="3136509" y="4530057"/>
          <a:ext cx="540138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08F82-1784-4471-B3BC-E2BDD9C03ED7}">
      <dsp:nvSpPr>
        <dsp:cNvPr id="0" name=""/>
        <dsp:cNvSpPr/>
      </dsp:nvSpPr>
      <dsp:spPr>
        <a:xfrm>
          <a:off x="2638724" y="2203220"/>
          <a:ext cx="462668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073C6-9979-4158-AAD4-1849B5B8A10A}">
      <dsp:nvSpPr>
        <dsp:cNvPr id="0" name=""/>
        <dsp:cNvSpPr/>
      </dsp:nvSpPr>
      <dsp:spPr>
        <a:xfrm>
          <a:off x="3136509" y="764149"/>
          <a:ext cx="5401387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AF98F-C649-478E-B98D-F2FCC108545D}">
      <dsp:nvSpPr>
        <dsp:cNvPr id="0" name=""/>
        <dsp:cNvSpPr/>
      </dsp:nvSpPr>
      <dsp:spPr>
        <a:xfrm>
          <a:off x="-446078" y="-42830"/>
          <a:ext cx="7165177" cy="53798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0C0A8E-5909-4500-9E9F-7B5B892C32C5}">
      <dsp:nvSpPr>
        <dsp:cNvPr id="0" name=""/>
        <dsp:cNvSpPr/>
      </dsp:nvSpPr>
      <dsp:spPr>
        <a:xfrm>
          <a:off x="935515" y="3301445"/>
          <a:ext cx="4146922" cy="88222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5515" y="3301445"/>
        <a:ext cx="4146922" cy="882221"/>
      </dsp:txXfrm>
    </dsp:sp>
    <dsp:sp modelId="{887E946C-5DD0-404B-B526-A32F63630A79}">
      <dsp:nvSpPr>
        <dsp:cNvPr id="0" name=""/>
        <dsp:cNvSpPr/>
      </dsp:nvSpPr>
      <dsp:spPr>
        <a:xfrm>
          <a:off x="6946290" y="222052"/>
          <a:ext cx="1613960" cy="161396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338D482-47AB-47C2-9958-564E5CD98739}">
      <dsp:nvSpPr>
        <dsp:cNvPr id="0" name=""/>
        <dsp:cNvSpPr/>
      </dsp:nvSpPr>
      <dsp:spPr>
        <a:xfrm>
          <a:off x="8911598" y="334"/>
          <a:ext cx="2034575" cy="2095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Методы на основе правил</a:t>
          </a:r>
          <a:r>
            <a:rPr lang="ru-RU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Они используют набор заранее определенных "правил" или "гайдлайнов" для классификации текста.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11598" y="334"/>
        <a:ext cx="2034575" cy="2095808"/>
      </dsp:txXfrm>
    </dsp:sp>
    <dsp:sp modelId="{F97EB932-150D-4522-BE8B-E11D48B87DD7}">
      <dsp:nvSpPr>
        <dsp:cNvPr id="0" name=""/>
        <dsp:cNvSpPr/>
      </dsp:nvSpPr>
      <dsp:spPr>
        <a:xfrm>
          <a:off x="5859755" y="1755132"/>
          <a:ext cx="1613960" cy="161396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DEF9881-2A1E-48EF-984A-12B1193B1FA9}">
      <dsp:nvSpPr>
        <dsp:cNvPr id="0" name=""/>
        <dsp:cNvSpPr/>
      </dsp:nvSpPr>
      <dsp:spPr>
        <a:xfrm>
          <a:off x="7278517" y="1587167"/>
          <a:ext cx="2806997" cy="22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Статистические методы</a:t>
          </a:r>
          <a:r>
            <a:rPr lang="ru-RU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Они используют статистические меры и модели для классификации текста.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Например 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TF-IDF.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78517" y="1587167"/>
        <a:ext cx="2806997" cy="2267130"/>
      </dsp:txXfrm>
    </dsp:sp>
    <dsp:sp modelId="{471EBEA4-6332-4EA6-A1AD-8728490E37F2}">
      <dsp:nvSpPr>
        <dsp:cNvPr id="0" name=""/>
        <dsp:cNvSpPr/>
      </dsp:nvSpPr>
      <dsp:spPr>
        <a:xfrm>
          <a:off x="7175988" y="3682486"/>
          <a:ext cx="1613960" cy="1613960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C3BE9E-916E-40B9-8589-98B2F067378D}">
      <dsp:nvSpPr>
        <dsp:cNvPr id="0" name=""/>
        <dsp:cNvSpPr/>
      </dsp:nvSpPr>
      <dsp:spPr>
        <a:xfrm>
          <a:off x="8969565" y="3190776"/>
          <a:ext cx="2033256" cy="226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609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Глубокое обучение</a:t>
          </a:r>
          <a:r>
            <a:rPr lang="ru-RU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Современные подходы часто используют нейронные сети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сверточные</a:t>
          </a:r>
          <a:r>
            <a:rPr lang="ru-RU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(CNN), </a:t>
          </a:r>
          <a:r>
            <a:rPr lang="ru-RU" sz="16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рекурентные</a:t>
          </a:r>
          <a:r>
            <a:rPr lang="ru-RU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RNN), </a:t>
          </a:r>
          <a:r>
            <a:rPr lang="ru-RU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трансформеры (</a:t>
          </a:r>
          <a:r>
            <a:rPr lang="en-US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BERT).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969565" y="3190776"/>
        <a:ext cx="2033256" cy="2267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503FF-E35E-4663-A5FC-B44D0D3994A0}">
      <dsp:nvSpPr>
        <dsp:cNvPr id="0" name=""/>
        <dsp:cNvSpPr/>
      </dsp:nvSpPr>
      <dsp:spPr>
        <a:xfrm>
          <a:off x="0" y="14"/>
          <a:ext cx="11500944" cy="56994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Нами был выбран 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Метод TF-IDF, является популярным методом векторизации текста. В его основе лежит идея, что важность слова в тексте зависит не только от его частоты в этом тексте (TF), но и от того, насколько редко оно встречается в других текстах (IDF).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Причины выбора </a:t>
          </a:r>
          <a:r>
            <a:rPr lang="en-US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TF-IDF: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Отличие от обычного подсчета слов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простой подсчет слов (</a:t>
          </a:r>
          <a:r>
            <a:rPr lang="ru-RU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Bag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of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Words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просто подсчитывает количество раз, когда слово появляется в документе, что может привести к тому, что общие слова будут доминировать. TF-IDF снижает вес общих слов и увеличивает вес редких слов, что может быть более полезным.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Автоматическая обработка стоп-слов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метод TF-IDF дает низкие веса словам, которые часто встречаются во всех документах (таким как стоп-слова), что может быть полезно, если мы не удаляем стоп-слова вручную.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Простота и эффективность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TF-IDF прост в реализации и работает достаточно хорошо для многих задач классификации текстов и анализа тональности.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ru-RU" sz="1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Хорошая начальная точка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TF-IDF обычно является хорошей отправной точкой при работе с текстовыми данными, перед переходом к более сложным методам, таким как word2vec или </a:t>
          </a:r>
          <a:r>
            <a:rPr lang="ru-RU" sz="1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предобученные</a:t>
          </a: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модели трансформера.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Несмотря на все эти преимущества, TF-IDF имеет свои ограничения, такие как отсутствие учета контекста и порядка слов, что может быть важным в некоторых задачах.</a:t>
          </a:r>
          <a:endParaRPr lang="ru-RU" sz="1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4"/>
        <a:ext cx="11500944" cy="56994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503FF-E35E-4663-A5FC-B44D0D3994A0}">
      <dsp:nvSpPr>
        <dsp:cNvPr id="0" name=""/>
        <dsp:cNvSpPr/>
      </dsp:nvSpPr>
      <dsp:spPr>
        <a:xfrm>
          <a:off x="0" y="8881"/>
          <a:ext cx="11500944" cy="25922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Так как данная задача представляется учебной, то сбор данных был осуществлен при помощи соревновательной платформы </a:t>
          </a:r>
          <a:r>
            <a:rPr lang="en-US" sz="1800" kern="1200" dirty="0"/>
            <a:t>Kaggle</a:t>
          </a:r>
          <a:r>
            <a:rPr lang="ru-RU" sz="1800" kern="1200" dirty="0"/>
            <a:t>, при этом, стоит также отметить, что можно использовать для сбора данных парсер, который основан, например, на библиотеке </a:t>
          </a:r>
          <a:r>
            <a:rPr lang="en-US" sz="1800" kern="1200" dirty="0"/>
            <a:t>Python </a:t>
          </a:r>
          <a:r>
            <a:rPr lang="en-US" sz="1800" kern="1200" dirty="0" err="1"/>
            <a:t>beautifulsoup</a:t>
          </a:r>
          <a:r>
            <a:rPr lang="ru-RU" sz="1800" kern="1200" dirty="0"/>
            <a:t>.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 обработке данных изначально выяснили количество пропусков в данных и избавились от них путем удаления лишних строк с пропусками, т.к. их количество было меньше 0,15%. Также был </a:t>
          </a:r>
          <a:r>
            <a:rPr lang="ru-RU" sz="18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предобработан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и сам текст отзывов посредством модуля </a:t>
          </a:r>
          <a:r>
            <a:rPr lang="en-US" sz="18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nltk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После чего была применена векторизация. Значения 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label 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из категориальных были переведены в числовой формат. В конце мы разделили выборку на тренировочную и тестовую в соотношении 80% к 20%. </a:t>
          </a:r>
        </a:p>
      </dsp:txBody>
      <dsp:txXfrm>
        <a:off x="0" y="8881"/>
        <a:ext cx="11500944" cy="2592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503FF-E35E-4663-A5FC-B44D0D3994A0}">
      <dsp:nvSpPr>
        <dsp:cNvPr id="0" name=""/>
        <dsp:cNvSpPr/>
      </dsp:nvSpPr>
      <dsp:spPr>
        <a:xfrm>
          <a:off x="0" y="22"/>
          <a:ext cx="11500944" cy="150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Данные размечались на основании выставленного рейтинга рядом с комментариями. Разметка была на 3 класса отзывов: «Хорошие», «Нейтральные», «Плохие». Каждому параметру было присвоено соответствующее число: "Хорошие": 0, "Нейтральные": 1, "Плохие": 2</a:t>
          </a:r>
        </a:p>
      </dsp:txBody>
      <dsp:txXfrm>
        <a:off x="0" y="22"/>
        <a:ext cx="11500944" cy="15003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503FF-E35E-4663-A5FC-B44D0D3994A0}">
      <dsp:nvSpPr>
        <dsp:cNvPr id="0" name=""/>
        <dsp:cNvSpPr/>
      </dsp:nvSpPr>
      <dsp:spPr>
        <a:xfrm>
          <a:off x="0" y="22"/>
          <a:ext cx="11500944" cy="15003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Чтобы попытаться улучшить метрики качества, мы воспользовались встроенным модулем в 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scikit-learn – </a:t>
          </a:r>
          <a:r>
            <a:rPr lang="en-US" sz="18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GridSearchCV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для подбора </a:t>
          </a:r>
          <a:r>
            <a:rPr lang="ru-RU" sz="18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гиперпараметров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и </a:t>
          </a:r>
          <a:r>
            <a:rPr lang="en-US" sz="18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BayesSearchCV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которые затем применили для нашей модели.</a:t>
          </a:r>
        </a:p>
      </dsp:txBody>
      <dsp:txXfrm>
        <a:off x="0" y="22"/>
        <a:ext cx="11500944" cy="1500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503FF-E35E-4663-A5FC-B44D0D3994A0}">
      <dsp:nvSpPr>
        <dsp:cNvPr id="0" name=""/>
        <dsp:cNvSpPr/>
      </dsp:nvSpPr>
      <dsp:spPr>
        <a:xfrm>
          <a:off x="6696" y="26060"/>
          <a:ext cx="11500944" cy="17309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 ходе исследования по выбранным нами моделям мы использовали следующие метрики: 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accuracy, precision, recall, F1 score. 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Первоначально метрики были (см. скрин слева)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После подбора </a:t>
          </a:r>
          <a:r>
            <a:rPr lang="ru-RU" sz="18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гиперпараметров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с помощью </a:t>
          </a:r>
          <a:r>
            <a:rPr lang="en-US" sz="18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GridSearchCV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для моделей 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KNN 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 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Decision Tree 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метрики стали (см. скрин справа)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18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После подбора </a:t>
          </a:r>
          <a:r>
            <a:rPr lang="ru-RU" sz="18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гиперпараметров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с помощью </a:t>
          </a:r>
          <a:r>
            <a:rPr lang="en-US" sz="18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BayesSearchCV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для моделей 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KNN 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и 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Decision Tree </a:t>
          </a:r>
          <a:r>
            <a:rPr lang="ru-RU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метрики стали (см. скрин по центру)</a:t>
          </a:r>
          <a:r>
            <a:rPr lang="en-US" sz="18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6696" y="26060"/>
        <a:ext cx="11500944" cy="1730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0329B-43BC-4D62-9498-54B7A9E492C2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59E3F-390F-4448-BBFA-85E6C7618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16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364B8-6DA0-49FA-91EE-99E118B4E2A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25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BADD0-BD9B-4EAE-AECF-0C7B85B61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CF0E17-228A-4489-BD02-0062BE2D3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820A4-5FBE-4474-B604-8405AACD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F4F5D-FEC5-45AF-BE4F-A2B6FFA7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44912-26A7-4E13-A6B2-0860F6EC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0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F561D-8113-4B31-A403-0B3F9D85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F7F153-2462-4092-B13A-FCA16389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E10E7-15D6-444A-AE6E-0E55DCA3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45B1E-1AAA-4FC2-9CCD-041720D3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36DDA-5990-4DE5-A79F-9DB75ED1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3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2E9D22-4282-4418-82FF-A3B9BDFFE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00DBE1-EF56-47FF-8552-13A3A22E9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B01B05-19A1-4416-893C-A7B6F270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22C649-1809-49DB-9196-F393A6B8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DE8A4-08C2-4E0D-A269-C1C462BE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04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E83C8-E0DC-4257-956F-EC53ACF3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465F2-DC69-4119-B7B3-54F5249C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047B2F-503F-4AF7-87A5-C86DFBD7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00A2F-1E4D-4C06-AC31-FC1447FC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AC2DE-D1F2-4049-ACD5-991EECEA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7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10B21-86F2-4703-8DAC-9D3204E9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E9E06-B9F1-42AD-9079-47B482E00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34A256-6CDF-4F90-A40E-D36894E3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B764B8-6C79-40FA-9317-8A6B5833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1D2D55-398A-49B0-88BB-866686E9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42FCE-BA03-4541-9A5F-B99DD48A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78D88-546B-4E31-9573-5BDA8AE7D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57AC3C-CFD8-4667-88BE-EE74090F7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A752A3-F851-4014-BA5D-DEF45431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DC2AA-2178-4B35-8069-49D387AE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0AADA8-3D6F-456E-8D4C-6BE4B785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0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A26EF-0546-47A9-AF67-40C70E9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5140D6-015A-4F5A-8E95-CF187687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EDC79B-8688-47DD-B210-56CD80BD5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89828D-5F89-4079-BC6A-823ED3A1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3F02CC-A831-4871-B9E7-594E616C4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48ED6D-C1BF-4A66-8252-7B9A3645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F88906-4C11-4107-96E8-C3BB5726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5FF4C9-3188-48B4-AD0A-9DFE2D04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76700-D3F8-4501-AD27-8274B3B3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21395D-8350-4786-9F7B-A636B8E4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56258C-3265-4730-B141-33B1E537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1D349C-02BB-449E-AEAE-6884AF93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6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2C3E5-6A7E-4DEF-AF22-59D52944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5FEBB6-D2A0-4046-982F-A392295D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F896D6-93A2-4C57-8E0C-9BFE8476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9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7D613-22AA-4F83-BF6B-170B9AE6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5F8005-CF24-407D-91EF-E6D928C4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53A908-079F-4CE0-AA0B-B2C174D19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DDD46-52F5-45CC-B1DE-3FB8D29A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59345E-93EC-4DC6-A869-872C6CEE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47A779-27D1-400A-BAE0-11063844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21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1CEA0-60B1-4E0A-AC49-9D9EA77D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CCA1CA-6D51-4241-B1F8-48ECFC108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E310F5-6C0F-4CF1-A341-455820CE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577EF0-CBC5-4449-BF6F-4085AF5B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5C2F05-84E6-461A-9ECD-9336142B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FDA938-9527-4E2F-930F-6BEF98B3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3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F4452-A8FA-4153-84A5-64E0813D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93B7A4-4C2C-45C9-8F08-FFD0B380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8297E-C1C2-4ED1-8D75-03EBC7E1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05BD7-56BE-4FF2-B7FC-5078E74F4666}" type="datetimeFigureOut">
              <a:rPr lang="ru-RU" smtClean="0"/>
              <a:t>24.06.2023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40FBE-07DF-425B-9A3A-579834CCF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248A3-F985-4BC7-8858-63B4CE28F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2E09-94C7-4D1C-A0EE-96B613AE6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08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7137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ПОСТАНОВКА ОБЩЕЙ ЗАДАЧИ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8372" y="1325563"/>
            <a:ext cx="11345040" cy="435133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ru-RU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ЗАДАЧА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 исследования сводится к тому, чтобы на основании собранных отзывов предсказать какие это отзывы о продукте: «хорошие», «нейтральные», «плохие». В свою очередь данная информация может сформировать представление производителя продукции о качестве продукта и необходимости внесения тех или иных изменений при дальнейшем производстве.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181711784"/>
              </p:ext>
            </p:extLst>
          </p:nvPr>
        </p:nvGraphicFramePr>
        <p:xfrm>
          <a:off x="154212" y="2531607"/>
          <a:ext cx="8805576" cy="4239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Бесплатное векторное изображение Думающее лицо концепции иллюстрации">
            <a:extLst>
              <a:ext uri="{FF2B5EF4-FFF2-40B4-BE49-F238E27FC236}">
                <a16:creationId xmlns:a16="http://schemas.microsoft.com/office/drawing/2014/main" id="{8109D567-D404-4E5E-B34F-2C31A25C7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937" y="2459789"/>
            <a:ext cx="3639844" cy="427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387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B0845FF1-0480-4D58-A93C-8990B7BCD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041301"/>
              </p:ext>
            </p:extLst>
          </p:nvPr>
        </p:nvGraphicFramePr>
        <p:xfrm>
          <a:off x="152399" y="968991"/>
          <a:ext cx="11514337" cy="1765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4884A42-A36A-4619-897C-2F1206D487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899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0B887E-466A-4B86-A78F-82F841FE2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264" y="2864751"/>
            <a:ext cx="4722424" cy="16771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B76F67-57F7-45E7-A1E3-D364B01136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7928" y="3074588"/>
            <a:ext cx="5146766" cy="12574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F1B819-B9F3-478A-A4F2-0DD4E4B2D6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5016" y="4925950"/>
            <a:ext cx="5499444" cy="12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5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752" y="-19771"/>
            <a:ext cx="10515600" cy="1069351"/>
          </a:xfrm>
        </p:spPr>
        <p:txBody>
          <a:bodyPr>
            <a:normAutofit/>
          </a:bodyPr>
          <a:lstStyle/>
          <a:p>
            <a:pPr algn="ctr"/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0373" y="843378"/>
            <a:ext cx="7211627" cy="621436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заключении хотелось бы отметить, что в ходе выполнения работы мы столкнулись с тем, что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pipline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выбранных нами моделей обрабатывался долгое время, но до завершения не зашел – ядро умерло. Нам пришлось сократить количество данных с 458429 до 50 000. Также в самом начале мы столкнулись с дилеммой, что делать с пропусками в самих отзывов. В реальных условиях, можно было бы воспользоваться мнением эксперта в данной области или же при иной задаче заменить значения на средние или медианные, например, но мы выбрали путь удаления строк с пропусками, т.к. пропусков было относительно не много.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выводом является то, что наши модели весьма точно предсказывают метки классов 0 и 2 ("Хороший" и "Плохой" отзывы) и плохо справляется с меткой класса 1 "Нейтральный". В самом начале мы отмечали, что целесообразней было бы разделить наши отзывы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бинарно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"Хорошие" и "Плохие" отзывы, так предсказания были бы более корректными, но в рамках учебной задачи мы решили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поэксперементировать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>
                <a:latin typeface="Times New Roman" panose="02020603050405020304" pitchFamily="18" charset="0"/>
                <a:cs typeface="Times New Roman" panose="02020603050405020304" pitchFamily="18" charset="0"/>
              </a:rPr>
              <a:t>и посмотреть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чему это приведет.</a:t>
            </a:r>
          </a:p>
        </p:txBody>
      </p:sp>
      <p:pic>
        <p:nvPicPr>
          <p:cNvPr id="8194" name="Picture 2" descr="Заключение дипломной работы: как писать, пример, образец оформления по ГОСТ  2023">
            <a:extLst>
              <a:ext uri="{FF2B5EF4-FFF2-40B4-BE49-F238E27FC236}">
                <a16:creationId xmlns:a16="http://schemas.microsoft.com/office/drawing/2014/main" id="{4A3AC62A-9456-48D4-9C09-69502F13A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0068"/>
            <a:ext cx="4980373" cy="5349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2856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3BE600-2610-4934-ACB4-5A696C877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1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" y="0"/>
            <a:ext cx="12192000" cy="872766"/>
          </a:xfrm>
          <a:solidFill>
            <a:schemeClr val="bg1"/>
          </a:solidFill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СФЕРА ПРИМЕНЕНИЯ.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204897"/>
              </p:ext>
            </p:extLst>
          </p:nvPr>
        </p:nvGraphicFramePr>
        <p:xfrm>
          <a:off x="547846" y="2148397"/>
          <a:ext cx="11096298" cy="4163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AB80121-783E-4F49-AD17-B99AD062FC8A}"/>
              </a:ext>
            </a:extLst>
          </p:cNvPr>
          <p:cNvSpPr txBox="1"/>
          <p:nvPr/>
        </p:nvSpPr>
        <p:spPr>
          <a:xfrm>
            <a:off x="-171246" y="1088210"/>
            <a:ext cx="1236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Подобные модели могли бы пригодится:</a:t>
            </a:r>
          </a:p>
        </p:txBody>
      </p:sp>
    </p:spTree>
    <p:extLst>
      <p:ext uri="{BB962C8B-B14F-4D97-AF65-F5344CB8AC3E}">
        <p14:creationId xmlns:p14="http://schemas.microsoft.com/office/powerpoint/2010/main" val="189432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6" descr="https://images.ua.prom.st/1052775068_1052775068.jpg?PIMAGE_ID=105277506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68200B-DFFD-44F4-8108-3F4BE4AB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75" y="1756718"/>
            <a:ext cx="502602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Подобную задачу можно свести к задаче анализа тональности текста 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анализа тональности заключается в определении эмоционального окраса текста: положительный, отрицательный или нейтральный.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тональности часто используется для анализа отзывов о товарах или услугах, а также для анализа общественного мнения в социальных сетях и на форумах.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B0617E0-7969-465F-B4FA-F252499C8D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899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А ЧТО ЕСЛИ </a:t>
            </a:r>
            <a:r>
              <a:rPr lang="en-US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NLP?</a:t>
            </a:r>
            <a:endParaRPr lang="ru-RU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A1A2E4-43D9-436A-ACC0-DE7806493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847" y="2196530"/>
            <a:ext cx="6676370" cy="34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5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991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МЕТОДЫ, КОТОРЫЕ ИСПОЛЬЗУЮТСЯ ПРИ РЕШЕНИИ ПОДОБНЫХ ЗАДАЧ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44556"/>
              </p:ext>
            </p:extLst>
          </p:nvPr>
        </p:nvGraphicFramePr>
        <p:xfrm>
          <a:off x="767395" y="1074198"/>
          <a:ext cx="10933374" cy="5379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E0C3B68-065B-42A4-BE3E-ED167F812273}"/>
              </a:ext>
            </a:extLst>
          </p:cNvPr>
          <p:cNvSpPr txBox="1"/>
          <p:nvPr/>
        </p:nvSpPr>
        <p:spPr>
          <a:xfrm>
            <a:off x="3604335" y="1645402"/>
            <a:ext cx="2796466" cy="3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анализа тональности или классификации текста решается с использованием различных подходов и методов. Вот некоторые из них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64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B0845FF1-0480-4D58-A93C-8990B7BCD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545005"/>
              </p:ext>
            </p:extLst>
          </p:nvPr>
        </p:nvGraphicFramePr>
        <p:xfrm>
          <a:off x="338831" y="1056443"/>
          <a:ext cx="11514337" cy="5699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4884A42-A36A-4619-897C-2F1206D487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899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МЕТОДА</a:t>
            </a:r>
          </a:p>
        </p:txBody>
      </p:sp>
    </p:spTree>
    <p:extLst>
      <p:ext uri="{BB962C8B-B14F-4D97-AF65-F5344CB8AC3E}">
        <p14:creationId xmlns:p14="http://schemas.microsoft.com/office/powerpoint/2010/main" val="302107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361" y="108619"/>
            <a:ext cx="10863618" cy="135485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РЕШЕНИЯ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639" y="1463470"/>
            <a:ext cx="6490880" cy="4688753"/>
          </a:xfrm>
          <a:noFill/>
          <a:ln cmpd="dbl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Формулировка задачи.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Поиск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подходящего под задачу.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Проведение первичного анализа данных.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Предобработка данных.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Создание моделей: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KNN,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DecisionTree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GradientBoosting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Подбор </a:t>
            </a:r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Оценка полученных метрик.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Переобучение моделей с новыми </a:t>
            </a:r>
            <a:r>
              <a:rPr lang="ru-RU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гиперпараметрами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Визуализация данных.</a:t>
            </a:r>
            <a:endParaRPr lang="ru-R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16A609-B0AB-466C-B50C-3BA1B666C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870" y="1592196"/>
            <a:ext cx="5391130" cy="44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9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B0845FF1-0480-4D58-A93C-8990B7BCD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740075"/>
              </p:ext>
            </p:extLst>
          </p:nvPr>
        </p:nvGraphicFramePr>
        <p:xfrm>
          <a:off x="161277" y="1180731"/>
          <a:ext cx="11514337" cy="260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4884A42-A36A-4619-897C-2F1206D487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899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ОБРАБОТКА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94C2A3-2E7C-4281-8B5F-47A9F03CF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77" y="3960336"/>
            <a:ext cx="6087325" cy="23911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A1EBC4-25A3-469E-B325-D6B9A84322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014" y="4246125"/>
            <a:ext cx="451548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B0845FF1-0480-4D58-A93C-8990B7BCD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682860"/>
              </p:ext>
            </p:extLst>
          </p:nvPr>
        </p:nvGraphicFramePr>
        <p:xfrm>
          <a:off x="152399" y="1233996"/>
          <a:ext cx="11514337" cy="150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4884A42-A36A-4619-897C-2F1206D487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899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D9DD50-851E-48CD-8B8A-39338D6B1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2192" y="3891140"/>
            <a:ext cx="4477375" cy="14194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8AFE93-CC6C-4DF4-9AF1-AC2819601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4136" y="2888217"/>
            <a:ext cx="3861516" cy="396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4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B0845FF1-0480-4D58-A93C-8990B7BCD8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056276"/>
              </p:ext>
            </p:extLst>
          </p:nvPr>
        </p:nvGraphicFramePr>
        <p:xfrm>
          <a:off x="152399" y="1233996"/>
          <a:ext cx="11514337" cy="150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4884A42-A36A-4619-897C-2F1206D487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68991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ЭКСПЕРЕМЕНТЫ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B5EE87-D311-49F1-8E9F-9C1CC7819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2718" y="2870151"/>
            <a:ext cx="6174382" cy="25029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8E579A-2B1D-4DE0-BD9B-9881EFA77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960" y="2870151"/>
            <a:ext cx="5302309" cy="27538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13484C-6D09-47B5-9149-B05EA42234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00" y="5624004"/>
            <a:ext cx="5439534" cy="2381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48933F-287D-4D37-A183-E286E15796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899" y="5904899"/>
            <a:ext cx="5439535" cy="2857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21DA44-E2D3-496F-89AB-81D4BC693B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92718" y="5389842"/>
            <a:ext cx="5620534" cy="2381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289304-0972-4570-B5C5-52D553F232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2718" y="5593703"/>
            <a:ext cx="609685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80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1072</Words>
  <Application>Microsoft Office PowerPoint</Application>
  <PresentationFormat>Широкоэкранный</PresentationFormat>
  <Paragraphs>48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ПОСТАНОВКА ОБЩЕЙ ЗАДАЧИ</vt:lpstr>
      <vt:lpstr>СФЕРА ПРИМЕНЕНИЯ.</vt:lpstr>
      <vt:lpstr>Презентация PowerPoint</vt:lpstr>
      <vt:lpstr>МЕТОДЫ, КОТОРЫЕ ИСПОЛЬЗУЮТСЯ ПРИ РЕШЕНИИ ПОДОБНЫХ ЗАДАЧ</vt:lpstr>
      <vt:lpstr>Презентация PowerPoint</vt:lpstr>
      <vt:lpstr>СХЕМА РЕШЕНИЯ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На тему: Правовые проблемы социального обслуживания населения в РФ</dc:title>
  <dc:creator>Константин Некрасов</dc:creator>
  <cp:lastModifiedBy>Константин Некрасов</cp:lastModifiedBy>
  <cp:revision>37</cp:revision>
  <dcterms:created xsi:type="dcterms:W3CDTF">2023-06-05T12:45:49Z</dcterms:created>
  <dcterms:modified xsi:type="dcterms:W3CDTF">2023-06-24T11:04:44Z</dcterms:modified>
</cp:coreProperties>
</file>