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60" r:id="rId5"/>
    <p:sldId id="261" r:id="rId6"/>
    <p:sldId id="305" r:id="rId7"/>
    <p:sldId id="306" r:id="rId8"/>
    <p:sldId id="307" r:id="rId9"/>
    <p:sldId id="301" r:id="rId10"/>
    <p:sldId id="302" r:id="rId11"/>
    <p:sldId id="303" r:id="rId12"/>
    <p:sldId id="304" r:id="rId13"/>
    <p:sldId id="298" r:id="rId14"/>
    <p:sldId id="30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E8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14" autoAdjust="0"/>
    <p:restoredTop sz="94479" autoAdjust="0"/>
  </p:normalViewPr>
  <p:slideViewPr>
    <p:cSldViewPr>
      <p:cViewPr varScale="1">
        <p:scale>
          <a:sx n="82" d="100"/>
          <a:sy n="82" d="100"/>
        </p:scale>
        <p:origin x="-143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Konnnn/PetProject-price-real-estate-in-St.-Petersbur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ds.ai/tracks/ml-system-design-2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фон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282" y="500042"/>
            <a:ext cx="5643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smtClean="0">
                <a:solidFill>
                  <a:schemeClr val="tx2">
                    <a:lumMod val="75000"/>
                  </a:schemeClr>
                </a:solidFill>
                <a:latin typeface="Ravie" pitchFamily="82" charset="0"/>
              </a:rPr>
              <a:t>#</a:t>
            </a:r>
            <a:r>
              <a:rPr lang="ru-RU" sz="4800" i="1" err="1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ВПитереЖить</a:t>
            </a:r>
            <a:endParaRPr lang="ru-RU" sz="4800" i="1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3299" y="285728"/>
            <a:ext cx="3060701" cy="111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357934" y="3000372"/>
            <a:ext cx="2786066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i="1" smtClean="0">
                <a:solidFill>
                  <a:schemeClr val="bg1">
                    <a:lumMod val="85000"/>
                  </a:schemeClr>
                </a:solidFill>
              </a:rPr>
              <a:t>Проект выполнили:</a:t>
            </a:r>
          </a:p>
          <a:p>
            <a:endParaRPr lang="ru-RU" sz="2000" b="1" i="1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2000" b="1" i="1" smtClean="0">
                <a:solidFill>
                  <a:schemeClr val="bg2">
                    <a:lumMod val="25000"/>
                  </a:schemeClr>
                </a:solidFill>
              </a:rPr>
              <a:t>Зотова Татьяна</a:t>
            </a:r>
          </a:p>
          <a:p>
            <a:r>
              <a:rPr lang="ru-RU" sz="2000" b="1" i="1" smtClean="0">
                <a:solidFill>
                  <a:schemeClr val="bg2">
                    <a:lumMod val="25000"/>
                  </a:schemeClr>
                </a:solidFill>
              </a:rPr>
              <a:t>Елисеев Даниил</a:t>
            </a:r>
          </a:p>
          <a:p>
            <a:r>
              <a:rPr lang="ru-RU" sz="2000" b="1" i="1" smtClean="0">
                <a:solidFill>
                  <a:schemeClr val="bg2">
                    <a:lumMod val="25000"/>
                  </a:schemeClr>
                </a:solidFill>
              </a:rPr>
              <a:t>Некрасов Константин</a:t>
            </a:r>
          </a:p>
          <a:p>
            <a:r>
              <a:rPr lang="ru-RU" sz="2000" b="1" i="1" smtClean="0">
                <a:solidFill>
                  <a:schemeClr val="bg2">
                    <a:lumMod val="25000"/>
                  </a:schemeClr>
                </a:solidFill>
              </a:rPr>
              <a:t>Соснин Глеб</a:t>
            </a:r>
          </a:p>
          <a:p>
            <a:r>
              <a:rPr lang="ru-RU" sz="2000" b="1" i="1" err="1" smtClean="0">
                <a:solidFill>
                  <a:schemeClr val="bg2">
                    <a:lumMod val="25000"/>
                  </a:schemeClr>
                </a:solidFill>
              </a:rPr>
              <a:t>Тенишев</a:t>
            </a:r>
            <a:r>
              <a:rPr lang="ru-RU" sz="2000" b="1" i="1" smtClean="0">
                <a:solidFill>
                  <a:schemeClr val="bg2">
                    <a:lumMod val="25000"/>
                  </a:schemeClr>
                </a:solidFill>
              </a:rPr>
              <a:t> Никита</a:t>
            </a:r>
            <a:endParaRPr lang="ru-RU" sz="2000" b="1" i="1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30BB698-2454-92AB-22A6-2A93CC10F41F}"/>
              </a:ext>
            </a:extLst>
          </p:cNvPr>
          <p:cNvSpPr/>
          <p:nvPr/>
        </p:nvSpPr>
        <p:spPr>
          <a:xfrm>
            <a:off x="2071669" y="116632"/>
            <a:ext cx="5000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>
                <a:solidFill>
                  <a:schemeClr val="accent6">
                    <a:lumMod val="75000"/>
                  </a:schemeClr>
                </a:solidFill>
              </a:rPr>
              <a:t>Принцип работы ТГ бота</a:t>
            </a:r>
            <a:endParaRPr lang="ru-RU" sz="2800" b="1" i="1">
              <a:solidFill>
                <a:srgbClr val="FFFF00"/>
              </a:solidFill>
            </a:endParaRPr>
          </a:p>
        </p:txBody>
      </p:sp>
      <p:grpSp>
        <p:nvGrpSpPr>
          <p:cNvPr id="3" name="Группа 58">
            <a:extLst>
              <a:ext uri="{FF2B5EF4-FFF2-40B4-BE49-F238E27FC236}">
                <a16:creationId xmlns:a16="http://schemas.microsoft.com/office/drawing/2014/main" xmlns="" id="{565E75D5-7D20-6AAB-BFC7-2FBD52791101}"/>
              </a:ext>
            </a:extLst>
          </p:cNvPr>
          <p:cNvGrpSpPr/>
          <p:nvPr/>
        </p:nvGrpSpPr>
        <p:grpSpPr>
          <a:xfrm>
            <a:off x="559776" y="980795"/>
            <a:ext cx="8024448" cy="4401713"/>
            <a:chOff x="251520" y="980795"/>
            <a:chExt cx="8024448" cy="4401713"/>
          </a:xfrm>
        </p:grpSpPr>
        <p:grpSp>
          <p:nvGrpSpPr>
            <p:cNvPr id="5" name="Группа 10">
              <a:extLst>
                <a:ext uri="{FF2B5EF4-FFF2-40B4-BE49-F238E27FC236}">
                  <a16:creationId xmlns:a16="http://schemas.microsoft.com/office/drawing/2014/main" xmlns="" id="{E06C59CD-F841-EE42-5200-81ED4A5C3095}"/>
                </a:ext>
              </a:extLst>
            </p:cNvPr>
            <p:cNvGrpSpPr/>
            <p:nvPr/>
          </p:nvGrpSpPr>
          <p:grpSpPr>
            <a:xfrm>
              <a:off x="251520" y="980795"/>
              <a:ext cx="1537922" cy="4401713"/>
              <a:chOff x="251520" y="980795"/>
              <a:chExt cx="1537922" cy="44017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BD4873C-90C4-DFEE-9166-31AF8A977D9A}"/>
                  </a:ext>
                </a:extLst>
              </p:cNvPr>
              <p:cNvSpPr txBox="1"/>
              <p:nvPr/>
            </p:nvSpPr>
            <p:spPr>
              <a:xfrm>
                <a:off x="251520" y="980795"/>
                <a:ext cx="153792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/>
                  <a:t>Пользователь</a:t>
                </a:r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F4A9FB9-A9AD-486E-8E0C-A4B163671962}"/>
                  </a:ext>
                </a:extLst>
              </p:cNvPr>
              <p:cNvSpPr txBox="1"/>
              <p:nvPr/>
            </p:nvSpPr>
            <p:spPr>
              <a:xfrm>
                <a:off x="251520" y="5013176"/>
                <a:ext cx="153792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/>
                  <a:t>Пользователь</a:t>
                </a:r>
                <a:endParaRPr lang="en-US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xmlns="" id="{9F702907-2AAC-48AD-8EC4-1D51BDFDC3F4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1020481" y="1350127"/>
                <a:ext cx="0" cy="3663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Группа 11">
              <a:extLst>
                <a:ext uri="{FF2B5EF4-FFF2-40B4-BE49-F238E27FC236}">
                  <a16:creationId xmlns:a16="http://schemas.microsoft.com/office/drawing/2014/main" xmlns="" id="{20B520FB-0CBE-7C1E-A4FC-F592FF8D81FC}"/>
                </a:ext>
              </a:extLst>
            </p:cNvPr>
            <p:cNvGrpSpPr/>
            <p:nvPr/>
          </p:nvGrpSpPr>
          <p:grpSpPr>
            <a:xfrm>
              <a:off x="6978368" y="980795"/>
              <a:ext cx="1297600" cy="4401713"/>
              <a:chOff x="371680" y="980795"/>
              <a:chExt cx="1297600" cy="440171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2DFD915-83E5-AC9B-F9F0-D1073B9D48D9}"/>
                  </a:ext>
                </a:extLst>
              </p:cNvPr>
              <p:cNvSpPr txBox="1"/>
              <p:nvPr/>
            </p:nvSpPr>
            <p:spPr>
              <a:xfrm>
                <a:off x="371681" y="980795"/>
                <a:ext cx="12975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API </a:t>
                </a:r>
                <a:r>
                  <a:rPr lang="ru-RU"/>
                  <a:t>модели</a:t>
                </a:r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537A684-8197-5E5D-F6F3-EAA108EC074C}"/>
                  </a:ext>
                </a:extLst>
              </p:cNvPr>
              <p:cNvSpPr txBox="1"/>
              <p:nvPr/>
            </p:nvSpPr>
            <p:spPr>
              <a:xfrm>
                <a:off x="371680" y="5013176"/>
                <a:ext cx="12975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API </a:t>
                </a:r>
                <a:r>
                  <a:rPr lang="ru-RU"/>
                  <a:t>модели</a:t>
                </a:r>
                <a:endParaRPr lang="en-US"/>
              </a:p>
            </p:txBody>
          </p: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xmlns="" id="{D9549936-EB89-CE08-4392-01B54628C4F4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1020480" y="1350127"/>
                <a:ext cx="1" cy="3663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Группа 16">
              <a:extLst>
                <a:ext uri="{FF2B5EF4-FFF2-40B4-BE49-F238E27FC236}">
                  <a16:creationId xmlns:a16="http://schemas.microsoft.com/office/drawing/2014/main" xmlns="" id="{04CA3A34-FD20-6BDB-2EEF-B78412B87D8D}"/>
                </a:ext>
              </a:extLst>
            </p:cNvPr>
            <p:cNvGrpSpPr/>
            <p:nvPr/>
          </p:nvGrpSpPr>
          <p:grpSpPr>
            <a:xfrm>
              <a:off x="3586572" y="980795"/>
              <a:ext cx="1474506" cy="4401713"/>
              <a:chOff x="251520" y="980795"/>
              <a:chExt cx="1474506" cy="440171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A99F5B9-6EB9-D747-8A21-BE5A51028F3E}"/>
                  </a:ext>
                </a:extLst>
              </p:cNvPr>
              <p:cNvSpPr txBox="1"/>
              <p:nvPr/>
            </p:nvSpPr>
            <p:spPr>
              <a:xfrm>
                <a:off x="251520" y="980795"/>
                <a:ext cx="147450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/>
                  <a:t>Телеграм бот</a:t>
                </a:r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A3A5743-AE03-67A4-0A79-A752CC92BBA1}"/>
                  </a:ext>
                </a:extLst>
              </p:cNvPr>
              <p:cNvSpPr txBox="1"/>
              <p:nvPr/>
            </p:nvSpPr>
            <p:spPr>
              <a:xfrm>
                <a:off x="251520" y="5013176"/>
                <a:ext cx="147450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/>
                  <a:t>Телеграм бот</a:t>
                </a:r>
                <a:endParaRPr lang="en-US"/>
              </a:p>
            </p:txBody>
          </p: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xmlns="" id="{5E2B4E75-6E14-52BF-6159-A4B87AE64D26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988773" y="1350127"/>
                <a:ext cx="0" cy="3663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Группа 31">
              <a:extLst>
                <a:ext uri="{FF2B5EF4-FFF2-40B4-BE49-F238E27FC236}">
                  <a16:creationId xmlns:a16="http://schemas.microsoft.com/office/drawing/2014/main" xmlns="" id="{6375CDC8-489B-C46E-F611-6ECD6460EBE7}"/>
                </a:ext>
              </a:extLst>
            </p:cNvPr>
            <p:cNvGrpSpPr/>
            <p:nvPr/>
          </p:nvGrpSpPr>
          <p:grpSpPr>
            <a:xfrm>
              <a:off x="1021897" y="1509172"/>
              <a:ext cx="3303344" cy="983724"/>
              <a:chOff x="1021897" y="1509172"/>
              <a:chExt cx="3303344" cy="983724"/>
            </a:xfrm>
          </p:grpSpPr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xmlns="" id="{55FD8A85-4E96-63EF-6F20-D1FDB0FF45BA}"/>
                  </a:ext>
                </a:extLst>
              </p:cNvPr>
              <p:cNvCxnSpPr/>
              <p:nvPr/>
            </p:nvCxnSpPr>
            <p:spPr>
              <a:xfrm flipH="1">
                <a:off x="1021897" y="1844824"/>
                <a:ext cx="33033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xmlns="" id="{7C17269E-ADFE-E4E3-44F1-BD42E1A1E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898" y="2492896"/>
                <a:ext cx="33033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E0D3D36-9261-AD40-3B07-FD6963F0AF7C}"/>
                  </a:ext>
                </a:extLst>
              </p:cNvPr>
              <p:cNvSpPr txBox="1"/>
              <p:nvPr/>
            </p:nvSpPr>
            <p:spPr>
              <a:xfrm>
                <a:off x="1669281" y="1509172"/>
                <a:ext cx="19608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/>
                  <a:t>Опрос пользователя</a:t>
                </a:r>
                <a:endParaRPr lang="en-US" sz="16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25D8090D-5130-FD80-39F5-CAF8A5F1B147}"/>
                  </a:ext>
                </a:extLst>
              </p:cNvPr>
              <p:cNvSpPr txBox="1"/>
              <p:nvPr/>
            </p:nvSpPr>
            <p:spPr>
              <a:xfrm>
                <a:off x="1318385" y="2094705"/>
                <a:ext cx="27075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/>
                  <a:t>Возврат значений признаков</a:t>
                </a:r>
                <a:endParaRPr lang="en-US" sz="1600"/>
              </a:p>
            </p:txBody>
          </p:sp>
        </p:grpSp>
        <p:grpSp>
          <p:nvGrpSpPr>
            <p:cNvPr id="12" name="Группа 32">
              <a:extLst>
                <a:ext uri="{FF2B5EF4-FFF2-40B4-BE49-F238E27FC236}">
                  <a16:creationId xmlns:a16="http://schemas.microsoft.com/office/drawing/2014/main" xmlns="" id="{3A34A17F-0F8C-3C76-C816-83F637540B1D}"/>
                </a:ext>
              </a:extLst>
            </p:cNvPr>
            <p:cNvGrpSpPr/>
            <p:nvPr/>
          </p:nvGrpSpPr>
          <p:grpSpPr>
            <a:xfrm>
              <a:off x="4323825" y="2826343"/>
              <a:ext cx="3318048" cy="948180"/>
              <a:chOff x="1021897" y="896644"/>
              <a:chExt cx="3318048" cy="948180"/>
            </a:xfrm>
          </p:grpSpPr>
          <p:cxnSp>
            <p:nvCxnSpPr>
              <p:cNvPr id="34" name="Прямая со стрелкой 33">
                <a:extLst>
                  <a:ext uri="{FF2B5EF4-FFF2-40B4-BE49-F238E27FC236}">
                    <a16:creationId xmlns:a16="http://schemas.microsoft.com/office/drawing/2014/main" xmlns="" id="{AFF7CB54-B094-5D0B-0EA8-629B0A916E84}"/>
                  </a:ext>
                </a:extLst>
              </p:cNvPr>
              <p:cNvCxnSpPr/>
              <p:nvPr/>
            </p:nvCxnSpPr>
            <p:spPr>
              <a:xfrm flipH="1">
                <a:off x="1021897" y="1844824"/>
                <a:ext cx="330334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xmlns="" id="{39DDAAEC-8453-6996-7AF0-EEF095919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603" y="1301704"/>
                <a:ext cx="33033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71453FEE-841E-FC4E-8898-3BA69FE14FBC}"/>
                  </a:ext>
                </a:extLst>
              </p:cNvPr>
              <p:cNvSpPr txBox="1"/>
              <p:nvPr/>
            </p:nvSpPr>
            <p:spPr>
              <a:xfrm>
                <a:off x="2144417" y="1473904"/>
                <a:ext cx="105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/>
                  <a:t>Результат </a:t>
                </a:r>
                <a:endParaRPr lang="en-US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A46BBA93-8F4D-AA87-424A-1F81B1B7375A}"/>
                  </a:ext>
                </a:extLst>
              </p:cNvPr>
              <p:cNvSpPr txBox="1"/>
              <p:nvPr/>
            </p:nvSpPr>
            <p:spPr>
              <a:xfrm>
                <a:off x="1169934" y="896644"/>
                <a:ext cx="3049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POST </a:t>
                </a:r>
                <a:r>
                  <a:rPr lang="ru-RU" sz="1600"/>
                  <a:t>запрос с </a:t>
                </a:r>
                <a:r>
                  <a:rPr lang="en-US" sz="1600" err="1"/>
                  <a:t>json</a:t>
                </a:r>
                <a:r>
                  <a:rPr lang="en-US" sz="1600"/>
                  <a:t>’</a:t>
                </a:r>
                <a:r>
                  <a:rPr lang="ru-RU" sz="1600"/>
                  <a:t>ом признаков</a:t>
                </a:r>
                <a:endParaRPr lang="en-US" sz="1600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xmlns="" id="{E660D1D1-F419-62B2-556E-AC774F1F9BDB}"/>
                </a:ext>
              </a:extLst>
            </p:cNvPr>
            <p:cNvCxnSpPr/>
            <p:nvPr/>
          </p:nvCxnSpPr>
          <p:spPr>
            <a:xfrm flipH="1">
              <a:off x="1019065" y="4543502"/>
              <a:ext cx="330334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063A51DE-D81C-D2B0-2FB2-557BB396E562}"/>
                </a:ext>
              </a:extLst>
            </p:cNvPr>
            <p:cNvSpPr txBox="1"/>
            <p:nvPr/>
          </p:nvSpPr>
          <p:spPr>
            <a:xfrm>
              <a:off x="1284428" y="4182196"/>
              <a:ext cx="2772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/>
                <a:t>Форматированный результат </a:t>
              </a:r>
              <a:endParaRPr lang="en-US" sz="16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57EE8BC-9462-5B4C-1321-14CC7B45EF1B}"/>
              </a:ext>
            </a:extLst>
          </p:cNvPr>
          <p:cNvSpPr txBox="1"/>
          <p:nvPr/>
        </p:nvSpPr>
        <p:spPr>
          <a:xfrm>
            <a:off x="274063" y="6014254"/>
            <a:ext cx="859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Бот выступает в качестве опросника-сборщика данных для референса модели.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4412B81D-18DD-65AC-7E2A-5F4A5695A347}"/>
              </a:ext>
            </a:extLst>
          </p:cNvPr>
          <p:cNvSpPr/>
          <p:nvPr/>
        </p:nvSpPr>
        <p:spPr>
          <a:xfrm>
            <a:off x="2071669" y="116632"/>
            <a:ext cx="5000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>
                <a:solidFill>
                  <a:schemeClr val="accent6">
                    <a:lumMod val="75000"/>
                  </a:schemeClr>
                </a:solidFill>
              </a:rPr>
              <a:t>Обертка модели (</a:t>
            </a:r>
            <a:r>
              <a:rPr lang="en-US" sz="2800" b="1" i="1" err="1">
                <a:solidFill>
                  <a:schemeClr val="accent6">
                    <a:lumMod val="75000"/>
                  </a:schemeClr>
                </a:solidFill>
              </a:rPr>
              <a:t>FastAPI</a:t>
            </a:r>
            <a:r>
              <a:rPr lang="ru-RU" sz="2800" b="1" i="1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sz="2800" b="1" i="1">
              <a:solidFill>
                <a:srgbClr val="FFFF00"/>
              </a:solidFill>
            </a:endParaRPr>
          </a:p>
        </p:txBody>
      </p:sp>
      <p:grpSp>
        <p:nvGrpSpPr>
          <p:cNvPr id="3" name="Группа 15">
            <a:extLst>
              <a:ext uri="{FF2B5EF4-FFF2-40B4-BE49-F238E27FC236}">
                <a16:creationId xmlns:a16="http://schemas.microsoft.com/office/drawing/2014/main" xmlns="" id="{CF65DF29-191D-A8EB-6275-416913EC230C}"/>
              </a:ext>
            </a:extLst>
          </p:cNvPr>
          <p:cNvGrpSpPr/>
          <p:nvPr/>
        </p:nvGrpSpPr>
        <p:grpSpPr>
          <a:xfrm>
            <a:off x="4604685" y="756484"/>
            <a:ext cx="4395102" cy="5757197"/>
            <a:chOff x="4427984" y="653570"/>
            <a:chExt cx="4349614" cy="6098073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xmlns="" id="{179899E0-753A-53AB-CBDC-5319296A8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653570"/>
              <a:ext cx="4349614" cy="6098073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0B61386F-58B4-53BB-1166-3F2A7EC0EB8E}"/>
                </a:ext>
              </a:extLst>
            </p:cNvPr>
            <p:cNvSpPr/>
            <p:nvPr/>
          </p:nvSpPr>
          <p:spPr>
            <a:xfrm>
              <a:off x="4788024" y="5983399"/>
              <a:ext cx="1440160" cy="18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9B9DAE3F-CC0D-088F-DA83-D882C3BE2561}"/>
                </a:ext>
              </a:extLst>
            </p:cNvPr>
            <p:cNvSpPr/>
            <p:nvPr/>
          </p:nvSpPr>
          <p:spPr>
            <a:xfrm>
              <a:off x="4788024" y="4507399"/>
              <a:ext cx="2520280" cy="1350000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7A4A9C99-C5BC-E988-624E-E0CE5012965D}"/>
                </a:ext>
              </a:extLst>
            </p:cNvPr>
            <p:cNvSpPr/>
            <p:nvPr/>
          </p:nvSpPr>
          <p:spPr>
            <a:xfrm>
              <a:off x="4788024" y="4201399"/>
              <a:ext cx="1296144" cy="306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FD7D275-9B7D-79D9-C65F-2D0FE4BCF4E7}"/>
              </a:ext>
            </a:extLst>
          </p:cNvPr>
          <p:cNvSpPr txBox="1"/>
          <p:nvPr/>
        </p:nvSpPr>
        <p:spPr>
          <a:xfrm>
            <a:off x="144213" y="2046216"/>
            <a:ext cx="442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Для корректной работы модели требуются признаки, значение которых пользователь знать не может.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B5556D-924F-6F05-7009-0C31D917EAC0}"/>
              </a:ext>
            </a:extLst>
          </p:cNvPr>
          <p:cNvSpPr txBox="1"/>
          <p:nvPr/>
        </p:nvSpPr>
        <p:spPr>
          <a:xfrm>
            <a:off x="133324" y="4082776"/>
            <a:ext cx="44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Было решено конструировать признаки на основании координат здания и его возраста с использованием сторонних приложений.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910"/>
            <a:ext cx="9171879" cy="6878910"/>
          </a:xfrm>
          <a:ln>
            <a:noFill/>
            <a:prstDash val="dash"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4412B81D-18DD-65AC-7E2A-5F4A5695A347}"/>
              </a:ext>
            </a:extLst>
          </p:cNvPr>
          <p:cNvSpPr/>
          <p:nvPr/>
        </p:nvSpPr>
        <p:spPr>
          <a:xfrm>
            <a:off x="909567" y="116632"/>
            <a:ext cx="7324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>
                <a:solidFill>
                  <a:schemeClr val="accent6">
                    <a:lumMod val="75000"/>
                  </a:schemeClr>
                </a:solidFill>
              </a:rPr>
              <a:t>Сбор признаков со сторонних источников</a:t>
            </a:r>
            <a:endParaRPr lang="ru-RU" sz="2800" b="1" i="1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FD7D275-9B7D-79D9-C65F-2D0FE4BCF4E7}"/>
              </a:ext>
            </a:extLst>
          </p:cNvPr>
          <p:cNvSpPr txBox="1"/>
          <p:nvPr/>
        </p:nvSpPr>
        <p:spPr>
          <a:xfrm>
            <a:off x="301943" y="5705917"/>
            <a:ext cx="859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На основании полученной информации формируются признаки </a:t>
            </a:r>
            <a:r>
              <a:rPr lang="ru-RU">
                <a:solidFill>
                  <a:srgbClr val="FF0000"/>
                </a:solidFill>
              </a:rPr>
              <a:t>расстояний до метро</a:t>
            </a:r>
            <a:r>
              <a:rPr lang="ru-RU"/>
              <a:t>, </a:t>
            </a:r>
            <a:r>
              <a:rPr lang="ru-RU">
                <a:solidFill>
                  <a:srgbClr val="FF0000"/>
                </a:solidFill>
              </a:rPr>
              <a:t>возраста</a:t>
            </a:r>
            <a:r>
              <a:rPr lang="ru-RU"/>
              <a:t> и </a:t>
            </a:r>
            <a:r>
              <a:rPr lang="ru-RU">
                <a:solidFill>
                  <a:srgbClr val="FF0000"/>
                </a:solidFill>
              </a:rPr>
              <a:t>координат</a:t>
            </a:r>
            <a:r>
              <a:rPr lang="ru-RU"/>
              <a:t> дома.</a:t>
            </a:r>
            <a:endParaRPr lang="en-US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B1EC256F-A9A6-2319-0173-EC79B94F58CD}"/>
              </a:ext>
            </a:extLst>
          </p:cNvPr>
          <p:cNvGrpSpPr/>
          <p:nvPr/>
        </p:nvGrpSpPr>
        <p:grpSpPr>
          <a:xfrm>
            <a:off x="424373" y="756484"/>
            <a:ext cx="8351012" cy="4412320"/>
            <a:chOff x="251520" y="980795"/>
            <a:chExt cx="8351012" cy="4412320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xmlns="" id="{C32A7B62-CA19-B350-9080-4C5D5F215C5E}"/>
                </a:ext>
              </a:extLst>
            </p:cNvPr>
            <p:cNvGrpSpPr/>
            <p:nvPr/>
          </p:nvGrpSpPr>
          <p:grpSpPr>
            <a:xfrm>
              <a:off x="251520" y="980795"/>
              <a:ext cx="1474506" cy="4401713"/>
              <a:chOff x="251520" y="980795"/>
              <a:chExt cx="1474506" cy="440171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DC8CA637-F6A3-70F9-A6CC-B83BCA68EDC4}"/>
                  </a:ext>
                </a:extLst>
              </p:cNvPr>
              <p:cNvSpPr txBox="1"/>
              <p:nvPr/>
            </p:nvSpPr>
            <p:spPr>
              <a:xfrm>
                <a:off x="251520" y="980795"/>
                <a:ext cx="147450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/>
                  <a:t>Телеграм бот</a:t>
                </a:r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033399A-E80F-6687-D75B-967DE52D9D76}"/>
                  </a:ext>
                </a:extLst>
              </p:cNvPr>
              <p:cNvSpPr txBox="1"/>
              <p:nvPr/>
            </p:nvSpPr>
            <p:spPr>
              <a:xfrm>
                <a:off x="251520" y="5013176"/>
                <a:ext cx="147450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/>
                  <a:t>Телеграм бот</a:t>
                </a:r>
                <a:endParaRPr lang="en-US"/>
              </a:p>
            </p:txBody>
          </p:sp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xmlns="" id="{ED7FCBE0-1977-64E1-A895-B94F3104FDD4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>
                <a:off x="988773" y="1350127"/>
                <a:ext cx="0" cy="3663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xmlns="" id="{7A1EA2D6-7FFC-92ED-F6B5-FE1162386DCC}"/>
                </a:ext>
              </a:extLst>
            </p:cNvPr>
            <p:cNvGrpSpPr/>
            <p:nvPr/>
          </p:nvGrpSpPr>
          <p:grpSpPr>
            <a:xfrm>
              <a:off x="6978368" y="980795"/>
              <a:ext cx="1624164" cy="4401713"/>
              <a:chOff x="371680" y="980795"/>
              <a:chExt cx="1624164" cy="440171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3FEE09A2-D67A-B469-350C-F6FCB1F566B3}"/>
                  </a:ext>
                </a:extLst>
              </p:cNvPr>
              <p:cNvSpPr txBox="1"/>
              <p:nvPr/>
            </p:nvSpPr>
            <p:spPr>
              <a:xfrm>
                <a:off x="371681" y="980795"/>
                <a:ext cx="162416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dom.mingkh.ru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92AFD565-280F-3212-5DDA-0F8129D4016D}"/>
                  </a:ext>
                </a:extLst>
              </p:cNvPr>
              <p:cNvSpPr txBox="1"/>
              <p:nvPr/>
            </p:nvSpPr>
            <p:spPr>
              <a:xfrm>
                <a:off x="371680" y="5013176"/>
                <a:ext cx="162416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dom.mingkh.ru</a:t>
                </a:r>
              </a:p>
            </p:txBody>
          </p: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xmlns="" id="{F56387FB-D2FE-122C-1B8B-C9C2AB1A4F71}"/>
                  </a:ext>
                </a:extLst>
              </p:cNvPr>
              <p:cNvCxnSpPr>
                <a:cxnSpLocks/>
                <a:stCxn id="30" idx="2"/>
                <a:endCxn id="31" idx="0"/>
              </p:cNvCxnSpPr>
              <p:nvPr/>
            </p:nvCxnSpPr>
            <p:spPr>
              <a:xfrm flipH="1">
                <a:off x="1183762" y="1350127"/>
                <a:ext cx="1" cy="3663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A4DBE2AC-D0B4-EF28-E73C-F8A8C70F883E}"/>
                </a:ext>
              </a:extLst>
            </p:cNvPr>
            <p:cNvGrpSpPr/>
            <p:nvPr/>
          </p:nvGrpSpPr>
          <p:grpSpPr>
            <a:xfrm>
              <a:off x="3040507" y="980795"/>
              <a:ext cx="2534926" cy="4412320"/>
              <a:chOff x="-294545" y="980795"/>
              <a:chExt cx="2534926" cy="441232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01E427E-B1EF-3114-77EA-69C8040BE8BD}"/>
                  </a:ext>
                </a:extLst>
              </p:cNvPr>
              <p:cNvSpPr txBox="1"/>
              <p:nvPr/>
            </p:nvSpPr>
            <p:spPr>
              <a:xfrm>
                <a:off x="-294544" y="980795"/>
                <a:ext cx="253492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geocode-maps.yandex.ru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98FAED7-D7E7-C7CB-31B2-F8B1046CE025}"/>
                  </a:ext>
                </a:extLst>
              </p:cNvPr>
              <p:cNvSpPr txBox="1"/>
              <p:nvPr/>
            </p:nvSpPr>
            <p:spPr>
              <a:xfrm>
                <a:off x="-294545" y="5023783"/>
                <a:ext cx="253492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geocode-maps.yandex.ru</a:t>
                </a:r>
              </a:p>
            </p:txBody>
          </p: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xmlns="" id="{69464A9F-0BF7-ED1D-A9CE-0C2161C8E870}"/>
                  </a:ext>
                </a:extLst>
              </p:cNvPr>
              <p:cNvCxnSpPr>
                <a:cxnSpLocks/>
                <a:stCxn id="27" idx="2"/>
                <a:endCxn id="28" idx="0"/>
              </p:cNvCxnSpPr>
              <p:nvPr/>
            </p:nvCxnSpPr>
            <p:spPr>
              <a:xfrm flipH="1">
                <a:off x="972918" y="1350127"/>
                <a:ext cx="1" cy="36736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Группа 8">
              <a:extLst>
                <a:ext uri="{FF2B5EF4-FFF2-40B4-BE49-F238E27FC236}">
                  <a16:creationId xmlns:a16="http://schemas.microsoft.com/office/drawing/2014/main" xmlns="" id="{8B88E3DB-D411-262E-CC73-9CB1A35B69B4}"/>
                </a:ext>
              </a:extLst>
            </p:cNvPr>
            <p:cNvGrpSpPr/>
            <p:nvPr/>
          </p:nvGrpSpPr>
          <p:grpSpPr>
            <a:xfrm>
              <a:off x="1012271" y="1450386"/>
              <a:ext cx="3310137" cy="1664595"/>
              <a:chOff x="1012271" y="1450386"/>
              <a:chExt cx="3310137" cy="1664595"/>
            </a:xfrm>
          </p:grpSpPr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xmlns="" id="{5A598B1D-25EF-5C0A-71D8-4EC640B814AE}"/>
                  </a:ext>
                </a:extLst>
              </p:cNvPr>
              <p:cNvCxnSpPr/>
              <p:nvPr/>
            </p:nvCxnSpPr>
            <p:spPr>
              <a:xfrm flipH="1">
                <a:off x="1019064" y="1997127"/>
                <a:ext cx="33033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>
                <a:extLst>
                  <a:ext uri="{FF2B5EF4-FFF2-40B4-BE49-F238E27FC236}">
                    <a16:creationId xmlns:a16="http://schemas.microsoft.com/office/drawing/2014/main" xmlns="" id="{2D9EF5EB-B33C-A534-5AB4-529D5CEBF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271" y="1811692"/>
                <a:ext cx="33033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DE892C13-3C99-9CE0-55CA-572D84A3BBDA}"/>
                  </a:ext>
                </a:extLst>
              </p:cNvPr>
              <p:cNvSpPr txBox="1"/>
              <p:nvPr/>
            </p:nvSpPr>
            <p:spPr>
              <a:xfrm>
                <a:off x="1049194" y="2037763"/>
                <a:ext cx="318334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/>
                  <a:t>Ответ, содержащий: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/>
                  <a:t>Статус запроса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>
                    <a:solidFill>
                      <a:srgbClr val="FF0000"/>
                    </a:solidFill>
                  </a:rPr>
                  <a:t>Координаты дома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/>
                  <a:t>Полный формат адреса</a:t>
                </a:r>
                <a:endParaRPr lang="en-US" sz="16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F807346-BD3A-F611-737A-D61BB3967152}"/>
                  </a:ext>
                </a:extLst>
              </p:cNvPr>
              <p:cNvSpPr txBox="1"/>
              <p:nvPr/>
            </p:nvSpPr>
            <p:spPr>
              <a:xfrm>
                <a:off x="1460245" y="1450386"/>
                <a:ext cx="2596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GET </a:t>
                </a:r>
                <a:r>
                  <a:rPr lang="ru-RU" sz="1600"/>
                  <a:t>запрос с адресом дома</a:t>
                </a:r>
                <a:endParaRPr lang="en-US" sz="1600"/>
              </a:p>
            </p:txBody>
          </p:sp>
        </p:grpSp>
        <p:grpSp>
          <p:nvGrpSpPr>
            <p:cNvPr id="9" name="Группа 12">
              <a:extLst>
                <a:ext uri="{FF2B5EF4-FFF2-40B4-BE49-F238E27FC236}">
                  <a16:creationId xmlns:a16="http://schemas.microsoft.com/office/drawing/2014/main" xmlns="" id="{A4483CBC-91D4-B298-037F-C7648B22C3A2}"/>
                </a:ext>
              </a:extLst>
            </p:cNvPr>
            <p:cNvGrpSpPr/>
            <p:nvPr/>
          </p:nvGrpSpPr>
          <p:grpSpPr>
            <a:xfrm>
              <a:off x="1012271" y="3305178"/>
              <a:ext cx="6778178" cy="1086237"/>
              <a:chOff x="-2289657" y="1375479"/>
              <a:chExt cx="6778178" cy="1086237"/>
            </a:xfrm>
          </p:grpSpPr>
          <p:cxnSp>
            <p:nvCxnSpPr>
              <p:cNvPr id="19" name="Прямая со стрелкой 18">
                <a:extLst>
                  <a:ext uri="{FF2B5EF4-FFF2-40B4-BE49-F238E27FC236}">
                    <a16:creationId xmlns:a16="http://schemas.microsoft.com/office/drawing/2014/main" xmlns="" id="{8CF7E278-CE55-E026-809E-F3C75A38C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282864" y="1876941"/>
                <a:ext cx="6750210" cy="124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>
                <a:extLst>
                  <a:ext uri="{FF2B5EF4-FFF2-40B4-BE49-F238E27FC236}">
                    <a16:creationId xmlns:a16="http://schemas.microsoft.com/office/drawing/2014/main" xmlns="" id="{2F27D966-5C7B-6B55-6592-4F448AAB0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89657" y="1723612"/>
                <a:ext cx="67701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CDB6915-F2C5-14FD-4FD5-60AD48F43861}"/>
                  </a:ext>
                </a:extLst>
              </p:cNvPr>
              <p:cNvSpPr txBox="1"/>
              <p:nvPr/>
            </p:nvSpPr>
            <p:spPr>
              <a:xfrm>
                <a:off x="-2252734" y="1876941"/>
                <a:ext cx="6741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/>
                  <a:t>Ответ, содержащий: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/>
                  <a:t>Характеристики домов на указанной улице, в том числе и их </a:t>
                </a:r>
                <a:r>
                  <a:rPr lang="ru-RU" sz="1600">
                    <a:solidFill>
                      <a:srgbClr val="FF0000"/>
                    </a:solidFill>
                  </a:rPr>
                  <a:t>возраст</a:t>
                </a:r>
                <a:r>
                  <a:rPr lang="ru-RU" sz="1600"/>
                  <a:t>  </a:t>
                </a:r>
                <a:endParaRPr 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93E0AEC4-8741-938D-F31F-888F61E0425D}"/>
                  </a:ext>
                </a:extLst>
              </p:cNvPr>
              <p:cNvSpPr txBox="1"/>
              <p:nvPr/>
            </p:nvSpPr>
            <p:spPr>
              <a:xfrm>
                <a:off x="-194188" y="1375479"/>
                <a:ext cx="2840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GET </a:t>
                </a:r>
                <a:r>
                  <a:rPr lang="ru-RU" sz="1600"/>
                  <a:t>запрос с полным адресом</a:t>
                </a:r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19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142844" y="285728"/>
            <a:ext cx="2357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smtClean="0">
                <a:solidFill>
                  <a:srgbClr val="FF0000"/>
                </a:solidFill>
              </a:rPr>
              <a:t>Результат: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29256" y="6072206"/>
            <a:ext cx="3571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800" i="1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  </a:t>
            </a:r>
            <a:endParaRPr lang="ru-RU" sz="2800" i="1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500042"/>
            <a:ext cx="407196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1285852" y="2000240"/>
            <a:ext cx="6572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i="1" smtClean="0">
                <a:solidFill>
                  <a:srgbClr val="FF0000"/>
                </a:solidFill>
              </a:rPr>
              <a:t>Благодарим за интерес к проекту!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29256" y="6072206"/>
            <a:ext cx="3571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800" i="1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  #</a:t>
            </a:r>
            <a:r>
              <a:rPr lang="ru-RU" sz="2800" i="1" err="1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ВПитереЖить</a:t>
            </a:r>
            <a:endParaRPr lang="ru-RU" sz="2800" i="1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642910" y="1214422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smtClean="0">
                <a:solidFill>
                  <a:schemeClr val="tx2">
                    <a:lumMod val="75000"/>
                  </a:schemeClr>
                </a:solidFill>
              </a:rPr>
              <a:t>Цель нашей работы - предсказание цены на недвижимость в Санкт-Петербурге. Для определения цены будет проведен анализ данных и выбрана модель машинного обучения, наиболее подходящая для решения поставленной задачи. Будет создан Telegram </a:t>
            </a:r>
            <a:r>
              <a:rPr lang="ru-RU" sz="2000" i="1" err="1" smtClean="0">
                <a:solidFill>
                  <a:schemeClr val="tx2">
                    <a:lumMod val="75000"/>
                  </a:schemeClr>
                </a:solidFill>
              </a:rPr>
              <a:t>bot</a:t>
            </a:r>
            <a:r>
              <a:rPr lang="ru-RU" sz="2000" i="1" smtClean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endParaRPr lang="ru-RU" sz="2000" i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smtClean="0">
                <a:solidFill>
                  <a:schemeClr val="tx2">
                    <a:lumMod val="75000"/>
                  </a:schemeClr>
                </a:solidFill>
              </a:rPr>
              <a:t>Пользователь будет вводить основные данные об интересующей его квартире (площадь, расположение, этаж, количество комнат и др.), а на выходе получать рекомендуемую моделью цену на недвижимость. </a:t>
            </a:r>
          </a:p>
          <a:p>
            <a:endParaRPr lang="ru-RU" sz="2000" i="1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500034" y="857232"/>
            <a:ext cx="7929618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i="1" smtClean="0">
              <a:solidFill>
                <a:schemeClr val="tx2"/>
              </a:solidFill>
            </a:endParaRPr>
          </a:p>
          <a:p>
            <a:r>
              <a:rPr lang="ru-RU" sz="2000" i="1" smtClean="0">
                <a:solidFill>
                  <a:schemeClr val="tx2"/>
                </a:solidFill>
              </a:rPr>
              <a:t>В качестве источника данных нами был выбран Avito. Это один из популярнейших сайтов в России. Avito ежемесячно посещают 32 млн. человек. Раздел недвижимость в среднем содержит 2,5 млн. объявлений</a:t>
            </a:r>
            <a:r>
              <a:rPr lang="ru-RU" sz="1400" i="1" smtClean="0">
                <a:solidFill>
                  <a:schemeClr val="tx2"/>
                </a:solidFill>
              </a:rPr>
              <a:t>*</a:t>
            </a:r>
            <a:r>
              <a:rPr lang="ru-RU" sz="2000" i="1" smtClean="0">
                <a:solidFill>
                  <a:schemeClr val="tx2"/>
                </a:solidFill>
              </a:rPr>
              <a:t>.</a:t>
            </a:r>
          </a:p>
          <a:p>
            <a:endParaRPr lang="ru-RU" sz="2000" i="1" smtClean="0">
              <a:solidFill>
                <a:schemeClr val="tx2"/>
              </a:solidFill>
            </a:endParaRPr>
          </a:p>
          <a:p>
            <a:r>
              <a:rPr lang="ru-RU" sz="2000" i="1" smtClean="0">
                <a:solidFill>
                  <a:schemeClr val="tx2"/>
                </a:solidFill>
              </a:rPr>
              <a:t>Наш </a:t>
            </a:r>
            <a:r>
              <a:rPr lang="ru-RU" sz="2000" i="1" err="1" smtClean="0">
                <a:solidFill>
                  <a:schemeClr val="tx2"/>
                </a:solidFill>
              </a:rPr>
              <a:t>парсер</a:t>
            </a:r>
            <a:r>
              <a:rPr lang="ru-RU" sz="2000" i="1" smtClean="0">
                <a:solidFill>
                  <a:schemeClr val="tx2"/>
                </a:solidFill>
              </a:rPr>
              <a:t> используя библиотеки </a:t>
            </a:r>
            <a:r>
              <a:rPr lang="en-US" sz="2000" i="1" smtClean="0">
                <a:solidFill>
                  <a:schemeClr val="tx2"/>
                </a:solidFill>
              </a:rPr>
              <a:t>BeautifulSoup4 </a:t>
            </a:r>
            <a:r>
              <a:rPr lang="ru-RU" sz="2000" i="1" smtClean="0">
                <a:solidFill>
                  <a:schemeClr val="tx2"/>
                </a:solidFill>
              </a:rPr>
              <a:t>и </a:t>
            </a:r>
            <a:r>
              <a:rPr lang="en-US" sz="2000" i="1" smtClean="0">
                <a:solidFill>
                  <a:schemeClr val="tx2"/>
                </a:solidFill>
              </a:rPr>
              <a:t>requests</a:t>
            </a:r>
            <a:r>
              <a:rPr lang="ru-RU" sz="2000" i="1" smtClean="0">
                <a:solidFill>
                  <a:schemeClr val="tx2"/>
                </a:solidFill>
              </a:rPr>
              <a:t> собирает в список ссылки на каждое объявление. Далее каждая ссылка открывается с помощью </a:t>
            </a:r>
            <a:r>
              <a:rPr lang="ru-RU" sz="2000" i="1" err="1" smtClean="0">
                <a:solidFill>
                  <a:schemeClr val="tx2"/>
                </a:solidFill>
              </a:rPr>
              <a:t>selenium</a:t>
            </a:r>
            <a:r>
              <a:rPr lang="ru-RU" sz="2000" i="1" smtClean="0">
                <a:solidFill>
                  <a:schemeClr val="tx2"/>
                </a:solidFill>
              </a:rPr>
              <a:t>, затем вся нужная информация собирается в базу данных </a:t>
            </a:r>
            <a:r>
              <a:rPr lang="ru-RU" sz="2000" i="1" err="1" smtClean="0">
                <a:solidFill>
                  <a:schemeClr val="tx2"/>
                </a:solidFill>
              </a:rPr>
              <a:t>sqlite</a:t>
            </a:r>
            <a:r>
              <a:rPr lang="ru-RU" sz="2000" i="1" smtClean="0">
                <a:solidFill>
                  <a:schemeClr val="tx2"/>
                </a:solidFill>
              </a:rPr>
              <a:t> . </a:t>
            </a:r>
          </a:p>
          <a:p>
            <a:endParaRPr lang="ru-RU" sz="2000" i="1" smtClean="0">
              <a:solidFill>
                <a:schemeClr val="tx2"/>
              </a:solidFill>
            </a:endParaRPr>
          </a:p>
          <a:p>
            <a:r>
              <a:rPr lang="ru-RU" sz="2000" i="1" smtClean="0">
                <a:solidFill>
                  <a:schemeClr val="tx2"/>
                </a:solidFill>
              </a:rPr>
              <a:t>Наш </a:t>
            </a:r>
            <a:r>
              <a:rPr lang="ru-RU" sz="2000" i="1" err="1" smtClean="0">
                <a:solidFill>
                  <a:schemeClr val="tx2"/>
                </a:solidFill>
              </a:rPr>
              <a:t>парсер</a:t>
            </a:r>
            <a:r>
              <a:rPr lang="ru-RU" sz="2000" i="1" smtClean="0">
                <a:solidFill>
                  <a:schemeClr val="tx2"/>
                </a:solidFill>
              </a:rPr>
              <a:t> проводит актуализацию информации с периодичностью раз в 20 минут.</a:t>
            </a:r>
          </a:p>
          <a:p>
            <a:endParaRPr lang="ru-RU" sz="2000" i="1" smtClean="0">
              <a:solidFill>
                <a:schemeClr val="tx2"/>
              </a:solidFill>
            </a:endParaRPr>
          </a:p>
          <a:p>
            <a:endParaRPr lang="ru-RU" sz="2000" i="1" smtClean="0">
              <a:solidFill>
                <a:schemeClr val="tx2"/>
              </a:solidFill>
            </a:endParaRPr>
          </a:p>
          <a:p>
            <a:endParaRPr lang="ru-RU" sz="2000" i="1" smtClean="0">
              <a:solidFill>
                <a:schemeClr val="tx2"/>
              </a:solidFill>
            </a:endParaRPr>
          </a:p>
          <a:p>
            <a:endParaRPr lang="ru-RU" sz="2000" i="1" smtClean="0">
              <a:solidFill>
                <a:schemeClr val="tx2"/>
              </a:solidFill>
            </a:endParaRPr>
          </a:p>
          <a:p>
            <a:endParaRPr lang="ru-RU" sz="2000" i="1" smtClean="0">
              <a:solidFill>
                <a:schemeClr val="tx2"/>
              </a:solidFill>
            </a:endParaRPr>
          </a:p>
          <a:p>
            <a:r>
              <a:rPr lang="ru-RU" sz="1400" i="1" smtClean="0">
                <a:solidFill>
                  <a:schemeClr val="tx2"/>
                </a:solidFill>
              </a:rPr>
              <a:t>*</a:t>
            </a:r>
            <a:r>
              <a:rPr lang="ru-RU" sz="1200" i="1" smtClean="0">
                <a:solidFill>
                  <a:schemeClr val="tx2"/>
                </a:solidFill>
              </a:rPr>
              <a:t> По данные с сайта  </a:t>
            </a:r>
            <a:r>
              <a:rPr lang="en-US" sz="1200" i="1" smtClean="0">
                <a:solidFill>
                  <a:schemeClr val="tx2"/>
                </a:solidFill>
              </a:rPr>
              <a:t>https://www.avito.ru/company</a:t>
            </a:r>
            <a:endParaRPr lang="ru-RU" sz="12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2143108" y="1857364"/>
            <a:ext cx="4572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ru-RU" sz="3600" smtClean="0">
              <a:solidFill>
                <a:srgbClr val="FF0000"/>
              </a:solidFill>
            </a:endParaRPr>
          </a:p>
          <a:p>
            <a:endParaRPr lang="ru-RU" smtClean="0"/>
          </a:p>
          <a:p>
            <a:endParaRPr lang="ru-RU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214290"/>
            <a:ext cx="80912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smtClean="0">
                <a:solidFill>
                  <a:srgbClr val="FF0000"/>
                </a:solidFill>
              </a:rPr>
              <a:t>Ссылка на </a:t>
            </a:r>
            <a:r>
              <a:rPr lang="ru-RU" sz="2800" i="1" err="1" smtClean="0">
                <a:solidFill>
                  <a:srgbClr val="FF0000"/>
                </a:solidFill>
              </a:rPr>
              <a:t>репозиторий</a:t>
            </a:r>
            <a:endParaRPr lang="ru-RU" sz="2800" i="1" smtClean="0">
              <a:solidFill>
                <a:srgbClr val="FF0000"/>
              </a:solidFill>
            </a:endParaRPr>
          </a:p>
          <a:p>
            <a:r>
              <a:rPr lang="en-US" sz="2000" i="1" smtClean="0">
                <a:hlinkClick r:id="rId3"/>
              </a:rPr>
              <a:t>https://github.com/NeKonnnn/PetProject-price-real-estate-in-St.-Petersburg</a:t>
            </a:r>
            <a:endParaRPr lang="ru-RU" sz="2000" i="1" smtClean="0"/>
          </a:p>
          <a:p>
            <a:r>
              <a:rPr lang="ru-RU" smtClean="0"/>
              <a:t> </a:t>
            </a:r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1785926"/>
            <a:ext cx="464347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500034" y="1"/>
            <a:ext cx="8358246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ru-RU" sz="2800" b="1" i="1" smtClean="0">
              <a:solidFill>
                <a:srgbClr val="FF0000"/>
              </a:solidFill>
            </a:endParaRPr>
          </a:p>
          <a:p>
            <a:r>
              <a:rPr lang="ru-RU" sz="2800" b="1" i="1" smtClean="0">
                <a:solidFill>
                  <a:srgbClr val="FF0000"/>
                </a:solidFill>
              </a:rPr>
              <a:t>В </a:t>
            </a:r>
            <a:r>
              <a:rPr lang="ru-RU" sz="2800" b="1" i="1" err="1" smtClean="0">
                <a:solidFill>
                  <a:srgbClr val="FF0000"/>
                </a:solidFill>
              </a:rPr>
              <a:t>репозитории</a:t>
            </a:r>
            <a:r>
              <a:rPr lang="ru-RU" sz="2800" b="1" i="1" smtClean="0">
                <a:solidFill>
                  <a:srgbClr val="FF0000"/>
                </a:solidFill>
              </a:rPr>
              <a:t> размещены несколько ноутбуков:</a:t>
            </a:r>
          </a:p>
          <a:p>
            <a:endParaRPr lang="en-US" sz="200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ru-RU" sz="2000" b="1" err="1" smtClean="0">
                <a:solidFill>
                  <a:schemeClr val="tx2">
                    <a:lumMod val="75000"/>
                  </a:schemeClr>
                </a:solidFill>
              </a:rPr>
              <a:t>EDA_zero</a:t>
            </a:r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– Подготовительный этап. Проведена визуализация полученных от </a:t>
            </a:r>
            <a:r>
              <a:rPr lang="ru-RU" sz="2000" err="1" smtClean="0">
                <a:solidFill>
                  <a:schemeClr val="tx2">
                    <a:lumMod val="75000"/>
                  </a:schemeClr>
                </a:solidFill>
              </a:rPr>
              <a:t>парсера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 данных и</a:t>
            </a:r>
            <a:r>
              <a:rPr lang="ru-RU" sz="2000" smtClean="0"/>
              <a:t> 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осуществлен преданализ данных на основе надстройки </a:t>
            </a:r>
            <a:r>
              <a:rPr lang="ru-RU" sz="2000" err="1" smtClean="0">
                <a:solidFill>
                  <a:schemeClr val="tx2">
                    <a:lumMod val="75000"/>
                  </a:schemeClr>
                </a:solidFill>
              </a:rPr>
              <a:t>pandas_profiling</a:t>
            </a:r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ru-RU" sz="2000" b="1" err="1" smtClean="0">
                <a:solidFill>
                  <a:schemeClr val="tx2">
                    <a:lumMod val="75000"/>
                  </a:schemeClr>
                </a:solidFill>
              </a:rPr>
              <a:t>EDA_first</a:t>
            </a:r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– С использованием информации из ноутбука </a:t>
            </a:r>
            <a:r>
              <a:rPr lang="ru-RU" sz="2000" err="1" smtClean="0">
                <a:solidFill>
                  <a:schemeClr val="tx2">
                    <a:lumMod val="75000"/>
                  </a:schemeClr>
                </a:solidFill>
              </a:rPr>
              <a:t>EDA_zero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 проведен первичный разведочный анализ данных. </a:t>
            </a: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b="1" smtClean="0">
                <a:solidFill>
                  <a:srgbClr val="FF0000"/>
                </a:solidFill>
              </a:rPr>
              <a:t>В ходе работы над этим ноутбуком сделаны следующие выводы:</a:t>
            </a: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а) Есть признаки, которые будут лишь мешать при построение модели. Не несут никакой значимости для нашего проекта следующие признаки:</a:t>
            </a:r>
          </a:p>
          <a:p>
            <a:endParaRPr lang="ru-RU" sz="2000" smtClean="0"/>
          </a:p>
          <a:p>
            <a:pPr>
              <a:buFont typeface="Arial" pitchFamily="34" charset="0"/>
              <a:buChar char="•"/>
            </a:pPr>
            <a:r>
              <a:rPr lang="ru-RU" sz="200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err="1" smtClean="0">
                <a:solidFill>
                  <a:schemeClr val="accent6">
                    <a:lumMod val="75000"/>
                  </a:schemeClr>
                </a:solidFill>
              </a:rPr>
              <a:t>Official_developer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err="1" smtClean="0">
                <a:solidFill>
                  <a:schemeClr val="accent6">
                    <a:lumMod val="75000"/>
                  </a:schemeClr>
                </a:solidFill>
              </a:rPr>
              <a:t>New_building_name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err="1" smtClean="0">
                <a:solidFill>
                  <a:schemeClr val="accent6">
                    <a:lumMod val="75000"/>
                  </a:schemeClr>
                </a:solidFill>
              </a:rPr>
              <a:t>Building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err="1" smtClean="0">
                <a:solidFill>
                  <a:schemeClr val="accent6">
                    <a:lumMod val="75000"/>
                  </a:schemeClr>
                </a:solidFill>
              </a:rPr>
              <a:t>link</a:t>
            </a:r>
            <a:endParaRPr lang="ru-RU" sz="200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428596" y="142853"/>
            <a:ext cx="81439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smtClean="0">
                <a:solidFill>
                  <a:schemeClr val="accent1">
                    <a:lumMod val="75000"/>
                  </a:schemeClr>
                </a:solidFill>
              </a:rPr>
              <a:t>б) Есть </a:t>
            </a:r>
            <a:r>
              <a:rPr lang="ru-RU" sz="2000" err="1" smtClean="0">
                <a:solidFill>
                  <a:schemeClr val="accent1">
                    <a:lumMod val="75000"/>
                  </a:schemeClr>
                </a:solidFill>
              </a:rPr>
              <a:t>фичи</a:t>
            </a:r>
            <a:r>
              <a:rPr lang="ru-RU" sz="2000" smtClean="0">
                <a:solidFill>
                  <a:schemeClr val="accent1">
                    <a:lumMod val="75000"/>
                  </a:schemeClr>
                </a:solidFill>
              </a:rPr>
              <a:t>, в которых больше 65% пропусков. От них и от дубликатов нужно избавиться.</a:t>
            </a:r>
          </a:p>
          <a:p>
            <a:endParaRPr lang="ru-RU" sz="2000" smtClean="0"/>
          </a:p>
          <a:p>
            <a:r>
              <a:rPr lang="ru-RU" sz="2000" smtClean="0"/>
              <a:t>с) В </a:t>
            </a:r>
            <a:r>
              <a:rPr lang="ru-RU" sz="2000" err="1" smtClean="0"/>
              <a:t>фичах</a:t>
            </a:r>
            <a:r>
              <a:rPr lang="ru-RU" sz="2000" smtClean="0"/>
              <a:t> </a:t>
            </a:r>
            <a:r>
              <a:rPr lang="ru-RU" sz="2000" err="1" smtClean="0"/>
              <a:t>присутcтвуют</a:t>
            </a:r>
            <a:r>
              <a:rPr lang="ru-RU" sz="2000" smtClean="0"/>
              <a:t> лишние значения, которые предают </a:t>
            </a:r>
            <a:r>
              <a:rPr lang="ru-RU" sz="2000" err="1" smtClean="0"/>
              <a:t>псевдоуникальность</a:t>
            </a:r>
            <a:r>
              <a:rPr lang="ru-RU" sz="2000" smtClean="0"/>
              <a:t>. Например: в признаке </a:t>
            </a:r>
            <a:r>
              <a:rPr lang="ru-RU" sz="2000" err="1" smtClean="0"/>
              <a:t>Balcony</a:t>
            </a:r>
            <a:r>
              <a:rPr lang="ru-RU" sz="2000" smtClean="0"/>
              <a:t>: 'балкон' 'лоджия' 'балкон, лоджия'. Нужно их разделить.</a:t>
            </a:r>
          </a:p>
          <a:p>
            <a:endParaRPr lang="ru-RU" sz="2000" smtClean="0"/>
          </a:p>
          <a:p>
            <a:r>
              <a:rPr lang="ru-RU" sz="2000" err="1" smtClean="0">
                <a:solidFill>
                  <a:schemeClr val="accent1">
                    <a:lumMod val="75000"/>
                  </a:schemeClr>
                </a:solidFill>
              </a:rPr>
              <a:t>д</a:t>
            </a:r>
            <a:r>
              <a:rPr lang="ru-RU" sz="2000" smtClean="0">
                <a:solidFill>
                  <a:schemeClr val="accent1">
                    <a:lumMod val="75000"/>
                  </a:schemeClr>
                </a:solidFill>
              </a:rPr>
              <a:t>) В целевой переменной </a:t>
            </a:r>
            <a:r>
              <a:rPr lang="ru-RU" sz="2000" err="1" smtClean="0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ru-RU" sz="2000" smtClean="0">
                <a:solidFill>
                  <a:schemeClr val="accent1">
                    <a:lumMod val="75000"/>
                  </a:schemeClr>
                </a:solidFill>
              </a:rPr>
              <a:t> - есть выбросы, с которыми нужно будет бороться. Считаем нужным ввести новую целевую переменную, которая будет обозначать стоимость квадратного метра и рассчитываться по формуле </a:t>
            </a:r>
            <a:r>
              <a:rPr lang="ru-RU" sz="2000" err="1" smtClean="0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ru-RU" sz="200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ru-RU" sz="2000" err="1" smtClean="0">
                <a:solidFill>
                  <a:schemeClr val="accent1">
                    <a:lumMod val="75000"/>
                  </a:schemeClr>
                </a:solidFill>
              </a:rPr>
              <a:t>Total_area</a:t>
            </a:r>
            <a:r>
              <a:rPr lang="ru-RU" sz="200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ru-RU" sz="2000" smtClean="0"/>
          </a:p>
          <a:p>
            <a:r>
              <a:rPr lang="ru-RU" sz="2000" smtClean="0"/>
              <a:t>е) Также в рамках данного исследования были собраны данные за период с начала октября по середину ноября, в связи с чем, именно в этом исследование нам не потребуется признак </a:t>
            </a:r>
            <a:r>
              <a:rPr lang="ru-RU" sz="2000" err="1" smtClean="0"/>
              <a:t>Publication_date</a:t>
            </a:r>
            <a:r>
              <a:rPr lang="ru-RU" sz="2000" smtClean="0"/>
              <a:t>. Отметим, что если рассматривать выборку на длительном протяжении времени, то этот признак может быть весьма значимым в связи с сезонной изменчивостью цен на недвижимость.</a:t>
            </a: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500034" y="714356"/>
            <a:ext cx="81439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sz="2000" b="1" err="1" smtClean="0">
                <a:solidFill>
                  <a:schemeClr val="tx2">
                    <a:lumMod val="75000"/>
                  </a:schemeClr>
                </a:solidFill>
              </a:rPr>
              <a:t>feature_engineering_and_preprocessing.ipynb</a:t>
            </a:r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– в этом ноутбуке сгенерированы новые </a:t>
            </a:r>
            <a:r>
              <a:rPr lang="ru-RU" sz="2000" err="1" smtClean="0">
                <a:solidFill>
                  <a:schemeClr val="tx2">
                    <a:lumMod val="75000"/>
                  </a:schemeClr>
                </a:solidFill>
              </a:rPr>
              <a:t>фичи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 (возраст дома и расстояние до некоторых станций метро </a:t>
            </a:r>
            <a:r>
              <a:rPr lang="ru-RU" sz="2000" err="1" smtClean="0">
                <a:solidFill>
                  <a:schemeClr val="tx2">
                    <a:lumMod val="75000"/>
                  </a:schemeClr>
                </a:solidFill>
              </a:rPr>
              <a:t>Санкт-Петеребурга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). Было принято решение рассматривать в качестве целевой переменной именно стоимость за квадратный метр общей площади, а не полную стоимость цены за объект недвижимости.</a:t>
            </a: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en-US" sz="2000" b="1" err="1" smtClean="0">
                <a:solidFill>
                  <a:schemeClr val="tx2">
                    <a:lumMod val="75000"/>
                  </a:schemeClr>
                </a:solidFill>
              </a:rPr>
              <a:t>Modeling.ipynb</a:t>
            </a:r>
            <a:r>
              <a:rPr lang="ru-RU" sz="20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– в этом ноутбуке проведено моделирование с использованием инструментов </a:t>
            </a:r>
            <a:r>
              <a:rPr lang="ru-RU" sz="2000" err="1" smtClean="0">
                <a:solidFill>
                  <a:schemeClr val="tx2">
                    <a:lumMod val="75000"/>
                  </a:schemeClr>
                </a:solidFill>
              </a:rPr>
              <a:t>CatBoost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. Были настроены </a:t>
            </a:r>
            <a:r>
              <a:rPr lang="ru-RU" sz="2000" err="1" smtClean="0">
                <a:solidFill>
                  <a:schemeClr val="tx2">
                    <a:lumMod val="75000"/>
                  </a:schemeClr>
                </a:solidFill>
              </a:rPr>
              <a:t>гиперпараметры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 и используемые признаки. Получена модель, ошибка предсказания которой не превышает 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16,2%. </a:t>
            </a:r>
            <a:endParaRPr lang="ru-RU" sz="200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Указанное значение почти в 4 раза меньше ошибки предсказания "вручную", в котором использовали категоризацию по значению общей площади.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7D29398-9980-4DDB-9BE5-B71839854A04}"/>
              </a:ext>
            </a:extLst>
          </p:cNvPr>
          <p:cNvSpPr/>
          <p:nvPr/>
        </p:nvSpPr>
        <p:spPr>
          <a:xfrm>
            <a:off x="1785918" y="44624"/>
            <a:ext cx="5450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</a:rPr>
              <a:t>Карточка модели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C5BDB2FD-8974-46E7-AAF8-96E9FEB490A3}"/>
              </a:ext>
            </a:extLst>
          </p:cNvPr>
          <p:cNvSpPr/>
          <p:nvPr/>
        </p:nvSpPr>
        <p:spPr>
          <a:xfrm>
            <a:off x="179512" y="532993"/>
            <a:ext cx="43924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Model Details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Разработана командой «</a:t>
            </a:r>
            <a:r>
              <a:rPr lang="ru-RU" sz="1600" err="1">
                <a:solidFill>
                  <a:schemeClr val="tx2">
                    <a:lumMod val="75000"/>
                  </a:schemeClr>
                </a:solidFill>
              </a:rPr>
              <a:t>ВПитереЖить</a:t>
            </a: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» в рамках курса «</a:t>
            </a:r>
            <a:r>
              <a:rPr lang="nn-NO" sz="1600">
                <a:solidFill>
                  <a:schemeClr val="tx2">
                    <a:lumMod val="75000"/>
                  </a:schemeClr>
                </a:solidFill>
              </a:rPr>
              <a:t>ML</a:t>
            </a: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n-NO" sz="1600">
                <a:solidFill>
                  <a:schemeClr val="tx2">
                    <a:lumMod val="75000"/>
                  </a:schemeClr>
                </a:solidFill>
              </a:rPr>
              <a:t>System Design. Autumn 22/23</a:t>
            </a: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» от 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ODS.ai </a:t>
            </a:r>
            <a:r>
              <a:rPr lang="ru-RU" sz="1600" b="1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  <a:hlinkClick r:id="rId3"/>
              </a:rPr>
              <a:t></a:t>
            </a:r>
            <a:endParaRPr lang="en-US" sz="1600" b="1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Основана на </a:t>
            </a:r>
            <a:r>
              <a:rPr lang="en-US" sz="1600" err="1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CatBoostRegressor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Intended Use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Предназначена для расчета стоимости квадратного метра недвижимости в </a:t>
            </a:r>
            <a:br>
              <a:rPr lang="ru-RU" sz="160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Санкт-Петербурге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Factors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Для работы модели необходимо указание широты, долготы объекта, а также его возраста, количества комнат, этажа, общей площади, наличия балкона и лифтов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Metrics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При настройке модели использовалась метрика 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MAPE</a:t>
            </a: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Валидация осуществлялась при помощи метода кросс-валидации на 5 </a:t>
            </a:r>
            <a:r>
              <a:rPr lang="ru-RU" sz="1600" err="1">
                <a:solidFill>
                  <a:schemeClr val="tx2">
                    <a:lumMod val="75000"/>
                  </a:schemeClr>
                </a:solidFill>
              </a:rPr>
              <a:t>фолдах</a:t>
            </a:r>
            <a:endParaRPr lang="ru-RU" sz="160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Ethical Considerations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Признаки этичности (раса, пол и др.) </a:t>
            </a:r>
            <a:br>
              <a:rPr lang="ru-RU" sz="160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не использованы в модели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1B8C274D-75BD-4941-A028-87BB0CC625A8}"/>
              </a:ext>
            </a:extLst>
          </p:cNvPr>
          <p:cNvSpPr/>
          <p:nvPr/>
        </p:nvSpPr>
        <p:spPr>
          <a:xfrm>
            <a:off x="4427985" y="532993"/>
            <a:ext cx="45365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Training Data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Около 1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 тыс. объектов, полученных на основе объявлений с сайта 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avito.ru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Evaluation Data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Около 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3,5</a:t>
            </a: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 тыс. объектов, полученных на основе объявлений с сайта 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avito.ru</a:t>
            </a:r>
            <a:endParaRPr lang="en-US" sz="200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Caveats and Recommendations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При оценке стоимости недвижимости в Ленинградской области и удаленных от центра районах Санкт-Петербурга (Кронштадтский, Курортный и др.) может наблюдаться снижение точности предсказания</a:t>
            </a:r>
          </a:p>
          <a:p>
            <a:pPr marL="360000" lvl="1" indent="-2160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tx2">
                    <a:lumMod val="75000"/>
                  </a:schemeClr>
                </a:solidFill>
              </a:rPr>
              <a:t>Координаты объекта должны быть пересчитаны в расстояние до конечных станций метрополитена (Комендантский проспект, Шушары и др.)</a:t>
            </a:r>
            <a:endParaRPr lang="ru-RU" sz="200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Quantitative Analyses</a:t>
            </a:r>
          </a:p>
        </p:txBody>
      </p:sp>
      <p:graphicFrame>
        <p:nvGraphicFramePr>
          <p:cNvPr id="2" name="Таблица 7">
            <a:extLst>
              <a:ext uri="{FF2B5EF4-FFF2-40B4-BE49-F238E27FC236}">
                <a16:creationId xmlns="" xmlns:a16="http://schemas.microsoft.com/office/drawing/2014/main" id="{E8F0A868-DAD5-4816-BA50-7F64D081A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3896904"/>
              </p:ext>
            </p:extLst>
          </p:nvPr>
        </p:nvGraphicFramePr>
        <p:xfrm>
          <a:off x="4572464" y="5301208"/>
          <a:ext cx="41760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0000">
                  <a:extLst>
                    <a:ext uri="{9D8B030D-6E8A-4147-A177-3AD203B41FA5}">
                      <a16:colId xmlns="" xmlns:a16="http://schemas.microsoft.com/office/drawing/2014/main" val="1226255902"/>
                    </a:ext>
                  </a:extLst>
                </a:gridCol>
                <a:gridCol w="756000">
                  <a:extLst>
                    <a:ext uri="{9D8B030D-6E8A-4147-A177-3AD203B41FA5}">
                      <a16:colId xmlns="" xmlns:a16="http://schemas.microsoft.com/office/drawing/2014/main" val="903805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MAPE, %</a:t>
                      </a:r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53577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err="1"/>
                        <a:t>Human_learning</a:t>
                      </a:r>
                      <a:r>
                        <a:rPr lang="en-US" sz="1200"/>
                        <a:t> (</a:t>
                      </a:r>
                      <a:r>
                        <a:rPr lang="ru-RU" sz="1200"/>
                        <a:t>среднее по категории площади</a:t>
                      </a:r>
                      <a:r>
                        <a:rPr lang="en-US" sz="1200"/>
                        <a:t>)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23,4</a:t>
                      </a:r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8853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ru-RU" sz="1200"/>
                        <a:t>Оптимизация </a:t>
                      </a:r>
                      <a:r>
                        <a:rPr lang="en-US" sz="1200" err="1"/>
                        <a:t>Optuna</a:t>
                      </a:r>
                      <a:r>
                        <a:rPr lang="ru-RU" sz="1200"/>
                        <a:t> (</a:t>
                      </a:r>
                      <a:r>
                        <a:rPr lang="en-US" sz="1200" err="1"/>
                        <a:t>cross_val</a:t>
                      </a:r>
                      <a:r>
                        <a:rPr lang="en-US" sz="1200"/>
                        <a:t>)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18,4</a:t>
                      </a:r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5795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/>
                        <a:t>Оптимизация фичей (</a:t>
                      </a:r>
                      <a:r>
                        <a:rPr lang="en-US" sz="1200" err="1"/>
                        <a:t>cross_val</a:t>
                      </a:r>
                      <a:r>
                        <a:rPr lang="ru-RU" sz="12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17,8</a:t>
                      </a:r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5938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/>
                        <a:t>Тестовая </a:t>
                      </a:r>
                      <a:r>
                        <a:rPr lang="ru-RU" sz="1200" err="1"/>
                        <a:t>подвыборка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16,2</a:t>
                      </a:r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02282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285720" y="214290"/>
            <a:ext cx="4572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3200" i="1" smtClean="0">
                <a:solidFill>
                  <a:schemeClr val="tx2">
                    <a:lumMod val="75000"/>
                  </a:schemeClr>
                </a:solidFill>
              </a:rPr>
              <a:t>QR</a:t>
            </a:r>
            <a:r>
              <a:rPr lang="ru-RU" sz="3200" i="1" smtClean="0">
                <a:solidFill>
                  <a:schemeClr val="tx2">
                    <a:lumMod val="75000"/>
                  </a:schemeClr>
                </a:solidFill>
              </a:rPr>
              <a:t> код на ТГ бот.</a:t>
            </a:r>
            <a:r>
              <a:rPr lang="en-US" sz="3200" i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sz="3200" i="1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357298"/>
            <a:ext cx="29876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13708</TotalTime>
  <Words>747</Words>
  <PresentationFormat>Экран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 Зотов</dc:creator>
  <cp:lastModifiedBy>Стас Зотов</cp:lastModifiedBy>
  <cp:revision>133</cp:revision>
  <dcterms:created xsi:type="dcterms:W3CDTF">2022-12-21T10:23:36Z</dcterms:created>
  <dcterms:modified xsi:type="dcterms:W3CDTF">2023-01-08T10:46:11Z</dcterms:modified>
</cp:coreProperties>
</file>