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9" r:id="rId4"/>
    <p:sldId id="260" r:id="rId5"/>
    <p:sldId id="261" r:id="rId6"/>
    <p:sldId id="305" r:id="rId7"/>
    <p:sldId id="306" r:id="rId8"/>
    <p:sldId id="307" r:id="rId9"/>
    <p:sldId id="301" r:id="rId10"/>
    <p:sldId id="302" r:id="rId11"/>
    <p:sldId id="303" r:id="rId12"/>
    <p:sldId id="304" r:id="rId13"/>
    <p:sldId id="298" r:id="rId14"/>
    <p:sldId id="310" r:id="rId15"/>
    <p:sldId id="311" r:id="rId16"/>
    <p:sldId id="312" r:id="rId17"/>
    <p:sldId id="325" r:id="rId18"/>
    <p:sldId id="326" r:id="rId19"/>
    <p:sldId id="327" r:id="rId20"/>
    <p:sldId id="330" r:id="rId21"/>
    <p:sldId id="329" r:id="rId22"/>
    <p:sldId id="328" r:id="rId23"/>
    <p:sldId id="331" r:id="rId24"/>
    <p:sldId id="313" r:id="rId25"/>
    <p:sldId id="334" r:id="rId26"/>
    <p:sldId id="314" r:id="rId27"/>
    <p:sldId id="316" r:id="rId28"/>
    <p:sldId id="317" r:id="rId29"/>
    <p:sldId id="318" r:id="rId30"/>
    <p:sldId id="319" r:id="rId31"/>
    <p:sldId id="337" r:id="rId32"/>
    <p:sldId id="320" r:id="rId33"/>
    <p:sldId id="322" r:id="rId34"/>
    <p:sldId id="323" r:id="rId35"/>
    <p:sldId id="309"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E8"/>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614" autoAdjust="0"/>
    <p:restoredTop sz="94479" autoAdjust="0"/>
  </p:normalViewPr>
  <p:slideViewPr>
    <p:cSldViewPr>
      <p:cViewPr varScale="1">
        <p:scale>
          <a:sx n="82" d="100"/>
          <a:sy n="82" d="100"/>
        </p:scale>
        <p:origin x="-143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39999">
              <a:srgbClr val="85C2FF"/>
            </a:gs>
            <a:gs pos="70000">
              <a:srgbClr val="C4D6EB"/>
            </a:gs>
            <a:gs pos="100000">
              <a:srgbClr val="FFEBFA"/>
            </a:gs>
          </a:gsLst>
          <a:lin ang="108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13.01.2023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eKonnnn/PetProject-price-real-estate-in-St.-Petersbur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ds.ai/tracks/ml-system-design-22"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2E8"/>
        </a:solidFill>
        <a:effectLst/>
      </p:bgPr>
    </p:bg>
    <p:spTree>
      <p:nvGrpSpPr>
        <p:cNvPr id="1" name=""/>
        <p:cNvGrpSpPr/>
        <p:nvPr/>
      </p:nvGrpSpPr>
      <p:grpSpPr>
        <a:xfrm>
          <a:off x="0" y="0"/>
          <a:ext cx="0" cy="0"/>
          <a:chOff x="0" y="0"/>
          <a:chExt cx="0" cy="0"/>
        </a:xfrm>
      </p:grpSpPr>
      <p:pic>
        <p:nvPicPr>
          <p:cNvPr id="5" name="Рисунок 4" descr="фон1.jpg"/>
          <p:cNvPicPr>
            <a:picLocks noChangeAspect="1"/>
          </p:cNvPicPr>
          <p:nvPr/>
        </p:nvPicPr>
        <p:blipFill>
          <a:blip r:embed="rId2"/>
          <a:stretch>
            <a:fillRect/>
          </a:stretch>
        </p:blipFill>
        <p:spPr>
          <a:xfrm>
            <a:off x="0" y="1428736"/>
            <a:ext cx="9144000" cy="5429264"/>
          </a:xfrm>
          <a:prstGeom prst="rect">
            <a:avLst/>
          </a:prstGeom>
        </p:spPr>
      </p:pic>
      <p:sp>
        <p:nvSpPr>
          <p:cNvPr id="8" name="TextBox 7"/>
          <p:cNvSpPr txBox="1"/>
          <p:nvPr/>
        </p:nvSpPr>
        <p:spPr>
          <a:xfrm>
            <a:off x="214282" y="500042"/>
            <a:ext cx="5643570" cy="830997"/>
          </a:xfrm>
          <a:prstGeom prst="rect">
            <a:avLst/>
          </a:prstGeom>
          <a:noFill/>
        </p:spPr>
        <p:txBody>
          <a:bodyPr wrap="square" rtlCol="0">
            <a:spAutoFit/>
          </a:bodyPr>
          <a:lstStyle/>
          <a:p>
            <a:r>
              <a:rPr lang="en-US" sz="4800" i="1" smtClean="0">
                <a:solidFill>
                  <a:schemeClr val="tx2">
                    <a:lumMod val="75000"/>
                  </a:schemeClr>
                </a:solidFill>
                <a:latin typeface="Ravie" pitchFamily="82" charset="0"/>
              </a:rPr>
              <a:t>#</a:t>
            </a:r>
            <a:r>
              <a:rPr lang="ru-RU" sz="4800" i="1" err="1" smtClean="0">
                <a:solidFill>
                  <a:schemeClr val="tx2">
                    <a:lumMod val="75000"/>
                  </a:schemeClr>
                </a:solidFill>
                <a:latin typeface="Bookman Old Style" pitchFamily="18" charset="0"/>
              </a:rPr>
              <a:t>ВПитереЖить</a:t>
            </a:r>
            <a:endParaRPr lang="ru-RU" sz="4800" i="1">
              <a:solidFill>
                <a:schemeClr val="tx2">
                  <a:lumMod val="75000"/>
                </a:schemeClr>
              </a:solidFill>
              <a:latin typeface="Bookman Old Style" pitchFamily="18" charset="0"/>
            </a:endParaRPr>
          </a:p>
        </p:txBody>
      </p:sp>
      <p:pic>
        <p:nvPicPr>
          <p:cNvPr id="1029" name="Picture 5"/>
          <p:cNvPicPr>
            <a:picLocks noChangeAspect="1" noChangeArrowheads="1"/>
          </p:cNvPicPr>
          <p:nvPr/>
        </p:nvPicPr>
        <p:blipFill>
          <a:blip r:embed="rId3"/>
          <a:srcRect/>
          <a:stretch>
            <a:fillRect/>
          </a:stretch>
        </p:blipFill>
        <p:spPr bwMode="auto">
          <a:xfrm>
            <a:off x="6083299" y="285728"/>
            <a:ext cx="3060701" cy="1113937"/>
          </a:xfrm>
          <a:prstGeom prst="rect">
            <a:avLst/>
          </a:prstGeom>
          <a:noFill/>
          <a:ln w="9525">
            <a:noFill/>
            <a:miter lim="800000"/>
            <a:headEnd/>
            <a:tailEnd/>
          </a:ln>
          <a:effectLst/>
        </p:spPr>
      </p:pic>
      <p:sp>
        <p:nvSpPr>
          <p:cNvPr id="6" name="Прямоугольник 5"/>
          <p:cNvSpPr/>
          <p:nvPr/>
        </p:nvSpPr>
        <p:spPr>
          <a:xfrm>
            <a:off x="6357934" y="3000372"/>
            <a:ext cx="2786066" cy="2246769"/>
          </a:xfrm>
          <a:prstGeom prst="rect">
            <a:avLst/>
          </a:prstGeom>
          <a:ln>
            <a:noFill/>
          </a:ln>
        </p:spPr>
        <p:txBody>
          <a:bodyPr wrap="square">
            <a:spAutoFit/>
          </a:bodyPr>
          <a:lstStyle/>
          <a:p>
            <a:r>
              <a:rPr lang="ru-RU" sz="2000" b="1" i="1" smtClean="0">
                <a:solidFill>
                  <a:schemeClr val="bg1">
                    <a:lumMod val="85000"/>
                  </a:schemeClr>
                </a:solidFill>
              </a:rPr>
              <a:t>Проект выполнили:</a:t>
            </a:r>
          </a:p>
          <a:p>
            <a:endParaRPr lang="ru-RU" sz="2000" b="1" i="1" smtClean="0">
              <a:solidFill>
                <a:schemeClr val="bg1">
                  <a:lumMod val="85000"/>
                </a:schemeClr>
              </a:solidFill>
            </a:endParaRPr>
          </a:p>
          <a:p>
            <a:r>
              <a:rPr lang="ru-RU" sz="2000" b="1" i="1" smtClean="0">
                <a:solidFill>
                  <a:schemeClr val="bg2">
                    <a:lumMod val="25000"/>
                  </a:schemeClr>
                </a:solidFill>
              </a:rPr>
              <a:t>Зотова Татьяна</a:t>
            </a:r>
          </a:p>
          <a:p>
            <a:r>
              <a:rPr lang="ru-RU" sz="2000" b="1" i="1" smtClean="0">
                <a:solidFill>
                  <a:schemeClr val="bg2">
                    <a:lumMod val="25000"/>
                  </a:schemeClr>
                </a:solidFill>
              </a:rPr>
              <a:t>Елисеев Даниил</a:t>
            </a:r>
          </a:p>
          <a:p>
            <a:r>
              <a:rPr lang="ru-RU" sz="2000" b="1" i="1" smtClean="0">
                <a:solidFill>
                  <a:schemeClr val="bg2">
                    <a:lumMod val="25000"/>
                  </a:schemeClr>
                </a:solidFill>
              </a:rPr>
              <a:t>Некрасов Константин</a:t>
            </a:r>
          </a:p>
          <a:p>
            <a:r>
              <a:rPr lang="ru-RU" sz="2000" b="1" i="1" smtClean="0">
                <a:solidFill>
                  <a:schemeClr val="bg2">
                    <a:lumMod val="25000"/>
                  </a:schemeClr>
                </a:solidFill>
              </a:rPr>
              <a:t>Соснин Глеб</a:t>
            </a:r>
          </a:p>
          <a:p>
            <a:r>
              <a:rPr lang="ru-RU" sz="2000" b="1" i="1" err="1" smtClean="0">
                <a:solidFill>
                  <a:schemeClr val="bg2">
                    <a:lumMod val="25000"/>
                  </a:schemeClr>
                </a:solidFill>
              </a:rPr>
              <a:t>Тенишев</a:t>
            </a:r>
            <a:r>
              <a:rPr lang="ru-RU" sz="2000" b="1" i="1" smtClean="0">
                <a:solidFill>
                  <a:schemeClr val="bg2">
                    <a:lumMod val="25000"/>
                  </a:schemeClr>
                </a:solidFill>
              </a:rPr>
              <a:t> Никита</a:t>
            </a:r>
            <a:endParaRPr lang="ru-RU" sz="2000" b="1" i="1">
              <a:solidFill>
                <a:schemeClr val="bg2">
                  <a:lumMod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2" name="Прямоугольник 1">
            <a:extLst>
              <a:ext uri="{FF2B5EF4-FFF2-40B4-BE49-F238E27FC236}">
                <a16:creationId xmlns="" xmlns:a16="http://schemas.microsoft.com/office/drawing/2014/main" id="{830BB698-2454-92AB-22A6-2A93CC10F41F}"/>
              </a:ext>
            </a:extLst>
          </p:cNvPr>
          <p:cNvSpPr/>
          <p:nvPr/>
        </p:nvSpPr>
        <p:spPr>
          <a:xfrm>
            <a:off x="2071669" y="116632"/>
            <a:ext cx="5000660" cy="523220"/>
          </a:xfrm>
          <a:prstGeom prst="rect">
            <a:avLst/>
          </a:prstGeom>
        </p:spPr>
        <p:txBody>
          <a:bodyPr wrap="square">
            <a:spAutoFit/>
          </a:bodyPr>
          <a:lstStyle/>
          <a:p>
            <a:pPr algn="ctr"/>
            <a:r>
              <a:rPr lang="ru-RU" sz="2800" b="1" i="1">
                <a:solidFill>
                  <a:schemeClr val="accent6">
                    <a:lumMod val="75000"/>
                  </a:schemeClr>
                </a:solidFill>
              </a:rPr>
              <a:t>Принцип работы ТГ бота</a:t>
            </a:r>
            <a:endParaRPr lang="ru-RU" sz="2800" b="1" i="1">
              <a:solidFill>
                <a:srgbClr val="FFFF00"/>
              </a:solidFill>
            </a:endParaRPr>
          </a:p>
        </p:txBody>
      </p:sp>
      <p:grpSp>
        <p:nvGrpSpPr>
          <p:cNvPr id="3" name="Группа 58">
            <a:extLst>
              <a:ext uri="{FF2B5EF4-FFF2-40B4-BE49-F238E27FC236}">
                <a16:creationId xmlns="" xmlns:a16="http://schemas.microsoft.com/office/drawing/2014/main" id="{565E75D5-7D20-6AAB-BFC7-2FBD52791101}"/>
              </a:ext>
            </a:extLst>
          </p:cNvPr>
          <p:cNvGrpSpPr/>
          <p:nvPr/>
        </p:nvGrpSpPr>
        <p:grpSpPr>
          <a:xfrm>
            <a:off x="559776" y="980795"/>
            <a:ext cx="8024448" cy="4401713"/>
            <a:chOff x="251520" y="980795"/>
            <a:chExt cx="8024448" cy="4401713"/>
          </a:xfrm>
        </p:grpSpPr>
        <p:grpSp>
          <p:nvGrpSpPr>
            <p:cNvPr id="5" name="Группа 10">
              <a:extLst>
                <a:ext uri="{FF2B5EF4-FFF2-40B4-BE49-F238E27FC236}">
                  <a16:creationId xmlns="" xmlns:a16="http://schemas.microsoft.com/office/drawing/2014/main" id="{E06C59CD-F841-EE42-5200-81ED4A5C3095}"/>
                </a:ext>
              </a:extLst>
            </p:cNvPr>
            <p:cNvGrpSpPr/>
            <p:nvPr/>
          </p:nvGrpSpPr>
          <p:grpSpPr>
            <a:xfrm>
              <a:off x="251520" y="980795"/>
              <a:ext cx="1537922" cy="4401713"/>
              <a:chOff x="251520" y="980795"/>
              <a:chExt cx="1537922" cy="4401713"/>
            </a:xfrm>
          </p:grpSpPr>
          <p:sp>
            <p:nvSpPr>
              <p:cNvPr id="6" name="TextBox 5">
                <a:extLst>
                  <a:ext uri="{FF2B5EF4-FFF2-40B4-BE49-F238E27FC236}">
                    <a16:creationId xmlns="" xmlns:a16="http://schemas.microsoft.com/office/drawing/2014/main" id="{5BD4873C-90C4-DFEE-9166-31AF8A977D9A}"/>
                  </a:ext>
                </a:extLst>
              </p:cNvPr>
              <p:cNvSpPr txBox="1"/>
              <p:nvPr/>
            </p:nvSpPr>
            <p:spPr>
              <a:xfrm>
                <a:off x="251520" y="980795"/>
                <a:ext cx="1537922" cy="369332"/>
              </a:xfrm>
              <a:prstGeom prst="rect">
                <a:avLst/>
              </a:prstGeom>
              <a:solidFill>
                <a:schemeClr val="bg1">
                  <a:lumMod val="95000"/>
                </a:schemeClr>
              </a:solidFill>
              <a:ln w="22225">
                <a:solidFill>
                  <a:schemeClr val="tx1"/>
                </a:solidFill>
              </a:ln>
            </p:spPr>
            <p:txBody>
              <a:bodyPr wrap="none" rtlCol="0">
                <a:spAutoFit/>
              </a:bodyPr>
              <a:lstStyle/>
              <a:p>
                <a:r>
                  <a:rPr lang="ru-RU"/>
                  <a:t>Пользователь</a:t>
                </a:r>
                <a:endParaRPr lang="en-US"/>
              </a:p>
            </p:txBody>
          </p:sp>
          <p:sp>
            <p:nvSpPr>
              <p:cNvPr id="7" name="TextBox 6">
                <a:extLst>
                  <a:ext uri="{FF2B5EF4-FFF2-40B4-BE49-F238E27FC236}">
                    <a16:creationId xmlns="" xmlns:a16="http://schemas.microsoft.com/office/drawing/2014/main" id="{FF4A9FB9-A9AD-486E-8E0C-A4B163671962}"/>
                  </a:ext>
                </a:extLst>
              </p:cNvPr>
              <p:cNvSpPr txBox="1"/>
              <p:nvPr/>
            </p:nvSpPr>
            <p:spPr>
              <a:xfrm>
                <a:off x="251520" y="5013176"/>
                <a:ext cx="1537922" cy="369332"/>
              </a:xfrm>
              <a:prstGeom prst="rect">
                <a:avLst/>
              </a:prstGeom>
              <a:solidFill>
                <a:schemeClr val="bg1">
                  <a:lumMod val="95000"/>
                </a:schemeClr>
              </a:solidFill>
              <a:ln w="22225">
                <a:solidFill>
                  <a:schemeClr val="tx1"/>
                </a:solidFill>
              </a:ln>
            </p:spPr>
            <p:txBody>
              <a:bodyPr wrap="none" rtlCol="0">
                <a:spAutoFit/>
              </a:bodyPr>
              <a:lstStyle/>
              <a:p>
                <a:r>
                  <a:rPr lang="ru-RU"/>
                  <a:t>Пользователь</a:t>
                </a:r>
                <a:endParaRPr lang="en-US"/>
              </a:p>
            </p:txBody>
          </p:sp>
          <p:cxnSp>
            <p:nvCxnSpPr>
              <p:cNvPr id="9" name="Прямая соединительная линия 8">
                <a:extLst>
                  <a:ext uri="{FF2B5EF4-FFF2-40B4-BE49-F238E27FC236}">
                    <a16:creationId xmlns="" xmlns:a16="http://schemas.microsoft.com/office/drawing/2014/main" id="{9F702907-2AAC-48AD-8EC4-1D51BDFDC3F4}"/>
                  </a:ext>
                </a:extLst>
              </p:cNvPr>
              <p:cNvCxnSpPr>
                <a:cxnSpLocks/>
                <a:stCxn id="6" idx="2"/>
                <a:endCxn id="7" idx="0"/>
              </p:cNvCxnSpPr>
              <p:nvPr/>
            </p:nvCxnSpPr>
            <p:spPr>
              <a:xfrm>
                <a:off x="1020481" y="1350127"/>
                <a:ext cx="0" cy="366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Группа 11">
              <a:extLst>
                <a:ext uri="{FF2B5EF4-FFF2-40B4-BE49-F238E27FC236}">
                  <a16:creationId xmlns="" xmlns:a16="http://schemas.microsoft.com/office/drawing/2014/main" id="{20B520FB-0CBE-7C1E-A4FC-F592FF8D81FC}"/>
                </a:ext>
              </a:extLst>
            </p:cNvPr>
            <p:cNvGrpSpPr/>
            <p:nvPr/>
          </p:nvGrpSpPr>
          <p:grpSpPr>
            <a:xfrm>
              <a:off x="6978368" y="980795"/>
              <a:ext cx="1297600" cy="4401713"/>
              <a:chOff x="371680" y="980795"/>
              <a:chExt cx="1297600" cy="4401713"/>
            </a:xfrm>
          </p:grpSpPr>
          <p:sp>
            <p:nvSpPr>
              <p:cNvPr id="13" name="TextBox 12">
                <a:extLst>
                  <a:ext uri="{FF2B5EF4-FFF2-40B4-BE49-F238E27FC236}">
                    <a16:creationId xmlns="" xmlns:a16="http://schemas.microsoft.com/office/drawing/2014/main" id="{12DFD915-83E5-AC9B-F9F0-D1073B9D48D9}"/>
                  </a:ext>
                </a:extLst>
              </p:cNvPr>
              <p:cNvSpPr txBox="1"/>
              <p:nvPr/>
            </p:nvSpPr>
            <p:spPr>
              <a:xfrm>
                <a:off x="371681" y="980795"/>
                <a:ext cx="1297599" cy="369332"/>
              </a:xfrm>
              <a:prstGeom prst="rect">
                <a:avLst/>
              </a:prstGeom>
              <a:solidFill>
                <a:schemeClr val="bg1">
                  <a:lumMod val="95000"/>
                </a:schemeClr>
              </a:solidFill>
              <a:ln w="22225">
                <a:solidFill>
                  <a:schemeClr val="tx1"/>
                </a:solidFill>
              </a:ln>
            </p:spPr>
            <p:txBody>
              <a:bodyPr wrap="none" rtlCol="0">
                <a:spAutoFit/>
              </a:bodyPr>
              <a:lstStyle/>
              <a:p>
                <a:r>
                  <a:rPr lang="en-US"/>
                  <a:t>API </a:t>
                </a:r>
                <a:r>
                  <a:rPr lang="ru-RU"/>
                  <a:t>модели</a:t>
                </a:r>
                <a:endParaRPr lang="en-US"/>
              </a:p>
            </p:txBody>
          </p:sp>
          <p:sp>
            <p:nvSpPr>
              <p:cNvPr id="14" name="TextBox 13">
                <a:extLst>
                  <a:ext uri="{FF2B5EF4-FFF2-40B4-BE49-F238E27FC236}">
                    <a16:creationId xmlns="" xmlns:a16="http://schemas.microsoft.com/office/drawing/2014/main" id="{E537A684-8197-5E5D-F6F3-EAA108EC074C}"/>
                  </a:ext>
                </a:extLst>
              </p:cNvPr>
              <p:cNvSpPr txBox="1"/>
              <p:nvPr/>
            </p:nvSpPr>
            <p:spPr>
              <a:xfrm>
                <a:off x="371680" y="5013176"/>
                <a:ext cx="1297599" cy="369332"/>
              </a:xfrm>
              <a:prstGeom prst="rect">
                <a:avLst/>
              </a:prstGeom>
              <a:solidFill>
                <a:schemeClr val="bg1">
                  <a:lumMod val="95000"/>
                </a:schemeClr>
              </a:solidFill>
              <a:ln w="22225">
                <a:solidFill>
                  <a:schemeClr val="tx1"/>
                </a:solidFill>
              </a:ln>
            </p:spPr>
            <p:txBody>
              <a:bodyPr wrap="none" rtlCol="0">
                <a:spAutoFit/>
              </a:bodyPr>
              <a:lstStyle/>
              <a:p>
                <a:r>
                  <a:rPr lang="en-US"/>
                  <a:t>API </a:t>
                </a:r>
                <a:r>
                  <a:rPr lang="ru-RU"/>
                  <a:t>модели</a:t>
                </a:r>
                <a:endParaRPr lang="en-US"/>
              </a:p>
            </p:txBody>
          </p:sp>
          <p:cxnSp>
            <p:nvCxnSpPr>
              <p:cNvPr id="15" name="Прямая соединительная линия 14">
                <a:extLst>
                  <a:ext uri="{FF2B5EF4-FFF2-40B4-BE49-F238E27FC236}">
                    <a16:creationId xmlns="" xmlns:a16="http://schemas.microsoft.com/office/drawing/2014/main" id="{D9549936-EB89-CE08-4392-01B54628C4F4}"/>
                  </a:ext>
                </a:extLst>
              </p:cNvPr>
              <p:cNvCxnSpPr>
                <a:cxnSpLocks/>
                <a:stCxn id="13" idx="2"/>
                <a:endCxn id="14" idx="0"/>
              </p:cNvCxnSpPr>
              <p:nvPr/>
            </p:nvCxnSpPr>
            <p:spPr>
              <a:xfrm flipH="1">
                <a:off x="1020480" y="1350127"/>
                <a:ext cx="1" cy="366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Группа 16">
              <a:extLst>
                <a:ext uri="{FF2B5EF4-FFF2-40B4-BE49-F238E27FC236}">
                  <a16:creationId xmlns="" xmlns:a16="http://schemas.microsoft.com/office/drawing/2014/main" id="{04CA3A34-FD20-6BDB-2EEF-B78412B87D8D}"/>
                </a:ext>
              </a:extLst>
            </p:cNvPr>
            <p:cNvGrpSpPr/>
            <p:nvPr/>
          </p:nvGrpSpPr>
          <p:grpSpPr>
            <a:xfrm>
              <a:off x="3586572" y="980795"/>
              <a:ext cx="1474506" cy="4401713"/>
              <a:chOff x="251520" y="980795"/>
              <a:chExt cx="1474506" cy="4401713"/>
            </a:xfrm>
          </p:grpSpPr>
          <p:sp>
            <p:nvSpPr>
              <p:cNvPr id="18" name="TextBox 17">
                <a:extLst>
                  <a:ext uri="{FF2B5EF4-FFF2-40B4-BE49-F238E27FC236}">
                    <a16:creationId xmlns="" xmlns:a16="http://schemas.microsoft.com/office/drawing/2014/main" id="{2A99F5B9-6EB9-D747-8A21-BE5A51028F3E}"/>
                  </a:ext>
                </a:extLst>
              </p:cNvPr>
              <p:cNvSpPr txBox="1"/>
              <p:nvPr/>
            </p:nvSpPr>
            <p:spPr>
              <a:xfrm>
                <a:off x="251520" y="980795"/>
                <a:ext cx="1474506" cy="369332"/>
              </a:xfrm>
              <a:prstGeom prst="rect">
                <a:avLst/>
              </a:prstGeom>
              <a:solidFill>
                <a:schemeClr val="bg1">
                  <a:lumMod val="95000"/>
                </a:schemeClr>
              </a:solidFill>
              <a:ln w="22225">
                <a:solidFill>
                  <a:schemeClr val="tx1"/>
                </a:solidFill>
              </a:ln>
            </p:spPr>
            <p:txBody>
              <a:bodyPr wrap="none" rtlCol="0">
                <a:spAutoFit/>
              </a:bodyPr>
              <a:lstStyle/>
              <a:p>
                <a:r>
                  <a:rPr lang="ru-RU"/>
                  <a:t>Телеграм бот</a:t>
                </a:r>
                <a:endParaRPr lang="en-US"/>
              </a:p>
            </p:txBody>
          </p:sp>
          <p:sp>
            <p:nvSpPr>
              <p:cNvPr id="19" name="TextBox 18">
                <a:extLst>
                  <a:ext uri="{FF2B5EF4-FFF2-40B4-BE49-F238E27FC236}">
                    <a16:creationId xmlns="" xmlns:a16="http://schemas.microsoft.com/office/drawing/2014/main" id="{7A3A5743-AE03-67A4-0A79-A752CC92BBA1}"/>
                  </a:ext>
                </a:extLst>
              </p:cNvPr>
              <p:cNvSpPr txBox="1"/>
              <p:nvPr/>
            </p:nvSpPr>
            <p:spPr>
              <a:xfrm>
                <a:off x="251520" y="5013176"/>
                <a:ext cx="1474506" cy="369332"/>
              </a:xfrm>
              <a:prstGeom prst="rect">
                <a:avLst/>
              </a:prstGeom>
              <a:solidFill>
                <a:schemeClr val="bg1">
                  <a:lumMod val="95000"/>
                </a:schemeClr>
              </a:solidFill>
              <a:ln w="22225">
                <a:solidFill>
                  <a:schemeClr val="tx1"/>
                </a:solidFill>
              </a:ln>
            </p:spPr>
            <p:txBody>
              <a:bodyPr wrap="none" rtlCol="0">
                <a:spAutoFit/>
              </a:bodyPr>
              <a:lstStyle/>
              <a:p>
                <a:r>
                  <a:rPr lang="ru-RU"/>
                  <a:t>Телеграм бот</a:t>
                </a:r>
                <a:endParaRPr lang="en-US"/>
              </a:p>
            </p:txBody>
          </p:sp>
          <p:cxnSp>
            <p:nvCxnSpPr>
              <p:cNvPr id="20" name="Прямая соединительная линия 19">
                <a:extLst>
                  <a:ext uri="{FF2B5EF4-FFF2-40B4-BE49-F238E27FC236}">
                    <a16:creationId xmlns="" xmlns:a16="http://schemas.microsoft.com/office/drawing/2014/main" id="{5E2B4E75-6E14-52BF-6159-A4B87AE64D26}"/>
                  </a:ext>
                </a:extLst>
              </p:cNvPr>
              <p:cNvCxnSpPr>
                <a:cxnSpLocks/>
                <a:stCxn id="18" idx="2"/>
                <a:endCxn id="19" idx="0"/>
              </p:cNvCxnSpPr>
              <p:nvPr/>
            </p:nvCxnSpPr>
            <p:spPr>
              <a:xfrm>
                <a:off x="988773" y="1350127"/>
                <a:ext cx="0" cy="366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Группа 31">
              <a:extLst>
                <a:ext uri="{FF2B5EF4-FFF2-40B4-BE49-F238E27FC236}">
                  <a16:creationId xmlns="" xmlns:a16="http://schemas.microsoft.com/office/drawing/2014/main" id="{6375CDC8-489B-C46E-F611-6ECD6460EBE7}"/>
                </a:ext>
              </a:extLst>
            </p:cNvPr>
            <p:cNvGrpSpPr/>
            <p:nvPr/>
          </p:nvGrpSpPr>
          <p:grpSpPr>
            <a:xfrm>
              <a:off x="1021897" y="1509172"/>
              <a:ext cx="3303344" cy="983724"/>
              <a:chOff x="1021897" y="1509172"/>
              <a:chExt cx="3303344" cy="983724"/>
            </a:xfrm>
          </p:grpSpPr>
          <p:cxnSp>
            <p:nvCxnSpPr>
              <p:cNvPr id="27" name="Прямая со стрелкой 26">
                <a:extLst>
                  <a:ext uri="{FF2B5EF4-FFF2-40B4-BE49-F238E27FC236}">
                    <a16:creationId xmlns="" xmlns:a16="http://schemas.microsoft.com/office/drawing/2014/main" id="{55FD8A85-4E96-63EF-6F20-D1FDB0FF45BA}"/>
                  </a:ext>
                </a:extLst>
              </p:cNvPr>
              <p:cNvCxnSpPr/>
              <p:nvPr/>
            </p:nvCxnSpPr>
            <p:spPr>
              <a:xfrm flipH="1">
                <a:off x="1021897" y="1844824"/>
                <a:ext cx="3303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 xmlns:a16="http://schemas.microsoft.com/office/drawing/2014/main" id="{7C17269E-ADFE-E4E3-44F1-BD42E1A1EE2B}"/>
                  </a:ext>
                </a:extLst>
              </p:cNvPr>
              <p:cNvCxnSpPr>
                <a:cxnSpLocks/>
              </p:cNvCxnSpPr>
              <p:nvPr/>
            </p:nvCxnSpPr>
            <p:spPr>
              <a:xfrm>
                <a:off x="1021898" y="2492896"/>
                <a:ext cx="3303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5E0D3D36-9261-AD40-3B07-FD6963F0AF7C}"/>
                  </a:ext>
                </a:extLst>
              </p:cNvPr>
              <p:cNvSpPr txBox="1"/>
              <p:nvPr/>
            </p:nvSpPr>
            <p:spPr>
              <a:xfrm>
                <a:off x="1669281" y="1509172"/>
                <a:ext cx="1960858" cy="338554"/>
              </a:xfrm>
              <a:prstGeom prst="rect">
                <a:avLst/>
              </a:prstGeom>
              <a:noFill/>
            </p:spPr>
            <p:txBody>
              <a:bodyPr wrap="none" rtlCol="0">
                <a:spAutoFit/>
              </a:bodyPr>
              <a:lstStyle/>
              <a:p>
                <a:r>
                  <a:rPr lang="ru-RU" sz="1600"/>
                  <a:t>Опрос пользователя</a:t>
                </a:r>
                <a:endParaRPr lang="en-US" sz="1600"/>
              </a:p>
            </p:txBody>
          </p:sp>
          <p:sp>
            <p:nvSpPr>
              <p:cNvPr id="31" name="TextBox 30">
                <a:extLst>
                  <a:ext uri="{FF2B5EF4-FFF2-40B4-BE49-F238E27FC236}">
                    <a16:creationId xmlns="" xmlns:a16="http://schemas.microsoft.com/office/drawing/2014/main" id="{25D8090D-5130-FD80-39F5-CAF8A5F1B147}"/>
                  </a:ext>
                </a:extLst>
              </p:cNvPr>
              <p:cNvSpPr txBox="1"/>
              <p:nvPr/>
            </p:nvSpPr>
            <p:spPr>
              <a:xfrm>
                <a:off x="1318385" y="2094705"/>
                <a:ext cx="2707536" cy="338554"/>
              </a:xfrm>
              <a:prstGeom prst="rect">
                <a:avLst/>
              </a:prstGeom>
              <a:noFill/>
            </p:spPr>
            <p:txBody>
              <a:bodyPr wrap="none" rtlCol="0">
                <a:spAutoFit/>
              </a:bodyPr>
              <a:lstStyle/>
              <a:p>
                <a:r>
                  <a:rPr lang="ru-RU" sz="1600"/>
                  <a:t>Возврат значений признаков</a:t>
                </a:r>
                <a:endParaRPr lang="en-US" sz="1600"/>
              </a:p>
            </p:txBody>
          </p:sp>
        </p:grpSp>
        <p:grpSp>
          <p:nvGrpSpPr>
            <p:cNvPr id="12" name="Группа 32">
              <a:extLst>
                <a:ext uri="{FF2B5EF4-FFF2-40B4-BE49-F238E27FC236}">
                  <a16:creationId xmlns="" xmlns:a16="http://schemas.microsoft.com/office/drawing/2014/main" id="{3A34A17F-0F8C-3C76-C816-83F637540B1D}"/>
                </a:ext>
              </a:extLst>
            </p:cNvPr>
            <p:cNvGrpSpPr/>
            <p:nvPr/>
          </p:nvGrpSpPr>
          <p:grpSpPr>
            <a:xfrm>
              <a:off x="4323825" y="2826343"/>
              <a:ext cx="3318048" cy="948180"/>
              <a:chOff x="1021897" y="896644"/>
              <a:chExt cx="3318048" cy="948180"/>
            </a:xfrm>
          </p:grpSpPr>
          <p:cxnSp>
            <p:nvCxnSpPr>
              <p:cNvPr id="34" name="Прямая со стрелкой 33">
                <a:extLst>
                  <a:ext uri="{FF2B5EF4-FFF2-40B4-BE49-F238E27FC236}">
                    <a16:creationId xmlns="" xmlns:a16="http://schemas.microsoft.com/office/drawing/2014/main" id="{AFF7CB54-B094-5D0B-0EA8-629B0A916E84}"/>
                  </a:ext>
                </a:extLst>
              </p:cNvPr>
              <p:cNvCxnSpPr/>
              <p:nvPr/>
            </p:nvCxnSpPr>
            <p:spPr>
              <a:xfrm flipH="1">
                <a:off x="1021897" y="1844824"/>
                <a:ext cx="33033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 xmlns:a16="http://schemas.microsoft.com/office/drawing/2014/main" id="{39DDAAEC-8453-6996-7AF0-EEF095919A75}"/>
                  </a:ext>
                </a:extLst>
              </p:cNvPr>
              <p:cNvCxnSpPr>
                <a:cxnSpLocks/>
              </p:cNvCxnSpPr>
              <p:nvPr/>
            </p:nvCxnSpPr>
            <p:spPr>
              <a:xfrm>
                <a:off x="1036603" y="1301704"/>
                <a:ext cx="3303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71453FEE-841E-FC4E-8898-3BA69FE14FBC}"/>
                  </a:ext>
                </a:extLst>
              </p:cNvPr>
              <p:cNvSpPr txBox="1"/>
              <p:nvPr/>
            </p:nvSpPr>
            <p:spPr>
              <a:xfrm>
                <a:off x="2144417" y="1473904"/>
                <a:ext cx="1058303" cy="338554"/>
              </a:xfrm>
              <a:prstGeom prst="rect">
                <a:avLst/>
              </a:prstGeom>
              <a:noFill/>
            </p:spPr>
            <p:txBody>
              <a:bodyPr wrap="none" rtlCol="0">
                <a:spAutoFit/>
              </a:bodyPr>
              <a:lstStyle/>
              <a:p>
                <a:r>
                  <a:rPr lang="ru-RU" sz="1600"/>
                  <a:t>Результат </a:t>
                </a:r>
                <a:endParaRPr lang="en-US" sz="1600"/>
              </a:p>
            </p:txBody>
          </p:sp>
          <p:sp>
            <p:nvSpPr>
              <p:cNvPr id="37" name="TextBox 36">
                <a:extLst>
                  <a:ext uri="{FF2B5EF4-FFF2-40B4-BE49-F238E27FC236}">
                    <a16:creationId xmlns="" xmlns:a16="http://schemas.microsoft.com/office/drawing/2014/main" id="{A46BBA93-8F4D-AA87-424A-1F81B1B7375A}"/>
                  </a:ext>
                </a:extLst>
              </p:cNvPr>
              <p:cNvSpPr txBox="1"/>
              <p:nvPr/>
            </p:nvSpPr>
            <p:spPr>
              <a:xfrm>
                <a:off x="1169934" y="896644"/>
                <a:ext cx="3049746" cy="338554"/>
              </a:xfrm>
              <a:prstGeom prst="rect">
                <a:avLst/>
              </a:prstGeom>
              <a:noFill/>
            </p:spPr>
            <p:txBody>
              <a:bodyPr wrap="none" rtlCol="0">
                <a:spAutoFit/>
              </a:bodyPr>
              <a:lstStyle/>
              <a:p>
                <a:r>
                  <a:rPr lang="en-US" sz="1600"/>
                  <a:t>POST </a:t>
                </a:r>
                <a:r>
                  <a:rPr lang="ru-RU" sz="1600"/>
                  <a:t>запрос с </a:t>
                </a:r>
                <a:r>
                  <a:rPr lang="en-US" sz="1600" err="1"/>
                  <a:t>json</a:t>
                </a:r>
                <a:r>
                  <a:rPr lang="en-US" sz="1600"/>
                  <a:t>’</a:t>
                </a:r>
                <a:r>
                  <a:rPr lang="ru-RU" sz="1600"/>
                  <a:t>ом признаков</a:t>
                </a:r>
                <a:endParaRPr lang="en-US" sz="1600"/>
              </a:p>
            </p:txBody>
          </p:sp>
        </p:grpSp>
        <p:cxnSp>
          <p:nvCxnSpPr>
            <p:cNvPr id="38" name="Прямая со стрелкой 37">
              <a:extLst>
                <a:ext uri="{FF2B5EF4-FFF2-40B4-BE49-F238E27FC236}">
                  <a16:creationId xmlns="" xmlns:a16="http://schemas.microsoft.com/office/drawing/2014/main" id="{E660D1D1-F419-62B2-556E-AC774F1F9BDB}"/>
                </a:ext>
              </a:extLst>
            </p:cNvPr>
            <p:cNvCxnSpPr/>
            <p:nvPr/>
          </p:nvCxnSpPr>
          <p:spPr>
            <a:xfrm flipH="1">
              <a:off x="1019065" y="4543502"/>
              <a:ext cx="33033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063A51DE-D81C-D2B0-2FB2-557BB396E562}"/>
                </a:ext>
              </a:extLst>
            </p:cNvPr>
            <p:cNvSpPr txBox="1"/>
            <p:nvPr/>
          </p:nvSpPr>
          <p:spPr>
            <a:xfrm>
              <a:off x="1284428" y="4182196"/>
              <a:ext cx="2772618" cy="338554"/>
            </a:xfrm>
            <a:prstGeom prst="rect">
              <a:avLst/>
            </a:prstGeom>
            <a:noFill/>
          </p:spPr>
          <p:txBody>
            <a:bodyPr wrap="none" rtlCol="0">
              <a:spAutoFit/>
            </a:bodyPr>
            <a:lstStyle/>
            <a:p>
              <a:r>
                <a:rPr lang="ru-RU" sz="1600"/>
                <a:t>Форматированный результат </a:t>
              </a:r>
              <a:endParaRPr lang="en-US" sz="1600"/>
            </a:p>
          </p:txBody>
        </p:sp>
      </p:grpSp>
      <p:sp>
        <p:nvSpPr>
          <p:cNvPr id="60" name="TextBox 59">
            <a:extLst>
              <a:ext uri="{FF2B5EF4-FFF2-40B4-BE49-F238E27FC236}">
                <a16:creationId xmlns="" xmlns:a16="http://schemas.microsoft.com/office/drawing/2014/main" id="{357EE8BC-9462-5B4C-1321-14CC7B45EF1B}"/>
              </a:ext>
            </a:extLst>
          </p:cNvPr>
          <p:cNvSpPr txBox="1"/>
          <p:nvPr/>
        </p:nvSpPr>
        <p:spPr>
          <a:xfrm>
            <a:off x="274063" y="6014254"/>
            <a:ext cx="8595871" cy="369332"/>
          </a:xfrm>
          <a:prstGeom prst="rect">
            <a:avLst/>
          </a:prstGeom>
          <a:noFill/>
        </p:spPr>
        <p:txBody>
          <a:bodyPr wrap="square" rtlCol="0">
            <a:spAutoFit/>
          </a:bodyPr>
          <a:lstStyle/>
          <a:p>
            <a:pPr algn="ctr"/>
            <a:r>
              <a:rPr lang="ru-RU"/>
              <a:t>Бот выступает в качестве опросника-сборщика данных для референса модели.</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2" name="Прямоугольник 1">
            <a:extLst>
              <a:ext uri="{FF2B5EF4-FFF2-40B4-BE49-F238E27FC236}">
                <a16:creationId xmlns="" xmlns:a16="http://schemas.microsoft.com/office/drawing/2014/main" id="{4412B81D-18DD-65AC-7E2A-5F4A5695A347}"/>
              </a:ext>
            </a:extLst>
          </p:cNvPr>
          <p:cNvSpPr/>
          <p:nvPr/>
        </p:nvSpPr>
        <p:spPr>
          <a:xfrm>
            <a:off x="2071669" y="116632"/>
            <a:ext cx="5000660" cy="523220"/>
          </a:xfrm>
          <a:prstGeom prst="rect">
            <a:avLst/>
          </a:prstGeom>
        </p:spPr>
        <p:txBody>
          <a:bodyPr wrap="square">
            <a:spAutoFit/>
          </a:bodyPr>
          <a:lstStyle/>
          <a:p>
            <a:pPr algn="ctr"/>
            <a:r>
              <a:rPr lang="ru-RU" sz="2800" b="1" i="1">
                <a:solidFill>
                  <a:schemeClr val="accent6">
                    <a:lumMod val="75000"/>
                  </a:schemeClr>
                </a:solidFill>
              </a:rPr>
              <a:t>Обертка модели (</a:t>
            </a:r>
            <a:r>
              <a:rPr lang="en-US" sz="2800" b="1" i="1" err="1">
                <a:solidFill>
                  <a:schemeClr val="accent6">
                    <a:lumMod val="75000"/>
                  </a:schemeClr>
                </a:solidFill>
              </a:rPr>
              <a:t>FastAPI</a:t>
            </a:r>
            <a:r>
              <a:rPr lang="ru-RU" sz="2800" b="1" i="1">
                <a:solidFill>
                  <a:schemeClr val="accent6">
                    <a:lumMod val="75000"/>
                  </a:schemeClr>
                </a:solidFill>
              </a:rPr>
              <a:t>)</a:t>
            </a:r>
            <a:endParaRPr lang="ru-RU" sz="2800" b="1" i="1">
              <a:solidFill>
                <a:srgbClr val="FFFF00"/>
              </a:solidFill>
            </a:endParaRPr>
          </a:p>
        </p:txBody>
      </p:sp>
      <p:grpSp>
        <p:nvGrpSpPr>
          <p:cNvPr id="3" name="Группа 15">
            <a:extLst>
              <a:ext uri="{FF2B5EF4-FFF2-40B4-BE49-F238E27FC236}">
                <a16:creationId xmlns="" xmlns:a16="http://schemas.microsoft.com/office/drawing/2014/main" id="{CF65DF29-191D-A8EB-6275-416913EC230C}"/>
              </a:ext>
            </a:extLst>
          </p:cNvPr>
          <p:cNvGrpSpPr/>
          <p:nvPr/>
        </p:nvGrpSpPr>
        <p:grpSpPr>
          <a:xfrm>
            <a:off x="4604685" y="756484"/>
            <a:ext cx="4395102" cy="5757197"/>
            <a:chOff x="4427984" y="653570"/>
            <a:chExt cx="4349614" cy="6098073"/>
          </a:xfrm>
        </p:grpSpPr>
        <p:pic>
          <p:nvPicPr>
            <p:cNvPr id="8" name="Рисунок 7">
              <a:extLst>
                <a:ext uri="{FF2B5EF4-FFF2-40B4-BE49-F238E27FC236}">
                  <a16:creationId xmlns="" xmlns:a16="http://schemas.microsoft.com/office/drawing/2014/main" id="{179899E0-753A-53AB-CBDC-5319296A87FC}"/>
                </a:ext>
              </a:extLst>
            </p:cNvPr>
            <p:cNvPicPr>
              <a:picLocks noChangeAspect="1"/>
            </p:cNvPicPr>
            <p:nvPr/>
          </p:nvPicPr>
          <p:blipFill>
            <a:blip r:embed="rId3"/>
            <a:stretch>
              <a:fillRect/>
            </a:stretch>
          </p:blipFill>
          <p:spPr>
            <a:xfrm>
              <a:off x="4427984" y="653570"/>
              <a:ext cx="4349614" cy="6098073"/>
            </a:xfrm>
            <a:prstGeom prst="rect">
              <a:avLst/>
            </a:prstGeom>
          </p:spPr>
        </p:pic>
        <p:sp>
          <p:nvSpPr>
            <p:cNvPr id="10" name="Прямоугольник 9">
              <a:extLst>
                <a:ext uri="{FF2B5EF4-FFF2-40B4-BE49-F238E27FC236}">
                  <a16:creationId xmlns="" xmlns:a16="http://schemas.microsoft.com/office/drawing/2014/main" id="{0B61386F-58B4-53BB-1166-3F2A7EC0EB8E}"/>
                </a:ext>
              </a:extLst>
            </p:cNvPr>
            <p:cNvSpPr/>
            <p:nvPr/>
          </p:nvSpPr>
          <p:spPr>
            <a:xfrm>
              <a:off x="4788024" y="5983399"/>
              <a:ext cx="1440160" cy="1800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a:extLst>
                <a:ext uri="{FF2B5EF4-FFF2-40B4-BE49-F238E27FC236}">
                  <a16:creationId xmlns="" xmlns:a16="http://schemas.microsoft.com/office/drawing/2014/main" id="{9B9DAE3F-CC0D-088F-DA83-D882C3BE2561}"/>
                </a:ext>
              </a:extLst>
            </p:cNvPr>
            <p:cNvSpPr/>
            <p:nvPr/>
          </p:nvSpPr>
          <p:spPr>
            <a:xfrm>
              <a:off x="4788024" y="4507399"/>
              <a:ext cx="2520280" cy="135000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Прямоугольник 11">
              <a:extLst>
                <a:ext uri="{FF2B5EF4-FFF2-40B4-BE49-F238E27FC236}">
                  <a16:creationId xmlns="" xmlns:a16="http://schemas.microsoft.com/office/drawing/2014/main" id="{7A4A9C99-C5BC-E988-624E-E0CE5012965D}"/>
                </a:ext>
              </a:extLst>
            </p:cNvPr>
            <p:cNvSpPr/>
            <p:nvPr/>
          </p:nvSpPr>
          <p:spPr>
            <a:xfrm>
              <a:off x="4788024" y="4201399"/>
              <a:ext cx="1296144" cy="3060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 xmlns:a16="http://schemas.microsoft.com/office/drawing/2014/main" id="{0FD7D275-9B7D-79D9-C65F-2D0FE4BCF4E7}"/>
              </a:ext>
            </a:extLst>
          </p:cNvPr>
          <p:cNvSpPr txBox="1"/>
          <p:nvPr/>
        </p:nvSpPr>
        <p:spPr>
          <a:xfrm>
            <a:off x="144213" y="2046216"/>
            <a:ext cx="4427984" cy="923330"/>
          </a:xfrm>
          <a:prstGeom prst="rect">
            <a:avLst/>
          </a:prstGeom>
          <a:noFill/>
        </p:spPr>
        <p:txBody>
          <a:bodyPr wrap="square" rtlCol="0">
            <a:spAutoFit/>
          </a:bodyPr>
          <a:lstStyle/>
          <a:p>
            <a:pPr algn="ctr"/>
            <a:r>
              <a:rPr lang="ru-RU"/>
              <a:t>Для корректной работы модели требуются признаки, значение которых пользователь знать не может.</a:t>
            </a:r>
            <a:endParaRPr lang="en-US"/>
          </a:p>
        </p:txBody>
      </p:sp>
      <p:sp>
        <p:nvSpPr>
          <p:cNvPr id="18" name="TextBox 17">
            <a:extLst>
              <a:ext uri="{FF2B5EF4-FFF2-40B4-BE49-F238E27FC236}">
                <a16:creationId xmlns="" xmlns:a16="http://schemas.microsoft.com/office/drawing/2014/main" id="{13B5556D-924F-6F05-7009-0C31D917EAC0}"/>
              </a:ext>
            </a:extLst>
          </p:cNvPr>
          <p:cNvSpPr txBox="1"/>
          <p:nvPr/>
        </p:nvSpPr>
        <p:spPr>
          <a:xfrm>
            <a:off x="133324" y="4082776"/>
            <a:ext cx="4427984" cy="1200329"/>
          </a:xfrm>
          <a:prstGeom prst="rect">
            <a:avLst/>
          </a:prstGeom>
          <a:noFill/>
        </p:spPr>
        <p:txBody>
          <a:bodyPr wrap="square" rtlCol="0">
            <a:spAutoFit/>
          </a:bodyPr>
          <a:lstStyle/>
          <a:p>
            <a:pPr algn="ctr"/>
            <a:r>
              <a:rPr lang="ru-RU"/>
              <a:t>Было решено конструировать признаки на основании координат здания и его возраста с использованием сторонних приложений.</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20910"/>
            <a:ext cx="9171879" cy="6878910"/>
          </a:xfrm>
          <a:ln>
            <a:noFill/>
            <a:prstDash val="dash"/>
          </a:ln>
        </p:spPr>
      </p:pic>
      <p:sp>
        <p:nvSpPr>
          <p:cNvPr id="2" name="Прямоугольник 1">
            <a:extLst>
              <a:ext uri="{FF2B5EF4-FFF2-40B4-BE49-F238E27FC236}">
                <a16:creationId xmlns="" xmlns:a16="http://schemas.microsoft.com/office/drawing/2014/main" id="{4412B81D-18DD-65AC-7E2A-5F4A5695A347}"/>
              </a:ext>
            </a:extLst>
          </p:cNvPr>
          <p:cNvSpPr/>
          <p:nvPr/>
        </p:nvSpPr>
        <p:spPr>
          <a:xfrm>
            <a:off x="909567" y="116632"/>
            <a:ext cx="7324867" cy="523220"/>
          </a:xfrm>
          <a:prstGeom prst="rect">
            <a:avLst/>
          </a:prstGeom>
        </p:spPr>
        <p:txBody>
          <a:bodyPr wrap="square">
            <a:spAutoFit/>
          </a:bodyPr>
          <a:lstStyle/>
          <a:p>
            <a:pPr algn="ctr"/>
            <a:r>
              <a:rPr lang="ru-RU" sz="2800" b="1" i="1">
                <a:solidFill>
                  <a:schemeClr val="accent6">
                    <a:lumMod val="75000"/>
                  </a:schemeClr>
                </a:solidFill>
              </a:rPr>
              <a:t>Сбор признаков со сторонних источников</a:t>
            </a:r>
            <a:endParaRPr lang="ru-RU" sz="2800" b="1" i="1">
              <a:solidFill>
                <a:srgbClr val="FFFF00"/>
              </a:solidFill>
            </a:endParaRPr>
          </a:p>
        </p:txBody>
      </p:sp>
      <p:sp>
        <p:nvSpPr>
          <p:cNvPr id="17" name="TextBox 16">
            <a:extLst>
              <a:ext uri="{FF2B5EF4-FFF2-40B4-BE49-F238E27FC236}">
                <a16:creationId xmlns="" xmlns:a16="http://schemas.microsoft.com/office/drawing/2014/main" id="{0FD7D275-9B7D-79D9-C65F-2D0FE4BCF4E7}"/>
              </a:ext>
            </a:extLst>
          </p:cNvPr>
          <p:cNvSpPr txBox="1"/>
          <p:nvPr/>
        </p:nvSpPr>
        <p:spPr>
          <a:xfrm>
            <a:off x="301943" y="5705917"/>
            <a:ext cx="8595871" cy="646331"/>
          </a:xfrm>
          <a:prstGeom prst="rect">
            <a:avLst/>
          </a:prstGeom>
          <a:noFill/>
        </p:spPr>
        <p:txBody>
          <a:bodyPr wrap="square" rtlCol="0">
            <a:spAutoFit/>
          </a:bodyPr>
          <a:lstStyle/>
          <a:p>
            <a:pPr algn="ctr"/>
            <a:r>
              <a:rPr lang="ru-RU"/>
              <a:t>На основании полученной информации формируются признаки </a:t>
            </a:r>
            <a:r>
              <a:rPr lang="ru-RU">
                <a:solidFill>
                  <a:srgbClr val="FF0000"/>
                </a:solidFill>
              </a:rPr>
              <a:t>расстояний до метро</a:t>
            </a:r>
            <a:r>
              <a:rPr lang="ru-RU"/>
              <a:t>, </a:t>
            </a:r>
            <a:r>
              <a:rPr lang="ru-RU">
                <a:solidFill>
                  <a:srgbClr val="FF0000"/>
                </a:solidFill>
              </a:rPr>
              <a:t>возраста</a:t>
            </a:r>
            <a:r>
              <a:rPr lang="ru-RU"/>
              <a:t> и </a:t>
            </a:r>
            <a:r>
              <a:rPr lang="ru-RU">
                <a:solidFill>
                  <a:srgbClr val="FF0000"/>
                </a:solidFill>
              </a:rPr>
              <a:t>координат</a:t>
            </a:r>
            <a:r>
              <a:rPr lang="ru-RU"/>
              <a:t> дома.</a:t>
            </a:r>
            <a:endParaRPr lang="en-US"/>
          </a:p>
        </p:txBody>
      </p:sp>
      <p:grpSp>
        <p:nvGrpSpPr>
          <p:cNvPr id="3" name="Группа 2">
            <a:extLst>
              <a:ext uri="{FF2B5EF4-FFF2-40B4-BE49-F238E27FC236}">
                <a16:creationId xmlns="" xmlns:a16="http://schemas.microsoft.com/office/drawing/2014/main" id="{B1EC256F-A9A6-2319-0173-EC79B94F58CD}"/>
              </a:ext>
            </a:extLst>
          </p:cNvPr>
          <p:cNvGrpSpPr/>
          <p:nvPr/>
        </p:nvGrpSpPr>
        <p:grpSpPr>
          <a:xfrm>
            <a:off x="424373" y="756484"/>
            <a:ext cx="8351012" cy="4412320"/>
            <a:chOff x="251520" y="980795"/>
            <a:chExt cx="8351012" cy="4412320"/>
          </a:xfrm>
        </p:grpSpPr>
        <p:grpSp>
          <p:nvGrpSpPr>
            <p:cNvPr id="5" name="Группа 4">
              <a:extLst>
                <a:ext uri="{FF2B5EF4-FFF2-40B4-BE49-F238E27FC236}">
                  <a16:creationId xmlns="" xmlns:a16="http://schemas.microsoft.com/office/drawing/2014/main" id="{C32A7B62-CA19-B350-9080-4C5D5F215C5E}"/>
                </a:ext>
              </a:extLst>
            </p:cNvPr>
            <p:cNvGrpSpPr/>
            <p:nvPr/>
          </p:nvGrpSpPr>
          <p:grpSpPr>
            <a:xfrm>
              <a:off x="251520" y="980795"/>
              <a:ext cx="1474506" cy="4401713"/>
              <a:chOff x="251520" y="980795"/>
              <a:chExt cx="1474506" cy="4401713"/>
            </a:xfrm>
          </p:grpSpPr>
          <p:sp>
            <p:nvSpPr>
              <p:cNvPr id="33" name="TextBox 32">
                <a:extLst>
                  <a:ext uri="{FF2B5EF4-FFF2-40B4-BE49-F238E27FC236}">
                    <a16:creationId xmlns="" xmlns:a16="http://schemas.microsoft.com/office/drawing/2014/main" id="{DC8CA637-F6A3-70F9-A6CC-B83BCA68EDC4}"/>
                  </a:ext>
                </a:extLst>
              </p:cNvPr>
              <p:cNvSpPr txBox="1"/>
              <p:nvPr/>
            </p:nvSpPr>
            <p:spPr>
              <a:xfrm>
                <a:off x="251520" y="980795"/>
                <a:ext cx="1474506" cy="369332"/>
              </a:xfrm>
              <a:prstGeom prst="rect">
                <a:avLst/>
              </a:prstGeom>
              <a:solidFill>
                <a:schemeClr val="bg1">
                  <a:lumMod val="95000"/>
                </a:schemeClr>
              </a:solidFill>
              <a:ln w="22225">
                <a:solidFill>
                  <a:schemeClr val="tx1"/>
                </a:solidFill>
              </a:ln>
            </p:spPr>
            <p:txBody>
              <a:bodyPr wrap="none" rtlCol="0">
                <a:spAutoFit/>
              </a:bodyPr>
              <a:lstStyle/>
              <a:p>
                <a:r>
                  <a:rPr lang="ru-RU"/>
                  <a:t>Телеграм бот</a:t>
                </a:r>
                <a:endParaRPr lang="en-US"/>
              </a:p>
            </p:txBody>
          </p:sp>
          <p:sp>
            <p:nvSpPr>
              <p:cNvPr id="34" name="TextBox 33">
                <a:extLst>
                  <a:ext uri="{FF2B5EF4-FFF2-40B4-BE49-F238E27FC236}">
                    <a16:creationId xmlns="" xmlns:a16="http://schemas.microsoft.com/office/drawing/2014/main" id="{6033399A-E80F-6687-D75B-967DE52D9D76}"/>
                  </a:ext>
                </a:extLst>
              </p:cNvPr>
              <p:cNvSpPr txBox="1"/>
              <p:nvPr/>
            </p:nvSpPr>
            <p:spPr>
              <a:xfrm>
                <a:off x="251520" y="5013176"/>
                <a:ext cx="1474506" cy="369332"/>
              </a:xfrm>
              <a:prstGeom prst="rect">
                <a:avLst/>
              </a:prstGeom>
              <a:solidFill>
                <a:schemeClr val="bg1">
                  <a:lumMod val="95000"/>
                </a:schemeClr>
              </a:solidFill>
              <a:ln w="22225">
                <a:solidFill>
                  <a:schemeClr val="tx1"/>
                </a:solidFill>
              </a:ln>
            </p:spPr>
            <p:txBody>
              <a:bodyPr wrap="none" rtlCol="0">
                <a:spAutoFit/>
              </a:bodyPr>
              <a:lstStyle/>
              <a:p>
                <a:r>
                  <a:rPr lang="ru-RU"/>
                  <a:t>Телеграм бот</a:t>
                </a:r>
                <a:endParaRPr lang="en-US"/>
              </a:p>
            </p:txBody>
          </p:sp>
          <p:cxnSp>
            <p:nvCxnSpPr>
              <p:cNvPr id="35" name="Прямая соединительная линия 34">
                <a:extLst>
                  <a:ext uri="{FF2B5EF4-FFF2-40B4-BE49-F238E27FC236}">
                    <a16:creationId xmlns="" xmlns:a16="http://schemas.microsoft.com/office/drawing/2014/main" id="{ED7FCBE0-1977-64E1-A895-B94F3104FDD4}"/>
                  </a:ext>
                </a:extLst>
              </p:cNvPr>
              <p:cNvCxnSpPr>
                <a:cxnSpLocks/>
                <a:stCxn id="33" idx="2"/>
                <a:endCxn id="34" idx="0"/>
              </p:cNvCxnSpPr>
              <p:nvPr/>
            </p:nvCxnSpPr>
            <p:spPr>
              <a:xfrm>
                <a:off x="988773" y="1350127"/>
                <a:ext cx="0" cy="366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Группа 5">
              <a:extLst>
                <a:ext uri="{FF2B5EF4-FFF2-40B4-BE49-F238E27FC236}">
                  <a16:creationId xmlns="" xmlns:a16="http://schemas.microsoft.com/office/drawing/2014/main" id="{7A1EA2D6-7FFC-92ED-F6B5-FE1162386DCC}"/>
                </a:ext>
              </a:extLst>
            </p:cNvPr>
            <p:cNvGrpSpPr/>
            <p:nvPr/>
          </p:nvGrpSpPr>
          <p:grpSpPr>
            <a:xfrm>
              <a:off x="6978368" y="980795"/>
              <a:ext cx="1624164" cy="4401713"/>
              <a:chOff x="371680" y="980795"/>
              <a:chExt cx="1624164" cy="4401713"/>
            </a:xfrm>
          </p:grpSpPr>
          <p:sp>
            <p:nvSpPr>
              <p:cNvPr id="30" name="TextBox 29">
                <a:extLst>
                  <a:ext uri="{FF2B5EF4-FFF2-40B4-BE49-F238E27FC236}">
                    <a16:creationId xmlns="" xmlns:a16="http://schemas.microsoft.com/office/drawing/2014/main" id="{3FEE09A2-D67A-B469-350C-F6FCB1F566B3}"/>
                  </a:ext>
                </a:extLst>
              </p:cNvPr>
              <p:cNvSpPr txBox="1"/>
              <p:nvPr/>
            </p:nvSpPr>
            <p:spPr>
              <a:xfrm>
                <a:off x="371681" y="980795"/>
                <a:ext cx="1624163" cy="369332"/>
              </a:xfrm>
              <a:prstGeom prst="rect">
                <a:avLst/>
              </a:prstGeom>
              <a:solidFill>
                <a:schemeClr val="bg1">
                  <a:lumMod val="95000"/>
                </a:schemeClr>
              </a:solidFill>
              <a:ln w="22225">
                <a:solidFill>
                  <a:schemeClr val="tx1"/>
                </a:solidFill>
              </a:ln>
            </p:spPr>
            <p:txBody>
              <a:bodyPr wrap="none" rtlCol="0">
                <a:spAutoFit/>
              </a:bodyPr>
              <a:lstStyle/>
              <a:p>
                <a:r>
                  <a:rPr lang="en-US"/>
                  <a:t>dom.mingkh.ru</a:t>
                </a:r>
              </a:p>
            </p:txBody>
          </p:sp>
          <p:sp>
            <p:nvSpPr>
              <p:cNvPr id="31" name="TextBox 30">
                <a:extLst>
                  <a:ext uri="{FF2B5EF4-FFF2-40B4-BE49-F238E27FC236}">
                    <a16:creationId xmlns="" xmlns:a16="http://schemas.microsoft.com/office/drawing/2014/main" id="{92AFD565-280F-3212-5DDA-0F8129D4016D}"/>
                  </a:ext>
                </a:extLst>
              </p:cNvPr>
              <p:cNvSpPr txBox="1"/>
              <p:nvPr/>
            </p:nvSpPr>
            <p:spPr>
              <a:xfrm>
                <a:off x="371680" y="5013176"/>
                <a:ext cx="1624163" cy="369332"/>
              </a:xfrm>
              <a:prstGeom prst="rect">
                <a:avLst/>
              </a:prstGeom>
              <a:solidFill>
                <a:schemeClr val="bg1">
                  <a:lumMod val="95000"/>
                </a:schemeClr>
              </a:solidFill>
              <a:ln w="22225">
                <a:solidFill>
                  <a:schemeClr val="tx1"/>
                </a:solidFill>
              </a:ln>
            </p:spPr>
            <p:txBody>
              <a:bodyPr wrap="none" rtlCol="0">
                <a:spAutoFit/>
              </a:bodyPr>
              <a:lstStyle/>
              <a:p>
                <a:r>
                  <a:rPr lang="en-US"/>
                  <a:t>dom.mingkh.ru</a:t>
                </a:r>
              </a:p>
            </p:txBody>
          </p:sp>
          <p:cxnSp>
            <p:nvCxnSpPr>
              <p:cNvPr id="32" name="Прямая соединительная линия 31">
                <a:extLst>
                  <a:ext uri="{FF2B5EF4-FFF2-40B4-BE49-F238E27FC236}">
                    <a16:creationId xmlns="" xmlns:a16="http://schemas.microsoft.com/office/drawing/2014/main" id="{F56387FB-D2FE-122C-1B8B-C9C2AB1A4F71}"/>
                  </a:ext>
                </a:extLst>
              </p:cNvPr>
              <p:cNvCxnSpPr>
                <a:cxnSpLocks/>
                <a:stCxn id="30" idx="2"/>
                <a:endCxn id="31" idx="0"/>
              </p:cNvCxnSpPr>
              <p:nvPr/>
            </p:nvCxnSpPr>
            <p:spPr>
              <a:xfrm flipH="1">
                <a:off x="1183762" y="1350127"/>
                <a:ext cx="1" cy="3663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Группа 6">
              <a:extLst>
                <a:ext uri="{FF2B5EF4-FFF2-40B4-BE49-F238E27FC236}">
                  <a16:creationId xmlns="" xmlns:a16="http://schemas.microsoft.com/office/drawing/2014/main" id="{A4DBE2AC-D0B4-EF28-E73C-F8A8C70F883E}"/>
                </a:ext>
              </a:extLst>
            </p:cNvPr>
            <p:cNvGrpSpPr/>
            <p:nvPr/>
          </p:nvGrpSpPr>
          <p:grpSpPr>
            <a:xfrm>
              <a:off x="3040507" y="980795"/>
              <a:ext cx="2534926" cy="4412320"/>
              <a:chOff x="-294545" y="980795"/>
              <a:chExt cx="2534926" cy="4412320"/>
            </a:xfrm>
          </p:grpSpPr>
          <p:sp>
            <p:nvSpPr>
              <p:cNvPr id="27" name="TextBox 26">
                <a:extLst>
                  <a:ext uri="{FF2B5EF4-FFF2-40B4-BE49-F238E27FC236}">
                    <a16:creationId xmlns="" xmlns:a16="http://schemas.microsoft.com/office/drawing/2014/main" id="{601E427E-B1EF-3114-77EA-69C8040BE8BD}"/>
                  </a:ext>
                </a:extLst>
              </p:cNvPr>
              <p:cNvSpPr txBox="1"/>
              <p:nvPr/>
            </p:nvSpPr>
            <p:spPr>
              <a:xfrm>
                <a:off x="-294544" y="980795"/>
                <a:ext cx="2534925" cy="369332"/>
              </a:xfrm>
              <a:prstGeom prst="rect">
                <a:avLst/>
              </a:prstGeom>
              <a:solidFill>
                <a:schemeClr val="bg1">
                  <a:lumMod val="95000"/>
                </a:schemeClr>
              </a:solidFill>
              <a:ln w="22225">
                <a:solidFill>
                  <a:schemeClr val="tx1"/>
                </a:solidFill>
              </a:ln>
            </p:spPr>
            <p:txBody>
              <a:bodyPr wrap="none" rtlCol="0">
                <a:spAutoFit/>
              </a:bodyPr>
              <a:lstStyle/>
              <a:p>
                <a:r>
                  <a:rPr lang="en-US"/>
                  <a:t>geocode-maps.yandex.ru</a:t>
                </a:r>
              </a:p>
            </p:txBody>
          </p:sp>
          <p:sp>
            <p:nvSpPr>
              <p:cNvPr id="28" name="TextBox 27">
                <a:extLst>
                  <a:ext uri="{FF2B5EF4-FFF2-40B4-BE49-F238E27FC236}">
                    <a16:creationId xmlns="" xmlns:a16="http://schemas.microsoft.com/office/drawing/2014/main" id="{098FAED7-D7E7-C7CB-31B2-F8B1046CE025}"/>
                  </a:ext>
                </a:extLst>
              </p:cNvPr>
              <p:cNvSpPr txBox="1"/>
              <p:nvPr/>
            </p:nvSpPr>
            <p:spPr>
              <a:xfrm>
                <a:off x="-294545" y="5023783"/>
                <a:ext cx="2534925" cy="369332"/>
              </a:xfrm>
              <a:prstGeom prst="rect">
                <a:avLst/>
              </a:prstGeom>
              <a:solidFill>
                <a:schemeClr val="bg1">
                  <a:lumMod val="95000"/>
                </a:schemeClr>
              </a:solidFill>
              <a:ln w="22225">
                <a:solidFill>
                  <a:schemeClr val="tx1"/>
                </a:solidFill>
              </a:ln>
            </p:spPr>
            <p:txBody>
              <a:bodyPr wrap="none" rtlCol="0">
                <a:spAutoFit/>
              </a:bodyPr>
              <a:lstStyle/>
              <a:p>
                <a:r>
                  <a:rPr lang="en-US"/>
                  <a:t>geocode-maps.yandex.ru</a:t>
                </a:r>
              </a:p>
            </p:txBody>
          </p:sp>
          <p:cxnSp>
            <p:nvCxnSpPr>
              <p:cNvPr id="29" name="Прямая соединительная линия 28">
                <a:extLst>
                  <a:ext uri="{FF2B5EF4-FFF2-40B4-BE49-F238E27FC236}">
                    <a16:creationId xmlns="" xmlns:a16="http://schemas.microsoft.com/office/drawing/2014/main" id="{69464A9F-0BF7-ED1D-A9CE-0C2161C8E870}"/>
                  </a:ext>
                </a:extLst>
              </p:cNvPr>
              <p:cNvCxnSpPr>
                <a:cxnSpLocks/>
                <a:stCxn id="27" idx="2"/>
                <a:endCxn id="28" idx="0"/>
              </p:cNvCxnSpPr>
              <p:nvPr/>
            </p:nvCxnSpPr>
            <p:spPr>
              <a:xfrm flipH="1">
                <a:off x="972918" y="1350127"/>
                <a:ext cx="1" cy="36736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Группа 8">
              <a:extLst>
                <a:ext uri="{FF2B5EF4-FFF2-40B4-BE49-F238E27FC236}">
                  <a16:creationId xmlns="" xmlns:a16="http://schemas.microsoft.com/office/drawing/2014/main" id="{8B88E3DB-D411-262E-CC73-9CB1A35B69B4}"/>
                </a:ext>
              </a:extLst>
            </p:cNvPr>
            <p:cNvGrpSpPr/>
            <p:nvPr/>
          </p:nvGrpSpPr>
          <p:grpSpPr>
            <a:xfrm>
              <a:off x="1012271" y="1450386"/>
              <a:ext cx="3310137" cy="1664595"/>
              <a:chOff x="1012271" y="1450386"/>
              <a:chExt cx="3310137" cy="1664595"/>
            </a:xfrm>
          </p:grpSpPr>
          <p:cxnSp>
            <p:nvCxnSpPr>
              <p:cNvPr id="23" name="Прямая со стрелкой 22">
                <a:extLst>
                  <a:ext uri="{FF2B5EF4-FFF2-40B4-BE49-F238E27FC236}">
                    <a16:creationId xmlns="" xmlns:a16="http://schemas.microsoft.com/office/drawing/2014/main" id="{5A598B1D-25EF-5C0A-71D8-4EC640B814AE}"/>
                  </a:ext>
                </a:extLst>
              </p:cNvPr>
              <p:cNvCxnSpPr/>
              <p:nvPr/>
            </p:nvCxnSpPr>
            <p:spPr>
              <a:xfrm flipH="1">
                <a:off x="1019064" y="1997127"/>
                <a:ext cx="3303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 xmlns:a16="http://schemas.microsoft.com/office/drawing/2014/main" id="{2D9EF5EB-B33C-A534-5AB4-529D5CEBF1DB}"/>
                  </a:ext>
                </a:extLst>
              </p:cNvPr>
              <p:cNvCxnSpPr>
                <a:cxnSpLocks/>
              </p:cNvCxnSpPr>
              <p:nvPr/>
            </p:nvCxnSpPr>
            <p:spPr>
              <a:xfrm>
                <a:off x="1012271" y="1811692"/>
                <a:ext cx="3303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 xmlns:a16="http://schemas.microsoft.com/office/drawing/2014/main" id="{DE892C13-3C99-9CE0-55CA-572D84A3BBDA}"/>
                  </a:ext>
                </a:extLst>
              </p:cNvPr>
              <p:cNvSpPr txBox="1"/>
              <p:nvPr/>
            </p:nvSpPr>
            <p:spPr>
              <a:xfrm>
                <a:off x="1049194" y="2037763"/>
                <a:ext cx="3183345" cy="1077218"/>
              </a:xfrm>
              <a:prstGeom prst="rect">
                <a:avLst/>
              </a:prstGeom>
              <a:noFill/>
            </p:spPr>
            <p:txBody>
              <a:bodyPr wrap="square" rtlCol="0">
                <a:spAutoFit/>
              </a:bodyPr>
              <a:lstStyle/>
              <a:p>
                <a:pPr algn="ctr"/>
                <a:r>
                  <a:rPr lang="ru-RU" sz="1600"/>
                  <a:t>Ответ, содержащий:</a:t>
                </a:r>
              </a:p>
              <a:p>
                <a:pPr marL="285750" indent="-285750">
                  <a:buFont typeface="Arial" panose="020B0604020202020204" pitchFamily="34" charset="0"/>
                  <a:buChar char="•"/>
                </a:pPr>
                <a:r>
                  <a:rPr lang="ru-RU" sz="1600"/>
                  <a:t>Статус запроса</a:t>
                </a:r>
              </a:p>
              <a:p>
                <a:pPr marL="285750" indent="-285750">
                  <a:buFont typeface="Arial" panose="020B0604020202020204" pitchFamily="34" charset="0"/>
                  <a:buChar char="•"/>
                </a:pPr>
                <a:r>
                  <a:rPr lang="ru-RU" sz="1600">
                    <a:solidFill>
                      <a:srgbClr val="FF0000"/>
                    </a:solidFill>
                  </a:rPr>
                  <a:t>Координаты дома</a:t>
                </a:r>
              </a:p>
              <a:p>
                <a:pPr marL="285750" indent="-285750">
                  <a:buFont typeface="Arial" panose="020B0604020202020204" pitchFamily="34" charset="0"/>
                  <a:buChar char="•"/>
                </a:pPr>
                <a:r>
                  <a:rPr lang="ru-RU" sz="1600"/>
                  <a:t>Полный формат адреса</a:t>
                </a:r>
                <a:endParaRPr lang="en-US" sz="1600"/>
              </a:p>
            </p:txBody>
          </p:sp>
          <p:sp>
            <p:nvSpPr>
              <p:cNvPr id="26" name="TextBox 25">
                <a:extLst>
                  <a:ext uri="{FF2B5EF4-FFF2-40B4-BE49-F238E27FC236}">
                    <a16:creationId xmlns="" xmlns:a16="http://schemas.microsoft.com/office/drawing/2014/main" id="{EF807346-BD3A-F611-737A-D61BB3967152}"/>
                  </a:ext>
                </a:extLst>
              </p:cNvPr>
              <p:cNvSpPr txBox="1"/>
              <p:nvPr/>
            </p:nvSpPr>
            <p:spPr>
              <a:xfrm>
                <a:off x="1460245" y="1450386"/>
                <a:ext cx="2596801" cy="338554"/>
              </a:xfrm>
              <a:prstGeom prst="rect">
                <a:avLst/>
              </a:prstGeom>
              <a:noFill/>
            </p:spPr>
            <p:txBody>
              <a:bodyPr wrap="none" rtlCol="0">
                <a:spAutoFit/>
              </a:bodyPr>
              <a:lstStyle/>
              <a:p>
                <a:r>
                  <a:rPr lang="en-US" sz="1600"/>
                  <a:t>GET </a:t>
                </a:r>
                <a:r>
                  <a:rPr lang="ru-RU" sz="1600"/>
                  <a:t>запрос с адресом дома</a:t>
                </a:r>
                <a:endParaRPr lang="en-US" sz="1600"/>
              </a:p>
            </p:txBody>
          </p:sp>
        </p:grpSp>
        <p:grpSp>
          <p:nvGrpSpPr>
            <p:cNvPr id="9" name="Группа 12">
              <a:extLst>
                <a:ext uri="{FF2B5EF4-FFF2-40B4-BE49-F238E27FC236}">
                  <a16:creationId xmlns="" xmlns:a16="http://schemas.microsoft.com/office/drawing/2014/main" id="{A4483CBC-91D4-B298-037F-C7648B22C3A2}"/>
                </a:ext>
              </a:extLst>
            </p:cNvPr>
            <p:cNvGrpSpPr/>
            <p:nvPr/>
          </p:nvGrpSpPr>
          <p:grpSpPr>
            <a:xfrm>
              <a:off x="1012271" y="3305178"/>
              <a:ext cx="6778178" cy="1086237"/>
              <a:chOff x="-2289657" y="1375479"/>
              <a:chExt cx="6778178" cy="1086237"/>
            </a:xfrm>
          </p:grpSpPr>
          <p:cxnSp>
            <p:nvCxnSpPr>
              <p:cNvPr id="19" name="Прямая со стрелкой 18">
                <a:extLst>
                  <a:ext uri="{FF2B5EF4-FFF2-40B4-BE49-F238E27FC236}">
                    <a16:creationId xmlns="" xmlns:a16="http://schemas.microsoft.com/office/drawing/2014/main" id="{8CF7E278-CE55-E026-809E-F3C75A38CBC8}"/>
                  </a:ext>
                </a:extLst>
              </p:cNvPr>
              <p:cNvCxnSpPr>
                <a:cxnSpLocks/>
              </p:cNvCxnSpPr>
              <p:nvPr/>
            </p:nvCxnSpPr>
            <p:spPr>
              <a:xfrm flipH="1" flipV="1">
                <a:off x="-2282864" y="1876941"/>
                <a:ext cx="6750210" cy="124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 xmlns:a16="http://schemas.microsoft.com/office/drawing/2014/main" id="{2F27D966-5C7B-6B55-6592-4F448AAB0400}"/>
                  </a:ext>
                </a:extLst>
              </p:cNvPr>
              <p:cNvCxnSpPr>
                <a:cxnSpLocks/>
              </p:cNvCxnSpPr>
              <p:nvPr/>
            </p:nvCxnSpPr>
            <p:spPr>
              <a:xfrm>
                <a:off x="-2289657" y="1723612"/>
                <a:ext cx="6770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5CDB6915-F2C5-14FD-4FD5-60AD48F43861}"/>
                  </a:ext>
                </a:extLst>
              </p:cNvPr>
              <p:cNvSpPr txBox="1"/>
              <p:nvPr/>
            </p:nvSpPr>
            <p:spPr>
              <a:xfrm>
                <a:off x="-2252734" y="1876941"/>
                <a:ext cx="6741255" cy="584775"/>
              </a:xfrm>
              <a:prstGeom prst="rect">
                <a:avLst/>
              </a:prstGeom>
              <a:noFill/>
            </p:spPr>
            <p:txBody>
              <a:bodyPr wrap="square" rtlCol="0">
                <a:spAutoFit/>
              </a:bodyPr>
              <a:lstStyle/>
              <a:p>
                <a:pPr algn="ctr"/>
                <a:r>
                  <a:rPr lang="ru-RU" sz="1600"/>
                  <a:t>Ответ, содержащий:</a:t>
                </a:r>
              </a:p>
              <a:p>
                <a:pPr marL="285750" indent="-285750">
                  <a:buFont typeface="Arial" panose="020B0604020202020204" pitchFamily="34" charset="0"/>
                  <a:buChar char="•"/>
                </a:pPr>
                <a:r>
                  <a:rPr lang="ru-RU" sz="1600"/>
                  <a:t>Характеристики домов на указанной улице, в том числе и их </a:t>
                </a:r>
                <a:r>
                  <a:rPr lang="ru-RU" sz="1600">
                    <a:solidFill>
                      <a:srgbClr val="FF0000"/>
                    </a:solidFill>
                  </a:rPr>
                  <a:t>возраст</a:t>
                </a:r>
                <a:r>
                  <a:rPr lang="ru-RU" sz="1600"/>
                  <a:t>  </a:t>
                </a:r>
                <a:endParaRPr lang="en-US" sz="1600"/>
              </a:p>
            </p:txBody>
          </p:sp>
          <p:sp>
            <p:nvSpPr>
              <p:cNvPr id="22" name="TextBox 21">
                <a:extLst>
                  <a:ext uri="{FF2B5EF4-FFF2-40B4-BE49-F238E27FC236}">
                    <a16:creationId xmlns="" xmlns:a16="http://schemas.microsoft.com/office/drawing/2014/main" id="{93E0AEC4-8741-938D-F31F-888F61E0425D}"/>
                  </a:ext>
                </a:extLst>
              </p:cNvPr>
              <p:cNvSpPr txBox="1"/>
              <p:nvPr/>
            </p:nvSpPr>
            <p:spPr>
              <a:xfrm>
                <a:off x="-194188" y="1375479"/>
                <a:ext cx="2840265" cy="338554"/>
              </a:xfrm>
              <a:prstGeom prst="rect">
                <a:avLst/>
              </a:prstGeom>
              <a:noFill/>
            </p:spPr>
            <p:txBody>
              <a:bodyPr wrap="none" rtlCol="0">
                <a:spAutoFit/>
              </a:bodyPr>
              <a:lstStyle/>
              <a:p>
                <a:r>
                  <a:rPr lang="en-US" sz="1600"/>
                  <a:t>GET </a:t>
                </a:r>
                <a:r>
                  <a:rPr lang="ru-RU" sz="1600"/>
                  <a:t>запрос с полным адресом</a:t>
                </a:r>
                <a:endParaRPr lang="en-US" sz="1600"/>
              </a:p>
            </p:txBody>
          </p:sp>
        </p:grpSp>
      </p:grpSp>
    </p:spTree>
    <p:extLst>
      <p:ext uri="{BB962C8B-B14F-4D97-AF65-F5344CB8AC3E}">
        <p14:creationId xmlns="" xmlns:p14="http://schemas.microsoft.com/office/powerpoint/2010/main" val="401900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3" name="Прямоугольник 2"/>
          <p:cNvSpPr/>
          <p:nvPr/>
        </p:nvSpPr>
        <p:spPr>
          <a:xfrm>
            <a:off x="142844" y="285728"/>
            <a:ext cx="2357454" cy="523220"/>
          </a:xfrm>
          <a:prstGeom prst="rect">
            <a:avLst/>
          </a:prstGeom>
          <a:noFill/>
        </p:spPr>
        <p:txBody>
          <a:bodyPr wrap="square">
            <a:spAutoFit/>
          </a:bodyPr>
          <a:lstStyle/>
          <a:p>
            <a:r>
              <a:rPr lang="ru-RU" sz="2800" b="1" smtClean="0">
                <a:solidFill>
                  <a:srgbClr val="FF0000"/>
                </a:solidFill>
              </a:rPr>
              <a:t>Результат:</a:t>
            </a:r>
          </a:p>
        </p:txBody>
      </p:sp>
      <p:sp>
        <p:nvSpPr>
          <p:cNvPr id="5" name="Прямоугольник 4"/>
          <p:cNvSpPr/>
          <p:nvPr/>
        </p:nvSpPr>
        <p:spPr>
          <a:xfrm>
            <a:off x="5429256" y="6072206"/>
            <a:ext cx="3571900" cy="523220"/>
          </a:xfrm>
          <a:prstGeom prst="rect">
            <a:avLst/>
          </a:prstGeom>
        </p:spPr>
        <p:txBody>
          <a:bodyPr wrap="square">
            <a:spAutoFit/>
          </a:bodyPr>
          <a:lstStyle/>
          <a:p>
            <a:r>
              <a:rPr lang="ru-RU" sz="2800" i="1" smtClean="0">
                <a:solidFill>
                  <a:schemeClr val="tx2">
                    <a:lumMod val="75000"/>
                  </a:schemeClr>
                </a:solidFill>
                <a:latin typeface="Bookman Old Style" pitchFamily="18" charset="0"/>
              </a:rPr>
              <a:t> </a:t>
            </a:r>
            <a:r>
              <a:rPr lang="en-US" sz="2800" i="1" smtClean="0">
                <a:solidFill>
                  <a:schemeClr val="tx2">
                    <a:lumMod val="75000"/>
                  </a:schemeClr>
                </a:solidFill>
                <a:latin typeface="Bookman Old Style" pitchFamily="18" charset="0"/>
              </a:rPr>
              <a:t>  </a:t>
            </a:r>
            <a:endParaRPr lang="ru-RU" sz="2800" i="1">
              <a:solidFill>
                <a:schemeClr val="tx2">
                  <a:lumMod val="75000"/>
                </a:schemeClr>
              </a:solidFill>
              <a:latin typeface="Bookman Old Style" pitchFamily="18" charset="0"/>
            </a:endParaRPr>
          </a:p>
        </p:txBody>
      </p:sp>
      <p:pic>
        <p:nvPicPr>
          <p:cNvPr id="2" name="Picture 2"/>
          <p:cNvPicPr>
            <a:picLocks noChangeAspect="1" noChangeArrowheads="1"/>
          </p:cNvPicPr>
          <p:nvPr/>
        </p:nvPicPr>
        <p:blipFill>
          <a:blip r:embed="rId3"/>
          <a:srcRect/>
          <a:stretch>
            <a:fillRect/>
          </a:stretch>
        </p:blipFill>
        <p:spPr bwMode="auto">
          <a:xfrm>
            <a:off x="2857488" y="500042"/>
            <a:ext cx="4071966" cy="6072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3" name="Прямоугольник 2"/>
          <p:cNvSpPr/>
          <p:nvPr/>
        </p:nvSpPr>
        <p:spPr>
          <a:xfrm>
            <a:off x="500034" y="428604"/>
            <a:ext cx="7786742" cy="400110"/>
          </a:xfrm>
          <a:prstGeom prst="rect">
            <a:avLst/>
          </a:prstGeom>
        </p:spPr>
        <p:txBody>
          <a:bodyPr wrap="square">
            <a:spAutoFit/>
          </a:bodyPr>
          <a:lstStyle/>
          <a:p>
            <a:r>
              <a:rPr lang="ru-RU" sz="2000" b="1" i="1" dirty="0" smtClean="0">
                <a:solidFill>
                  <a:srgbClr val="FF0000"/>
                </a:solidFill>
              </a:rPr>
              <a:t>Приложение 1. Ноутбук    </a:t>
            </a:r>
            <a:r>
              <a:rPr lang="en-US" sz="2000" b="1" i="1" dirty="0" err="1" smtClean="0">
                <a:solidFill>
                  <a:srgbClr val="FF0000"/>
                </a:solidFill>
              </a:rPr>
              <a:t>EDA_first.ipynb</a:t>
            </a:r>
            <a:r>
              <a:rPr lang="ru-RU" sz="2000" b="1" i="1" dirty="0" smtClean="0">
                <a:solidFill>
                  <a:srgbClr val="FF0000"/>
                </a:solidFill>
              </a:rPr>
              <a:t>:</a:t>
            </a:r>
            <a:endParaRPr lang="en-US" sz="2000" b="1" i="1" dirty="0">
              <a:solidFill>
                <a:srgbClr val="FF0000"/>
              </a:solidFill>
            </a:endParaRPr>
          </a:p>
        </p:txBody>
      </p:sp>
      <p:sp>
        <p:nvSpPr>
          <p:cNvPr id="6" name="Прямоугольник 5"/>
          <p:cNvSpPr/>
          <p:nvPr/>
        </p:nvSpPr>
        <p:spPr>
          <a:xfrm>
            <a:off x="857224" y="1214422"/>
            <a:ext cx="7929618" cy="707886"/>
          </a:xfrm>
          <a:prstGeom prst="rect">
            <a:avLst/>
          </a:prstGeom>
        </p:spPr>
        <p:txBody>
          <a:bodyPr wrap="square">
            <a:spAutoFit/>
          </a:bodyPr>
          <a:lstStyle/>
          <a:p>
            <a:pPr marL="457200" indent="-457200">
              <a:buAutoNum type="arabicParenR"/>
            </a:pPr>
            <a:r>
              <a:rPr lang="ru-RU" sz="2000" i="1" dirty="0" smtClean="0">
                <a:solidFill>
                  <a:schemeClr val="tx2">
                    <a:lumMod val="75000"/>
                  </a:schemeClr>
                </a:solidFill>
              </a:rPr>
              <a:t>Произведено переименование полученных </a:t>
            </a:r>
            <a:r>
              <a:rPr lang="ru-RU" sz="2000" i="1" dirty="0" err="1" smtClean="0">
                <a:solidFill>
                  <a:schemeClr val="tx2">
                    <a:lumMod val="75000"/>
                  </a:schemeClr>
                </a:solidFill>
              </a:rPr>
              <a:t>фичей</a:t>
            </a:r>
            <a:r>
              <a:rPr lang="ru-RU" sz="2000" i="1" dirty="0" smtClean="0">
                <a:solidFill>
                  <a:schemeClr val="tx2">
                    <a:lumMod val="75000"/>
                  </a:schemeClr>
                </a:solidFill>
              </a:rPr>
              <a:t> с целью унификации.</a:t>
            </a:r>
            <a:endParaRPr lang="en-US" sz="2000" i="1" dirty="0">
              <a:solidFill>
                <a:schemeClr val="tx2">
                  <a:lumMod val="75000"/>
                </a:schemeClr>
              </a:solidFill>
            </a:endParaRPr>
          </a:p>
        </p:txBody>
      </p:sp>
      <p:sp>
        <p:nvSpPr>
          <p:cNvPr id="8" name="TextBox 7"/>
          <p:cNvSpPr txBox="1"/>
          <p:nvPr/>
        </p:nvSpPr>
        <p:spPr>
          <a:xfrm>
            <a:off x="3714744" y="2928934"/>
            <a:ext cx="184731" cy="369332"/>
          </a:xfrm>
          <a:prstGeom prst="rect">
            <a:avLst/>
          </a:prstGeom>
          <a:noFill/>
        </p:spPr>
        <p:txBody>
          <a:bodyPr wrap="none" rtlCol="0">
            <a:spAutoFit/>
          </a:bodyPr>
          <a:lstStyle/>
          <a:p>
            <a:endParaRPr lang="ru-RU" dirty="0"/>
          </a:p>
        </p:txBody>
      </p:sp>
      <p:pic>
        <p:nvPicPr>
          <p:cNvPr id="2052" name="Picture 4"/>
          <p:cNvPicPr>
            <a:picLocks noChangeAspect="1" noChangeArrowheads="1"/>
          </p:cNvPicPr>
          <p:nvPr/>
        </p:nvPicPr>
        <p:blipFill>
          <a:blip r:embed="rId3"/>
          <a:srcRect/>
          <a:stretch>
            <a:fillRect/>
          </a:stretch>
        </p:blipFill>
        <p:spPr bwMode="auto">
          <a:xfrm>
            <a:off x="1285852" y="2071678"/>
            <a:ext cx="6500858"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5" name="Прямоугольник 4"/>
          <p:cNvSpPr/>
          <p:nvPr/>
        </p:nvSpPr>
        <p:spPr>
          <a:xfrm>
            <a:off x="571472" y="214290"/>
            <a:ext cx="7929618" cy="707886"/>
          </a:xfrm>
          <a:prstGeom prst="rect">
            <a:avLst/>
          </a:prstGeom>
        </p:spPr>
        <p:txBody>
          <a:bodyPr wrap="square">
            <a:spAutoFit/>
          </a:bodyPr>
          <a:lstStyle/>
          <a:p>
            <a:r>
              <a:rPr lang="ru-RU" sz="2000" i="1" dirty="0" smtClean="0">
                <a:solidFill>
                  <a:schemeClr val="tx2">
                    <a:lumMod val="75000"/>
                  </a:schemeClr>
                </a:solidFill>
              </a:rPr>
              <a:t>2) </a:t>
            </a:r>
            <a:r>
              <a:rPr lang="ru-RU" sz="2000" i="1" smtClean="0">
                <a:solidFill>
                  <a:schemeClr val="tx2">
                    <a:lumMod val="75000"/>
                  </a:schemeClr>
                </a:solidFill>
              </a:rPr>
              <a:t>Мы </a:t>
            </a:r>
            <a:r>
              <a:rPr lang="ru-RU" sz="2000" i="1" smtClean="0">
                <a:solidFill>
                  <a:schemeClr val="tx2">
                    <a:lumMod val="75000"/>
                  </a:schemeClr>
                </a:solidFill>
              </a:rPr>
              <a:t>изучены </a:t>
            </a:r>
            <a:r>
              <a:rPr lang="ru-RU" sz="2000" i="1" dirty="0" smtClean="0">
                <a:solidFill>
                  <a:schemeClr val="tx2">
                    <a:lumMod val="75000"/>
                  </a:schemeClr>
                </a:solidFill>
              </a:rPr>
              <a:t>пропуски и вывели информацию в виде графической таблицы.</a:t>
            </a:r>
          </a:p>
        </p:txBody>
      </p:sp>
      <p:pic>
        <p:nvPicPr>
          <p:cNvPr id="4099" name="Picture 3"/>
          <p:cNvPicPr>
            <a:picLocks noChangeAspect="1" noChangeArrowheads="1"/>
          </p:cNvPicPr>
          <p:nvPr/>
        </p:nvPicPr>
        <p:blipFill>
          <a:blip r:embed="rId3"/>
          <a:srcRect/>
          <a:stretch>
            <a:fillRect/>
          </a:stretch>
        </p:blipFill>
        <p:spPr bwMode="auto">
          <a:xfrm>
            <a:off x="1571604" y="1000108"/>
            <a:ext cx="5715040" cy="5072098"/>
          </a:xfrm>
          <a:prstGeom prst="rect">
            <a:avLst/>
          </a:prstGeom>
          <a:noFill/>
          <a:ln w="9525">
            <a:noFill/>
            <a:miter lim="800000"/>
            <a:headEnd/>
            <a:tailEnd/>
          </a:ln>
          <a:effectLst/>
        </p:spPr>
      </p:pic>
      <p:sp>
        <p:nvSpPr>
          <p:cNvPr id="8" name="Прямоугольник 7"/>
          <p:cNvSpPr/>
          <p:nvPr/>
        </p:nvSpPr>
        <p:spPr>
          <a:xfrm>
            <a:off x="500034" y="6357958"/>
            <a:ext cx="7500990" cy="338554"/>
          </a:xfrm>
          <a:prstGeom prst="rect">
            <a:avLst/>
          </a:prstGeom>
        </p:spPr>
        <p:txBody>
          <a:bodyPr wrap="square">
            <a:spAutoFit/>
          </a:bodyPr>
          <a:lstStyle/>
          <a:p>
            <a:r>
              <a:rPr lang="ru-RU" sz="1600" i="1" dirty="0" smtClean="0">
                <a:solidFill>
                  <a:schemeClr val="tx2">
                    <a:lumMod val="75000"/>
                  </a:schemeClr>
                </a:solidFill>
              </a:rPr>
              <a:t>* желтый - пропущенные данные, синий - не пропущенные</a:t>
            </a:r>
            <a:endParaRPr lang="ru-RU" sz="1600" i="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285720" y="214290"/>
            <a:ext cx="8643998" cy="707886"/>
          </a:xfrm>
          <a:prstGeom prst="rect">
            <a:avLst/>
          </a:prstGeom>
        </p:spPr>
        <p:txBody>
          <a:bodyPr wrap="square">
            <a:spAutoFit/>
          </a:bodyPr>
          <a:lstStyle/>
          <a:p>
            <a:r>
              <a:rPr lang="ru-RU" sz="2000" i="1" dirty="0" smtClean="0">
                <a:solidFill>
                  <a:schemeClr val="tx2">
                    <a:lumMod val="75000"/>
                  </a:schemeClr>
                </a:solidFill>
              </a:rPr>
              <a:t>3) Проведена проверка на повторяющиеся данные. Особенно нас интересовали дубли по адресу.</a:t>
            </a:r>
          </a:p>
        </p:txBody>
      </p:sp>
      <p:pic>
        <p:nvPicPr>
          <p:cNvPr id="3074" name="Picture 2"/>
          <p:cNvPicPr>
            <a:picLocks noChangeAspect="1" noChangeArrowheads="1"/>
          </p:cNvPicPr>
          <p:nvPr/>
        </p:nvPicPr>
        <p:blipFill>
          <a:blip r:embed="rId3"/>
          <a:srcRect/>
          <a:stretch>
            <a:fillRect/>
          </a:stretch>
        </p:blipFill>
        <p:spPr bwMode="auto">
          <a:xfrm>
            <a:off x="4643438" y="714356"/>
            <a:ext cx="4000528" cy="114300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71472" y="4071942"/>
            <a:ext cx="5286412" cy="1285884"/>
          </a:xfrm>
          <a:prstGeom prst="rect">
            <a:avLst/>
          </a:prstGeom>
          <a:noFill/>
          <a:ln w="9525">
            <a:noFill/>
            <a:miter lim="800000"/>
            <a:headEnd/>
            <a:tailEnd/>
          </a:ln>
          <a:effectLst/>
        </p:spPr>
      </p:pic>
      <p:sp>
        <p:nvSpPr>
          <p:cNvPr id="10" name="Прямоугольник 9"/>
          <p:cNvSpPr/>
          <p:nvPr/>
        </p:nvSpPr>
        <p:spPr>
          <a:xfrm>
            <a:off x="357158" y="2071678"/>
            <a:ext cx="8429684" cy="1785104"/>
          </a:xfrm>
          <a:prstGeom prst="rect">
            <a:avLst/>
          </a:prstGeom>
          <a:ln>
            <a:noFill/>
          </a:ln>
        </p:spPr>
        <p:txBody>
          <a:bodyPr wrap="square">
            <a:spAutoFit/>
          </a:bodyPr>
          <a:lstStyle/>
          <a:p>
            <a:r>
              <a:rPr lang="ru-RU" i="1" dirty="0" smtClean="0">
                <a:solidFill>
                  <a:schemeClr val="tx2">
                    <a:lumMod val="75000"/>
                  </a:schemeClr>
                </a:solidFill>
              </a:rPr>
              <a:t>Более </a:t>
            </a:r>
            <a:r>
              <a:rPr lang="ru-RU" sz="2000" b="1" i="1" dirty="0" smtClean="0">
                <a:solidFill>
                  <a:schemeClr val="accent6">
                    <a:lumMod val="50000"/>
                  </a:schemeClr>
                </a:solidFill>
              </a:rPr>
              <a:t>63%</a:t>
            </a:r>
            <a:r>
              <a:rPr lang="ru-RU" i="1" dirty="0" smtClean="0">
                <a:solidFill>
                  <a:schemeClr val="tx2">
                    <a:lumMod val="75000"/>
                  </a:schemeClr>
                </a:solidFill>
              </a:rPr>
              <a:t> объектов имеют повторяющиеся значения в адресе.</a:t>
            </a:r>
            <a:br>
              <a:rPr lang="ru-RU" i="1" dirty="0" smtClean="0">
                <a:solidFill>
                  <a:schemeClr val="tx2">
                    <a:lumMod val="75000"/>
                  </a:schemeClr>
                </a:solidFill>
              </a:rPr>
            </a:br>
            <a:r>
              <a:rPr lang="ru-RU" i="1" dirty="0" smtClean="0">
                <a:solidFill>
                  <a:schemeClr val="tx2">
                    <a:lumMod val="75000"/>
                  </a:schemeClr>
                </a:solidFill>
              </a:rPr>
              <a:t>В среднем, каждый адрес упоминается в </a:t>
            </a:r>
            <a:r>
              <a:rPr lang="ru-RU" i="1" dirty="0" err="1" smtClean="0">
                <a:solidFill>
                  <a:schemeClr val="tx2">
                    <a:lumMod val="75000"/>
                  </a:schemeClr>
                </a:solidFill>
              </a:rPr>
              <a:t>DataFrame</a:t>
            </a:r>
            <a:r>
              <a:rPr lang="ru-RU" i="1" dirty="0" smtClean="0">
                <a:solidFill>
                  <a:schemeClr val="tx2">
                    <a:lumMod val="75000"/>
                  </a:schemeClr>
                </a:solidFill>
              </a:rPr>
              <a:t> 3 раза.</a:t>
            </a:r>
          </a:p>
          <a:p>
            <a:endParaRPr lang="ru-RU" i="1" dirty="0" smtClean="0">
              <a:solidFill>
                <a:schemeClr val="accent1">
                  <a:lumMod val="75000"/>
                </a:schemeClr>
              </a:solidFill>
            </a:endParaRPr>
          </a:p>
          <a:p>
            <a:r>
              <a:rPr lang="ru-RU" i="1" dirty="0" smtClean="0">
                <a:solidFill>
                  <a:schemeClr val="tx2">
                    <a:lumMod val="75000"/>
                  </a:schemeClr>
                </a:solidFill>
              </a:rPr>
              <a:t>Рассмотрение дубликатов только по одному признаку представляется нецелесообразным. Для повышения вероятности нахождения дубликатов рассмотрим их наличие в 3х столбцах - Адрес, </a:t>
            </a:r>
            <a:r>
              <a:rPr lang="ru-RU" i="1" dirty="0" err="1" smtClean="0">
                <a:solidFill>
                  <a:schemeClr val="tx2">
                    <a:lumMod val="75000"/>
                  </a:schemeClr>
                </a:solidFill>
              </a:rPr>
              <a:t>Общая_площадь</a:t>
            </a:r>
            <a:r>
              <a:rPr lang="ru-RU" i="1" dirty="0" smtClean="0">
                <a:solidFill>
                  <a:schemeClr val="tx2">
                    <a:lumMod val="75000"/>
                  </a:schemeClr>
                </a:solidFill>
              </a:rPr>
              <a:t>, Этаж.</a:t>
            </a:r>
            <a:endParaRPr lang="ru-RU" i="1" dirty="0">
              <a:solidFill>
                <a:schemeClr val="tx2">
                  <a:lumMod val="75000"/>
                </a:schemeClr>
              </a:solidFill>
            </a:endParaRPr>
          </a:p>
        </p:txBody>
      </p:sp>
      <p:sp>
        <p:nvSpPr>
          <p:cNvPr id="11" name="Прямоугольник 10"/>
          <p:cNvSpPr/>
          <p:nvPr/>
        </p:nvSpPr>
        <p:spPr>
          <a:xfrm>
            <a:off x="571472" y="5715016"/>
            <a:ext cx="8072494" cy="646331"/>
          </a:xfrm>
          <a:prstGeom prst="rect">
            <a:avLst/>
          </a:prstGeom>
          <a:ln>
            <a:noFill/>
          </a:ln>
        </p:spPr>
        <p:txBody>
          <a:bodyPr wrap="square">
            <a:spAutoFit/>
          </a:bodyPr>
          <a:lstStyle/>
          <a:p>
            <a:r>
              <a:rPr lang="ru-RU" i="1" dirty="0" smtClean="0">
                <a:solidFill>
                  <a:schemeClr val="tx2">
                    <a:lumMod val="75000"/>
                  </a:schemeClr>
                </a:solidFill>
              </a:rPr>
              <a:t>Чуть более 3% данных попадают под указанный критерий, что может расцениваться как  реалистичный результат.</a:t>
            </a:r>
            <a:endParaRPr lang="ru-RU" i="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857224" y="357166"/>
            <a:ext cx="7715304" cy="646331"/>
          </a:xfrm>
          <a:prstGeom prst="rect">
            <a:avLst/>
          </a:prstGeom>
          <a:noFill/>
        </p:spPr>
        <p:txBody>
          <a:bodyPr wrap="square">
            <a:spAutoFit/>
          </a:bodyPr>
          <a:lstStyle/>
          <a:p>
            <a:r>
              <a:rPr lang="ru-RU" i="1" smtClean="0"/>
              <a:t>Наша целевая переменная (target) -</a:t>
            </a:r>
            <a:r>
              <a:rPr lang="ru-RU" i="1" smtClean="0"/>
              <a:t> </a:t>
            </a:r>
            <a:r>
              <a:rPr lang="ru-RU" i="1" smtClean="0"/>
              <a:t>Price</a:t>
            </a:r>
          </a:p>
          <a:p>
            <a:endParaRPr lang="ru-RU" i="1" dirty="0" smtClean="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1000100" y="785794"/>
            <a:ext cx="5000660" cy="3857653"/>
          </a:xfrm>
          <a:prstGeom prst="rect">
            <a:avLst/>
          </a:prstGeom>
          <a:noFill/>
          <a:ln w="9525">
            <a:noFill/>
            <a:miter lim="800000"/>
            <a:headEnd/>
            <a:tailEnd/>
          </a:ln>
          <a:effectLst/>
        </p:spPr>
      </p:pic>
      <p:sp>
        <p:nvSpPr>
          <p:cNvPr id="5" name="Прямоугольник 4"/>
          <p:cNvSpPr/>
          <p:nvPr/>
        </p:nvSpPr>
        <p:spPr>
          <a:xfrm>
            <a:off x="428596" y="4857760"/>
            <a:ext cx="8429684" cy="1754326"/>
          </a:xfrm>
          <a:prstGeom prst="rect">
            <a:avLst/>
          </a:prstGeom>
        </p:spPr>
        <p:txBody>
          <a:bodyPr wrap="square">
            <a:spAutoFit/>
          </a:bodyPr>
          <a:lstStyle/>
          <a:p>
            <a:r>
              <a:rPr lang="ru-RU" smtClean="0">
                <a:solidFill>
                  <a:schemeClr val="tx2">
                    <a:lumMod val="75000"/>
                  </a:schemeClr>
                </a:solidFill>
              </a:rPr>
              <a:t>Гистограмма имеет очень рваный характер. Это обусловлено желанием пользователей объявить более "красивую" (округленную) цену. Такое распределение отрицательно скажется на точность работы моделей машинного обуения, так как абсолютно разные объекты обладают одинаковой стоимостью.</a:t>
            </a:r>
          </a:p>
          <a:p>
            <a:r>
              <a:rPr lang="ru-RU" smtClean="0">
                <a:solidFill>
                  <a:schemeClr val="tx2">
                    <a:lumMod val="75000"/>
                  </a:schemeClr>
                </a:solidFill>
              </a:rPr>
              <a:t>Нивелировать такое </a:t>
            </a:r>
            <a:r>
              <a:rPr lang="ru-RU" smtClean="0">
                <a:solidFill>
                  <a:schemeClr val="tx2">
                    <a:lumMod val="75000"/>
                  </a:schemeClr>
                </a:solidFill>
              </a:rPr>
              <a:t>распределения можно </a:t>
            </a:r>
            <a:r>
              <a:rPr lang="ru-RU" smtClean="0">
                <a:solidFill>
                  <a:schemeClr val="tx2">
                    <a:lumMod val="75000"/>
                  </a:schemeClr>
                </a:solidFill>
              </a:rPr>
              <a:t>достич </a:t>
            </a:r>
            <a:r>
              <a:rPr lang="ru-RU" smtClean="0">
                <a:solidFill>
                  <a:schemeClr val="tx2">
                    <a:lumMod val="75000"/>
                  </a:schemeClr>
                </a:solidFill>
              </a:rPr>
              <a:t>вводом </a:t>
            </a:r>
            <a:r>
              <a:rPr lang="ru-RU" smtClean="0">
                <a:solidFill>
                  <a:schemeClr val="tx2">
                    <a:lumMod val="75000"/>
                  </a:schemeClr>
                </a:solidFill>
              </a:rPr>
              <a:t>в рассмотрение стоимость квадратного метра.</a:t>
            </a:r>
            <a:endParaRPr lang="ru-RU">
              <a:solidFill>
                <a:schemeClr val="tx2">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500034" y="428604"/>
            <a:ext cx="6072214" cy="1200329"/>
          </a:xfrm>
          <a:prstGeom prst="rect">
            <a:avLst/>
          </a:prstGeom>
          <a:noFill/>
        </p:spPr>
        <p:txBody>
          <a:bodyPr wrap="square">
            <a:spAutoFit/>
          </a:bodyPr>
          <a:lstStyle/>
          <a:p>
            <a:r>
              <a:rPr lang="ru-RU" smtClean="0"/>
              <a:t>Изучим </a:t>
            </a:r>
            <a:r>
              <a:rPr lang="ru-RU" smtClean="0"/>
              <a:t>выбросы в </a:t>
            </a:r>
            <a:r>
              <a:rPr lang="ru-RU" smtClean="0"/>
              <a:t>числовых </a:t>
            </a:r>
            <a:r>
              <a:rPr lang="ru-RU" smtClean="0"/>
              <a:t>переменных</a:t>
            </a:r>
          </a:p>
          <a:p>
            <a:endParaRPr lang="ru-RU" smtClean="0"/>
          </a:p>
          <a:p>
            <a:endParaRPr lang="ru-RU" smtClean="0"/>
          </a:p>
          <a:p>
            <a:endParaRPr lang="ru-RU" dirty="0" smtClean="0">
              <a:solidFill>
                <a:srgbClr val="FF0000"/>
              </a:solidFill>
            </a:endParaRPr>
          </a:p>
        </p:txBody>
      </p:sp>
      <p:pic>
        <p:nvPicPr>
          <p:cNvPr id="2051" name="Picture 3"/>
          <p:cNvPicPr>
            <a:picLocks noChangeAspect="1" noChangeArrowheads="1"/>
          </p:cNvPicPr>
          <p:nvPr/>
        </p:nvPicPr>
        <p:blipFill>
          <a:blip r:embed="rId3"/>
          <a:srcRect/>
          <a:stretch>
            <a:fillRect/>
          </a:stretch>
        </p:blipFill>
        <p:spPr bwMode="auto">
          <a:xfrm>
            <a:off x="785786" y="1000108"/>
            <a:ext cx="5929354"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pic>
        <p:nvPicPr>
          <p:cNvPr id="3075" name="Picture 3"/>
          <p:cNvPicPr>
            <a:picLocks noChangeAspect="1" noChangeArrowheads="1"/>
          </p:cNvPicPr>
          <p:nvPr/>
        </p:nvPicPr>
        <p:blipFill>
          <a:blip r:embed="rId3"/>
          <a:srcRect/>
          <a:stretch>
            <a:fillRect/>
          </a:stretch>
        </p:blipFill>
        <p:spPr bwMode="auto">
          <a:xfrm>
            <a:off x="500034" y="142852"/>
            <a:ext cx="8286808" cy="3143272"/>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00034" y="3506778"/>
            <a:ext cx="8286807" cy="30079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6" name="Прямоугольник 5"/>
          <p:cNvSpPr/>
          <p:nvPr/>
        </p:nvSpPr>
        <p:spPr>
          <a:xfrm>
            <a:off x="642910" y="1214422"/>
            <a:ext cx="7858180" cy="3170099"/>
          </a:xfrm>
          <a:prstGeom prst="rect">
            <a:avLst/>
          </a:prstGeom>
        </p:spPr>
        <p:txBody>
          <a:bodyPr wrap="square">
            <a:spAutoFit/>
          </a:bodyPr>
          <a:lstStyle/>
          <a:p>
            <a:r>
              <a:rPr lang="ru-RU" sz="2000" i="1" smtClean="0">
                <a:solidFill>
                  <a:schemeClr val="tx2">
                    <a:lumMod val="75000"/>
                  </a:schemeClr>
                </a:solidFill>
              </a:rPr>
              <a:t>Цель нашей работы - предсказание цены на недвижимость в Санкт-Петербурге. Для определения цены будет проведен анализ данных и выбрана модель машинного обучения, наиболее подходящая для решения поставленной задачи. Будет создан Telegram </a:t>
            </a:r>
            <a:r>
              <a:rPr lang="ru-RU" sz="2000" i="1" err="1" smtClean="0">
                <a:solidFill>
                  <a:schemeClr val="tx2">
                    <a:lumMod val="75000"/>
                  </a:schemeClr>
                </a:solidFill>
              </a:rPr>
              <a:t>bot</a:t>
            </a:r>
            <a:r>
              <a:rPr lang="ru-RU" sz="2000" i="1" smtClean="0">
                <a:solidFill>
                  <a:schemeClr val="tx2">
                    <a:lumMod val="75000"/>
                  </a:schemeClr>
                </a:solidFill>
              </a:rPr>
              <a:t>. </a:t>
            </a:r>
          </a:p>
          <a:p>
            <a:endParaRPr lang="ru-RU" sz="2000" i="1" smtClean="0">
              <a:solidFill>
                <a:schemeClr val="tx2">
                  <a:lumMod val="75000"/>
                </a:schemeClr>
              </a:solidFill>
            </a:endParaRPr>
          </a:p>
          <a:p>
            <a:r>
              <a:rPr lang="ru-RU" sz="2000" i="1" smtClean="0">
                <a:solidFill>
                  <a:schemeClr val="tx2">
                    <a:lumMod val="75000"/>
                  </a:schemeClr>
                </a:solidFill>
              </a:rPr>
              <a:t>Пользователь будет вводить основные данные об интересующей его квартире (площадь, расположение, этаж, количество комнат и др.), а на выходе получать рекомендуемую моделью цену на недвижимость. </a:t>
            </a:r>
          </a:p>
          <a:p>
            <a:endParaRPr lang="ru-RU" sz="2000" i="1"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pic>
        <p:nvPicPr>
          <p:cNvPr id="4098" name="Picture 2"/>
          <p:cNvPicPr>
            <a:picLocks noChangeAspect="1" noChangeArrowheads="1"/>
          </p:cNvPicPr>
          <p:nvPr/>
        </p:nvPicPr>
        <p:blipFill>
          <a:blip r:embed="rId3"/>
          <a:srcRect/>
          <a:stretch>
            <a:fillRect/>
          </a:stretch>
        </p:blipFill>
        <p:spPr bwMode="auto">
          <a:xfrm>
            <a:off x="357158" y="214290"/>
            <a:ext cx="8358246" cy="271464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57159" y="3214686"/>
            <a:ext cx="8358245" cy="3294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pic>
        <p:nvPicPr>
          <p:cNvPr id="5122" name="Picture 2"/>
          <p:cNvPicPr>
            <a:picLocks noChangeAspect="1" noChangeArrowheads="1"/>
          </p:cNvPicPr>
          <p:nvPr/>
        </p:nvPicPr>
        <p:blipFill>
          <a:blip r:embed="rId3"/>
          <a:srcRect/>
          <a:stretch>
            <a:fillRect/>
          </a:stretch>
        </p:blipFill>
        <p:spPr bwMode="auto">
          <a:xfrm>
            <a:off x="214282" y="285729"/>
            <a:ext cx="8697938" cy="2857519"/>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214282" y="3286124"/>
            <a:ext cx="8715436"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pic>
        <p:nvPicPr>
          <p:cNvPr id="6146" name="Picture 2"/>
          <p:cNvPicPr>
            <a:picLocks noChangeAspect="1" noChangeArrowheads="1"/>
          </p:cNvPicPr>
          <p:nvPr/>
        </p:nvPicPr>
        <p:blipFill>
          <a:blip r:embed="rId3"/>
          <a:srcRect/>
          <a:stretch>
            <a:fillRect/>
          </a:stretch>
        </p:blipFill>
        <p:spPr bwMode="auto">
          <a:xfrm>
            <a:off x="142844" y="285729"/>
            <a:ext cx="8806632" cy="2786082"/>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42844" y="3214686"/>
            <a:ext cx="8858312" cy="3025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1071538" y="642918"/>
            <a:ext cx="4572000" cy="584775"/>
          </a:xfrm>
          <a:prstGeom prst="rect">
            <a:avLst/>
          </a:prstGeom>
          <a:noFill/>
        </p:spPr>
        <p:txBody>
          <a:bodyPr wrap="square">
            <a:spAutoFit/>
          </a:bodyPr>
          <a:lstStyle/>
          <a:p>
            <a:endParaRPr lang="ru-RU" sz="3200" dirty="0" smtClean="0">
              <a:solidFill>
                <a:srgbClr val="FF0000"/>
              </a:solidFill>
            </a:endParaRPr>
          </a:p>
        </p:txBody>
      </p:sp>
      <p:sp>
        <p:nvSpPr>
          <p:cNvPr id="5" name="Прямоугольник 4"/>
          <p:cNvSpPr/>
          <p:nvPr/>
        </p:nvSpPr>
        <p:spPr>
          <a:xfrm>
            <a:off x="642910" y="714356"/>
            <a:ext cx="7643866" cy="3693319"/>
          </a:xfrm>
          <a:prstGeom prst="rect">
            <a:avLst/>
          </a:prstGeom>
        </p:spPr>
        <p:txBody>
          <a:bodyPr wrap="square">
            <a:spAutoFit/>
          </a:bodyPr>
          <a:lstStyle/>
          <a:p>
            <a:r>
              <a:rPr lang="ru-RU" i="1" smtClean="0">
                <a:solidFill>
                  <a:schemeClr val="tx2">
                    <a:lumMod val="75000"/>
                  </a:schemeClr>
                </a:solidFill>
              </a:rPr>
              <a:t>Признак id для нас не является необходимым, немногим позже мы от него избавимся. На боксплотах также можно увидеть выбросы в целевой переменной Price, о которых говорилось немногим выше.</a:t>
            </a:r>
          </a:p>
          <a:p>
            <a:endParaRPr lang="ru-RU" i="1" smtClean="0">
              <a:solidFill>
                <a:schemeClr val="tx2">
                  <a:lumMod val="75000"/>
                </a:schemeClr>
              </a:solidFill>
            </a:endParaRPr>
          </a:p>
          <a:p>
            <a:r>
              <a:rPr lang="ru-RU" i="1" smtClean="0">
                <a:solidFill>
                  <a:schemeClr val="tx2">
                    <a:lumMod val="75000"/>
                  </a:schemeClr>
                </a:solidFill>
              </a:rPr>
              <a:t>Что касается годов пстроек дома, то мы видим, что в основном года сосредоточены в диапазоне от 1990 до 2003гг, что свидетельствует об относительно небольшом сроке эксплуатации домов, а как итог и о том, что дома находятся в не самом худшем состоянии.</a:t>
            </a:r>
          </a:p>
          <a:p>
            <a:endParaRPr lang="ru-RU" i="1" smtClean="0">
              <a:solidFill>
                <a:schemeClr val="tx2">
                  <a:lumMod val="75000"/>
                </a:schemeClr>
              </a:solidFill>
            </a:endParaRPr>
          </a:p>
          <a:p>
            <a:r>
              <a:rPr lang="ru-RU" i="1" smtClean="0">
                <a:solidFill>
                  <a:schemeClr val="tx2">
                    <a:lumMod val="75000"/>
                  </a:schemeClr>
                </a:solidFill>
              </a:rPr>
              <a:t>Также видно, что в основном мы имеем дело с домами, в которых в среднем до 12 этажей. Также видно, что у нас есть дом, один дом, который сильно выбивается из общей картины и имеет аж свыше 70 этажей.</a:t>
            </a:r>
            <a:endParaRPr lang="ru-RU" i="1">
              <a:solidFill>
                <a:schemeClr val="tx2">
                  <a:lumMod val="75000"/>
                </a:schemeClr>
              </a:solidFill>
            </a:endParaRPr>
          </a:p>
        </p:txBody>
      </p:sp>
      <p:sp>
        <p:nvSpPr>
          <p:cNvPr id="6" name="Прямоугольник 5"/>
          <p:cNvSpPr/>
          <p:nvPr/>
        </p:nvSpPr>
        <p:spPr>
          <a:xfrm>
            <a:off x="571472" y="6286520"/>
            <a:ext cx="7143800" cy="369332"/>
          </a:xfrm>
          <a:prstGeom prst="rect">
            <a:avLst/>
          </a:prstGeom>
        </p:spPr>
        <p:txBody>
          <a:bodyPr wrap="square">
            <a:spAutoFit/>
          </a:bodyPr>
          <a:lstStyle/>
          <a:p>
            <a:r>
              <a:rPr lang="ru-RU" i="1" smtClean="0">
                <a:solidFill>
                  <a:srgbClr val="0070C0"/>
                </a:solidFill>
              </a:rPr>
              <a:t>Выводы по ноутбукам см. на слайдах 9-7</a:t>
            </a:r>
            <a:endParaRPr lang="ru-RU" i="1">
              <a:solidFill>
                <a:srgbClr val="0070C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357158" y="357167"/>
            <a:ext cx="8143932" cy="954107"/>
          </a:xfrm>
          <a:prstGeom prst="rect">
            <a:avLst/>
          </a:prstGeom>
        </p:spPr>
        <p:txBody>
          <a:bodyPr wrap="square">
            <a:spAutoFit/>
          </a:bodyPr>
          <a:lstStyle/>
          <a:p>
            <a:pPr algn="ctr"/>
            <a:r>
              <a:rPr lang="ru-RU" sz="2800" b="1" i="1" smtClean="0">
                <a:solidFill>
                  <a:srgbClr val="FF0000"/>
                </a:solidFill>
              </a:rPr>
              <a:t> </a:t>
            </a:r>
            <a:endParaRPr lang="en-US" sz="2800" b="1" i="1" smtClean="0">
              <a:solidFill>
                <a:srgbClr val="FF0000"/>
              </a:solidFill>
            </a:endParaRPr>
          </a:p>
          <a:p>
            <a:pPr algn="ctr"/>
            <a:endParaRPr lang="ru-RU" sz="2800" i="1" dirty="0" smtClean="0">
              <a:solidFill>
                <a:srgbClr val="FF0000"/>
              </a:solidFill>
            </a:endParaRPr>
          </a:p>
        </p:txBody>
      </p:sp>
      <p:sp>
        <p:nvSpPr>
          <p:cNvPr id="8" name="Прямоугольник 7"/>
          <p:cNvSpPr/>
          <p:nvPr/>
        </p:nvSpPr>
        <p:spPr>
          <a:xfrm>
            <a:off x="214282" y="214290"/>
            <a:ext cx="8286776" cy="1323439"/>
          </a:xfrm>
          <a:prstGeom prst="rect">
            <a:avLst/>
          </a:prstGeom>
        </p:spPr>
        <p:txBody>
          <a:bodyPr wrap="square">
            <a:spAutoFit/>
          </a:bodyPr>
          <a:lstStyle/>
          <a:p>
            <a:r>
              <a:rPr lang="ru-RU" sz="2000" b="1" smtClean="0">
                <a:solidFill>
                  <a:srgbClr val="FF0000"/>
                </a:solidFill>
              </a:rPr>
              <a:t>Приложение 2</a:t>
            </a:r>
            <a:r>
              <a:rPr lang="ru-RU" sz="2000" b="1" smtClean="0">
                <a:solidFill>
                  <a:srgbClr val="FF0000"/>
                </a:solidFill>
              </a:rPr>
              <a:t>. </a:t>
            </a:r>
            <a:r>
              <a:rPr lang="ru-RU" sz="2000" b="1" smtClean="0">
                <a:solidFill>
                  <a:srgbClr val="FF0000"/>
                </a:solidFill>
              </a:rPr>
              <a:t>Ноутбук </a:t>
            </a:r>
            <a:r>
              <a:rPr lang="en-US" sz="2000" b="1" smtClean="0">
                <a:solidFill>
                  <a:srgbClr val="FF0000"/>
                </a:solidFill>
              </a:rPr>
              <a:t>feature_engineering_and_preprocessing.ipynb</a:t>
            </a:r>
            <a:endParaRPr lang="ru-RU" sz="2000" b="1" smtClean="0">
              <a:solidFill>
                <a:srgbClr val="FF0000"/>
              </a:solidFill>
            </a:endParaRPr>
          </a:p>
          <a:p>
            <a:endParaRPr lang="ru-RU" sz="2000" b="1" smtClean="0">
              <a:solidFill>
                <a:srgbClr val="FF0000"/>
              </a:solidFill>
            </a:endParaRPr>
          </a:p>
          <a:p>
            <a:r>
              <a:rPr lang="ru-RU" sz="2000" i="1" smtClean="0">
                <a:solidFill>
                  <a:schemeClr val="tx2">
                    <a:lumMod val="75000"/>
                  </a:schemeClr>
                </a:solidFill>
              </a:rPr>
              <a:t>1. Ориентироваться </a:t>
            </a:r>
            <a:r>
              <a:rPr lang="ru-RU" sz="2000" i="1" smtClean="0">
                <a:solidFill>
                  <a:schemeClr val="tx2">
                    <a:lumMod val="75000"/>
                  </a:schemeClr>
                </a:solidFill>
              </a:rPr>
              <a:t>на адрес не очень удобно, поэтому этот </a:t>
            </a:r>
            <a:r>
              <a:rPr lang="ru-RU" sz="2000" i="1" smtClean="0">
                <a:solidFill>
                  <a:schemeClr val="tx2">
                    <a:lumMod val="75000"/>
                  </a:schemeClr>
                </a:solidFill>
              </a:rPr>
              <a:t>признак </a:t>
            </a:r>
            <a:r>
              <a:rPr lang="ru-RU" sz="2000" i="1" smtClean="0">
                <a:solidFill>
                  <a:schemeClr val="tx2">
                    <a:lumMod val="75000"/>
                  </a:schemeClr>
                </a:solidFill>
              </a:rPr>
              <a:t>преобразовали </a:t>
            </a:r>
            <a:r>
              <a:rPr lang="ru-RU" sz="2000" i="1" smtClean="0">
                <a:solidFill>
                  <a:schemeClr val="tx2">
                    <a:lumMod val="75000"/>
                  </a:schemeClr>
                </a:solidFill>
              </a:rPr>
              <a:t>в кооридинаты</a:t>
            </a:r>
            <a:endParaRPr lang="ru-RU" sz="2000" b="1" i="1">
              <a:solidFill>
                <a:schemeClr val="tx2">
                  <a:lumMod val="75000"/>
                </a:schemeClr>
              </a:solidFill>
            </a:endParaRPr>
          </a:p>
        </p:txBody>
      </p:sp>
      <p:pic>
        <p:nvPicPr>
          <p:cNvPr id="7170" name="Picture 2"/>
          <p:cNvPicPr>
            <a:picLocks noChangeAspect="1" noChangeArrowheads="1"/>
          </p:cNvPicPr>
          <p:nvPr/>
        </p:nvPicPr>
        <p:blipFill>
          <a:blip r:embed="rId3"/>
          <a:srcRect/>
          <a:stretch>
            <a:fillRect/>
          </a:stretch>
        </p:blipFill>
        <p:spPr bwMode="auto">
          <a:xfrm>
            <a:off x="955675" y="1728788"/>
            <a:ext cx="7232650" cy="3398837"/>
          </a:xfrm>
          <a:prstGeom prst="rect">
            <a:avLst/>
          </a:prstGeom>
          <a:noFill/>
          <a:ln w="9525">
            <a:noFill/>
            <a:miter lim="800000"/>
            <a:headEnd/>
            <a:tailEnd/>
          </a:ln>
          <a:effectLst/>
        </p:spPr>
      </p:pic>
      <p:sp>
        <p:nvSpPr>
          <p:cNvPr id="9" name="Прямоугольник 8"/>
          <p:cNvSpPr/>
          <p:nvPr/>
        </p:nvSpPr>
        <p:spPr>
          <a:xfrm>
            <a:off x="285720" y="5357826"/>
            <a:ext cx="8572560" cy="923330"/>
          </a:xfrm>
          <a:prstGeom prst="rect">
            <a:avLst/>
          </a:prstGeom>
        </p:spPr>
        <p:txBody>
          <a:bodyPr wrap="square">
            <a:spAutoFit/>
          </a:bodyPr>
          <a:lstStyle/>
          <a:p>
            <a:r>
              <a:rPr lang="ru-RU" i="1" smtClean="0">
                <a:solidFill>
                  <a:schemeClr val="tx2">
                    <a:lumMod val="75000"/>
                  </a:schemeClr>
                </a:solidFill>
              </a:rPr>
              <a:t>Видно, что в данных есть выбросы, не характерные для координат СПб</a:t>
            </a:r>
            <a:r>
              <a:rPr lang="ru-RU" i="1" smtClean="0">
                <a:solidFill>
                  <a:schemeClr val="tx2">
                    <a:lumMod val="75000"/>
                  </a:schemeClr>
                </a:solidFill>
              </a:rPr>
              <a:t>. </a:t>
            </a:r>
            <a:r>
              <a:rPr lang="ru-RU" i="1" smtClean="0">
                <a:solidFill>
                  <a:schemeClr val="tx2">
                    <a:lumMod val="75000"/>
                  </a:schemeClr>
                </a:solidFill>
              </a:rPr>
              <a:t>Поэтому мы ограничим диапазон значениями </a:t>
            </a:r>
            <a:r>
              <a:rPr lang="ru-RU" i="1" smtClean="0">
                <a:solidFill>
                  <a:schemeClr val="tx2">
                    <a:lumMod val="75000"/>
                  </a:schemeClr>
                </a:solidFill>
              </a:rPr>
              <a:t>по широте от 58,7 до 61 град и по долготе от 28,5 </a:t>
            </a:r>
            <a:r>
              <a:rPr lang="ru-RU" i="1" smtClean="0">
                <a:solidFill>
                  <a:schemeClr val="tx2">
                    <a:lumMod val="75000"/>
                  </a:schemeClr>
                </a:solidFill>
              </a:rPr>
              <a:t>до </a:t>
            </a:r>
            <a:r>
              <a:rPr lang="ru-RU" i="1" smtClean="0">
                <a:solidFill>
                  <a:schemeClr val="tx2">
                    <a:lumMod val="75000"/>
                  </a:schemeClr>
                </a:solidFill>
              </a:rPr>
              <a:t>33,5 и </a:t>
            </a:r>
            <a:r>
              <a:rPr lang="ru-RU" i="1" smtClean="0">
                <a:solidFill>
                  <a:schemeClr val="tx2">
                    <a:lumMod val="75000"/>
                  </a:schemeClr>
                </a:solidFill>
              </a:rPr>
              <a:t>введем фильтр.</a:t>
            </a:r>
            <a:endParaRPr lang="ru-RU" i="1">
              <a:solidFill>
                <a:schemeClr val="tx2">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428596" y="357166"/>
            <a:ext cx="8358246" cy="1477328"/>
          </a:xfrm>
          <a:prstGeom prst="rect">
            <a:avLst/>
          </a:prstGeom>
          <a:noFill/>
        </p:spPr>
        <p:txBody>
          <a:bodyPr wrap="square">
            <a:spAutoFit/>
          </a:bodyPr>
          <a:lstStyle/>
          <a:p>
            <a:r>
              <a:rPr lang="ru-RU" i="1" smtClean="0">
                <a:solidFill>
                  <a:schemeClr val="tx2">
                    <a:lumMod val="75000"/>
                  </a:schemeClr>
                </a:solidFill>
              </a:rPr>
              <a:t>2</a:t>
            </a:r>
            <a:r>
              <a:rPr lang="ru-RU" smtClean="0">
                <a:solidFill>
                  <a:schemeClr val="tx2">
                    <a:lumMod val="75000"/>
                  </a:schemeClr>
                </a:solidFill>
              </a:rPr>
              <a:t>. Добавляем расстояние </a:t>
            </a:r>
            <a:r>
              <a:rPr lang="ru-RU" smtClean="0">
                <a:solidFill>
                  <a:schemeClr val="tx2">
                    <a:lumMod val="75000"/>
                  </a:schemeClr>
                </a:solidFill>
              </a:rPr>
              <a:t>до </a:t>
            </a:r>
            <a:r>
              <a:rPr lang="ru-RU" smtClean="0">
                <a:solidFill>
                  <a:schemeClr val="tx2">
                    <a:lumMod val="75000"/>
                  </a:schemeClr>
                </a:solidFill>
              </a:rPr>
              <a:t>метро. </a:t>
            </a:r>
            <a:r>
              <a:rPr lang="ru-RU" smtClean="0">
                <a:solidFill>
                  <a:schemeClr val="tx2">
                    <a:lumMod val="75000"/>
                  </a:schemeClr>
                </a:solidFill>
              </a:rPr>
              <a:t>Для этого нам понадобится еще один DataFrame с использованием координат местонахождения станций метро. Координаты в процессе работы также были нами </a:t>
            </a:r>
            <a:r>
              <a:rPr lang="ru-RU" smtClean="0">
                <a:solidFill>
                  <a:schemeClr val="tx2">
                    <a:lumMod val="75000"/>
                  </a:schemeClr>
                </a:solidFill>
              </a:rPr>
              <a:t>спаршены</a:t>
            </a:r>
            <a:r>
              <a:rPr lang="ru-RU" smtClean="0">
                <a:solidFill>
                  <a:schemeClr val="tx2">
                    <a:lumMod val="75000"/>
                  </a:schemeClr>
                </a:solidFill>
              </a:rPr>
              <a:t>. </a:t>
            </a:r>
            <a:r>
              <a:rPr lang="ru-RU" smtClean="0">
                <a:solidFill>
                  <a:schemeClr val="tx2">
                    <a:lumMod val="75000"/>
                  </a:schemeClr>
                </a:solidFill>
              </a:rPr>
              <a:t>разделяем коррдинаты станций метро по широте </a:t>
            </a:r>
            <a:r>
              <a:rPr lang="ru-RU" smtClean="0">
                <a:solidFill>
                  <a:schemeClr val="tx2">
                    <a:lumMod val="75000"/>
                  </a:schemeClr>
                </a:solidFill>
              </a:rPr>
              <a:t>и </a:t>
            </a:r>
            <a:r>
              <a:rPr lang="ru-RU" smtClean="0">
                <a:solidFill>
                  <a:schemeClr val="tx2">
                    <a:lumMod val="75000"/>
                  </a:schemeClr>
                </a:solidFill>
              </a:rPr>
              <a:t>долготе. </a:t>
            </a:r>
            <a:r>
              <a:rPr lang="ru-RU" smtClean="0">
                <a:solidFill>
                  <a:schemeClr val="tx2">
                    <a:lumMod val="75000"/>
                  </a:schemeClr>
                </a:solidFill>
              </a:rPr>
              <a:t>Следующим шагом создадим функцию для расчета расстояния объекта до каждого метро</a:t>
            </a:r>
            <a:endParaRPr lang="ru-RU" dirty="0" smtClean="0">
              <a:solidFill>
                <a:schemeClr val="tx2">
                  <a:lumMod val="75000"/>
                </a:schemeClr>
              </a:solidFill>
            </a:endParaRPr>
          </a:p>
        </p:txBody>
      </p:sp>
      <p:pic>
        <p:nvPicPr>
          <p:cNvPr id="8194" name="Picture 2"/>
          <p:cNvPicPr>
            <a:picLocks noChangeAspect="1" noChangeArrowheads="1"/>
          </p:cNvPicPr>
          <p:nvPr/>
        </p:nvPicPr>
        <p:blipFill>
          <a:blip r:embed="rId3"/>
          <a:srcRect/>
          <a:stretch>
            <a:fillRect/>
          </a:stretch>
        </p:blipFill>
        <p:spPr bwMode="auto">
          <a:xfrm>
            <a:off x="500034" y="2071678"/>
            <a:ext cx="7500990" cy="2636837"/>
          </a:xfrm>
          <a:prstGeom prst="rect">
            <a:avLst/>
          </a:prstGeom>
          <a:noFill/>
          <a:ln w="9525">
            <a:noFill/>
            <a:miter lim="800000"/>
            <a:headEnd/>
            <a:tailEnd/>
          </a:ln>
          <a:effectLst/>
        </p:spPr>
      </p:pic>
      <p:pic>
        <p:nvPicPr>
          <p:cNvPr id="8198" name="Picture 6"/>
          <p:cNvPicPr>
            <a:picLocks noChangeAspect="1" noChangeArrowheads="1"/>
          </p:cNvPicPr>
          <p:nvPr/>
        </p:nvPicPr>
        <p:blipFill>
          <a:blip r:embed="rId4"/>
          <a:srcRect/>
          <a:stretch>
            <a:fillRect/>
          </a:stretch>
        </p:blipFill>
        <p:spPr bwMode="auto">
          <a:xfrm>
            <a:off x="500034" y="4929198"/>
            <a:ext cx="7500990"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571472" y="357166"/>
            <a:ext cx="8143932" cy="923330"/>
          </a:xfrm>
          <a:prstGeom prst="rect">
            <a:avLst/>
          </a:prstGeom>
        </p:spPr>
        <p:txBody>
          <a:bodyPr wrap="square">
            <a:spAutoFit/>
          </a:bodyPr>
          <a:lstStyle/>
          <a:p>
            <a:r>
              <a:rPr lang="ru-RU" i="1" dirty="0" smtClean="0">
                <a:solidFill>
                  <a:schemeClr val="tx2">
                    <a:lumMod val="75000"/>
                  </a:schemeClr>
                </a:solidFill>
              </a:rPr>
              <a:t>3</a:t>
            </a:r>
            <a:r>
              <a:rPr lang="ru-RU" i="1" smtClean="0">
                <a:solidFill>
                  <a:schemeClr val="tx2">
                    <a:lumMod val="75000"/>
                  </a:schemeClr>
                </a:solidFill>
              </a:rPr>
              <a:t>) </a:t>
            </a:r>
            <a:r>
              <a:rPr lang="ru-RU" i="1" dirty="0" smtClean="0">
                <a:solidFill>
                  <a:schemeClr val="tx2">
                    <a:lumMod val="75000"/>
                  </a:schemeClr>
                </a:solidFill>
              </a:rPr>
              <a:t>Мы ввели новую переменную основанную на вычислении квадратных метров. Для принятия окончательного решения (какую цену использовать) построили и сравнили графики цены в целом и цены за кв.м.</a:t>
            </a:r>
          </a:p>
        </p:txBody>
      </p:sp>
      <p:pic>
        <p:nvPicPr>
          <p:cNvPr id="25604" name="Picture 4"/>
          <p:cNvPicPr>
            <a:picLocks noChangeAspect="1" noChangeArrowheads="1"/>
          </p:cNvPicPr>
          <p:nvPr/>
        </p:nvPicPr>
        <p:blipFill>
          <a:blip r:embed="rId3"/>
          <a:srcRect/>
          <a:stretch>
            <a:fillRect/>
          </a:stretch>
        </p:blipFill>
        <p:spPr bwMode="auto">
          <a:xfrm>
            <a:off x="2143108" y="1500174"/>
            <a:ext cx="4965715" cy="4286279"/>
          </a:xfrm>
          <a:prstGeom prst="rect">
            <a:avLst/>
          </a:prstGeom>
          <a:noFill/>
          <a:ln w="9525">
            <a:noFill/>
            <a:miter lim="800000"/>
            <a:headEnd/>
            <a:tailEnd/>
          </a:ln>
          <a:effectLst/>
        </p:spPr>
      </p:pic>
      <p:sp>
        <p:nvSpPr>
          <p:cNvPr id="10" name="Прямоугольник 9"/>
          <p:cNvSpPr/>
          <p:nvPr/>
        </p:nvSpPr>
        <p:spPr>
          <a:xfrm>
            <a:off x="714348" y="6072206"/>
            <a:ext cx="5267468" cy="369332"/>
          </a:xfrm>
          <a:prstGeom prst="rect">
            <a:avLst/>
          </a:prstGeom>
        </p:spPr>
        <p:txBody>
          <a:bodyPr wrap="none">
            <a:spAutoFit/>
          </a:bodyPr>
          <a:lstStyle/>
          <a:p>
            <a:r>
              <a:rPr lang="ru-RU" i="1" dirty="0" smtClean="0">
                <a:solidFill>
                  <a:schemeClr val="tx2">
                    <a:lumMod val="75000"/>
                  </a:schemeClr>
                </a:solidFill>
              </a:rPr>
              <a:t>Выбор сделан в пользу цены за квадратный метр.</a:t>
            </a:r>
            <a:endParaRPr lang="ru-RU" i="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5" name="Прямоугольник 4"/>
          <p:cNvSpPr/>
          <p:nvPr/>
        </p:nvSpPr>
        <p:spPr>
          <a:xfrm>
            <a:off x="714348" y="214290"/>
            <a:ext cx="7000924" cy="923330"/>
          </a:xfrm>
          <a:prstGeom prst="rect">
            <a:avLst/>
          </a:prstGeom>
        </p:spPr>
        <p:txBody>
          <a:bodyPr wrap="square">
            <a:spAutoFit/>
          </a:bodyPr>
          <a:lstStyle/>
          <a:p>
            <a:r>
              <a:rPr lang="ru-RU" i="1" dirty="0" smtClean="0">
                <a:solidFill>
                  <a:schemeClr val="tx2">
                    <a:lumMod val="75000"/>
                  </a:schemeClr>
                </a:solidFill>
              </a:rPr>
              <a:t>4</a:t>
            </a:r>
            <a:r>
              <a:rPr lang="ru-RU" i="1" smtClean="0">
                <a:solidFill>
                  <a:schemeClr val="tx2">
                    <a:lumMod val="75000"/>
                  </a:schemeClr>
                </a:solidFill>
              </a:rPr>
              <a:t>) </a:t>
            </a:r>
            <a:r>
              <a:rPr lang="ru-RU" i="1" dirty="0" smtClean="0">
                <a:solidFill>
                  <a:schemeClr val="tx2">
                    <a:lumMod val="75000"/>
                  </a:schemeClr>
                </a:solidFill>
              </a:rPr>
              <a:t>Мы построили карту объявлений с цветовой подсветкой по районам и имением размера точки от цены кв.м</a:t>
            </a:r>
          </a:p>
          <a:p>
            <a:endParaRPr lang="ru-RU" dirty="0"/>
          </a:p>
        </p:txBody>
      </p:sp>
      <p:pic>
        <p:nvPicPr>
          <p:cNvPr id="9218" name="Picture 2"/>
          <p:cNvPicPr>
            <a:picLocks noChangeAspect="1" noChangeArrowheads="1"/>
          </p:cNvPicPr>
          <p:nvPr/>
        </p:nvPicPr>
        <p:blipFill>
          <a:blip r:embed="rId3"/>
          <a:srcRect/>
          <a:stretch>
            <a:fillRect/>
          </a:stretch>
        </p:blipFill>
        <p:spPr bwMode="auto">
          <a:xfrm>
            <a:off x="500034" y="857232"/>
            <a:ext cx="8215370"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714348" y="214290"/>
            <a:ext cx="8286808" cy="1477328"/>
          </a:xfrm>
          <a:prstGeom prst="rect">
            <a:avLst/>
          </a:prstGeom>
        </p:spPr>
        <p:txBody>
          <a:bodyPr wrap="square">
            <a:spAutoFit/>
          </a:bodyPr>
          <a:lstStyle/>
          <a:p>
            <a:r>
              <a:rPr lang="ru-RU" i="1" dirty="0" smtClean="0">
                <a:solidFill>
                  <a:schemeClr val="tx2">
                    <a:lumMod val="75000"/>
                  </a:schemeClr>
                </a:solidFill>
              </a:rPr>
              <a:t>5</a:t>
            </a:r>
            <a:r>
              <a:rPr lang="ru-RU" i="1" smtClean="0">
                <a:solidFill>
                  <a:schemeClr val="tx2">
                    <a:lumMod val="75000"/>
                  </a:schemeClr>
                </a:solidFill>
              </a:rPr>
              <a:t>) </a:t>
            </a:r>
            <a:r>
              <a:rPr lang="ru-RU" i="1" dirty="0" smtClean="0">
                <a:solidFill>
                  <a:schemeClr val="tx2">
                    <a:lumMod val="75000"/>
                  </a:schemeClr>
                </a:solidFill>
              </a:rPr>
              <a:t>Была построена сводная таблица по средней стоимости квадратного метра в каждом </a:t>
            </a:r>
            <a:r>
              <a:rPr lang="ru-RU" i="1" smtClean="0">
                <a:solidFill>
                  <a:schemeClr val="tx2">
                    <a:lumMod val="75000"/>
                  </a:schemeClr>
                </a:solidFill>
              </a:rPr>
              <a:t>районе</a:t>
            </a:r>
            <a:r>
              <a:rPr lang="ru-RU" i="1" smtClean="0">
                <a:solidFill>
                  <a:schemeClr val="tx2">
                    <a:lumMod val="75000"/>
                  </a:schemeClr>
                </a:solidFill>
              </a:rPr>
              <a:t>. </a:t>
            </a:r>
            <a:r>
              <a:rPr lang="ru-RU" i="1" smtClean="0">
                <a:solidFill>
                  <a:schemeClr val="tx2">
                    <a:lumMod val="75000"/>
                  </a:schemeClr>
                </a:solidFill>
              </a:rPr>
              <a:t>Самая дорогая площадь находится в Петроградском районе, а самая дешевая - в Пушкинском. В качестве центра можно использовать координаты метро Крестовский остров. </a:t>
            </a:r>
            <a:endParaRPr lang="ru-RU" i="1" dirty="0" smtClean="0">
              <a:solidFill>
                <a:schemeClr val="tx2">
                  <a:lumMod val="75000"/>
                </a:schemeClr>
              </a:solidFill>
            </a:endParaRPr>
          </a:p>
          <a:p>
            <a:endParaRPr lang="ru-RU" i="1" dirty="0" smtClean="0">
              <a:solidFill>
                <a:schemeClr val="tx2">
                  <a:lumMod val="75000"/>
                </a:schemeClr>
              </a:solidFill>
            </a:endParaRPr>
          </a:p>
        </p:txBody>
      </p:sp>
      <p:pic>
        <p:nvPicPr>
          <p:cNvPr id="10242" name="Picture 2"/>
          <p:cNvPicPr>
            <a:picLocks noChangeAspect="1" noChangeArrowheads="1"/>
          </p:cNvPicPr>
          <p:nvPr/>
        </p:nvPicPr>
        <p:blipFill>
          <a:blip r:embed="rId3"/>
          <a:srcRect/>
          <a:stretch>
            <a:fillRect/>
          </a:stretch>
        </p:blipFill>
        <p:spPr bwMode="auto">
          <a:xfrm>
            <a:off x="428596" y="1500174"/>
            <a:ext cx="8215370"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6" name="Прямоугольник 5"/>
          <p:cNvSpPr/>
          <p:nvPr/>
        </p:nvSpPr>
        <p:spPr>
          <a:xfrm>
            <a:off x="285720" y="285728"/>
            <a:ext cx="8715436" cy="1200329"/>
          </a:xfrm>
          <a:prstGeom prst="rect">
            <a:avLst/>
          </a:prstGeom>
        </p:spPr>
        <p:txBody>
          <a:bodyPr wrap="square">
            <a:spAutoFit/>
          </a:bodyPr>
          <a:lstStyle/>
          <a:p>
            <a:r>
              <a:rPr lang="ru-RU" smtClean="0">
                <a:solidFill>
                  <a:schemeClr val="tx2">
                    <a:lumMod val="75000"/>
                  </a:schemeClr>
                </a:solidFill>
              </a:rPr>
              <a:t>6</a:t>
            </a:r>
            <a:r>
              <a:rPr lang="ru-RU" smtClean="0">
                <a:solidFill>
                  <a:schemeClr val="tx2">
                    <a:lumMod val="75000"/>
                  </a:schemeClr>
                </a:solidFill>
              </a:rPr>
              <a:t>. Обработка </a:t>
            </a:r>
            <a:r>
              <a:rPr lang="ru-RU" smtClean="0">
                <a:solidFill>
                  <a:schemeClr val="tx2">
                    <a:lumMod val="75000"/>
                  </a:schemeClr>
                </a:solidFill>
              </a:rPr>
              <a:t>признаков с большим </a:t>
            </a:r>
            <a:r>
              <a:rPr lang="ru-RU" smtClean="0">
                <a:solidFill>
                  <a:schemeClr val="tx2">
                    <a:lumMod val="75000"/>
                  </a:schemeClr>
                </a:solidFill>
              </a:rPr>
              <a:t>перечнем </a:t>
            </a:r>
            <a:r>
              <a:rPr lang="ru-RU" smtClean="0">
                <a:solidFill>
                  <a:schemeClr val="tx2">
                    <a:lumMod val="75000"/>
                  </a:schemeClr>
                </a:solidFill>
              </a:rPr>
              <a:t>значений.</a:t>
            </a:r>
          </a:p>
          <a:p>
            <a:r>
              <a:rPr lang="ru-RU" smtClean="0">
                <a:solidFill>
                  <a:schemeClr val="tx2">
                    <a:lumMod val="75000"/>
                  </a:schemeClr>
                </a:solidFill>
              </a:rPr>
              <a:t>В некоторых признаках встречаются повторяющиеся значения</a:t>
            </a:r>
            <a:r>
              <a:rPr lang="ru-RU" smtClean="0">
                <a:solidFill>
                  <a:schemeClr val="tx2">
                    <a:lumMod val="75000"/>
                  </a:schemeClr>
                </a:solidFill>
              </a:rPr>
              <a:t>. </a:t>
            </a:r>
            <a:r>
              <a:rPr lang="ru-RU" smtClean="0">
                <a:solidFill>
                  <a:schemeClr val="tx2">
                    <a:lumMod val="75000"/>
                  </a:schemeClr>
                </a:solidFill>
              </a:rPr>
              <a:t>Введено </a:t>
            </a:r>
            <a:r>
              <a:rPr lang="ru-RU" smtClean="0">
                <a:solidFill>
                  <a:schemeClr val="tx2">
                    <a:lumMod val="75000"/>
                  </a:schemeClr>
                </a:solidFill>
              </a:rPr>
              <a:t>их кодирование разделением на новые признаки со значением 0/1, с последующим суммирование в один признак</a:t>
            </a:r>
            <a:endParaRPr lang="ru-RU">
              <a:solidFill>
                <a:schemeClr val="tx2">
                  <a:lumMod val="75000"/>
                </a:schemeClr>
              </a:solidFill>
            </a:endParaRPr>
          </a:p>
        </p:txBody>
      </p:sp>
      <p:pic>
        <p:nvPicPr>
          <p:cNvPr id="12290" name="Picture 2"/>
          <p:cNvPicPr>
            <a:picLocks noChangeAspect="1" noChangeArrowheads="1"/>
          </p:cNvPicPr>
          <p:nvPr/>
        </p:nvPicPr>
        <p:blipFill>
          <a:blip r:embed="rId3"/>
          <a:srcRect/>
          <a:stretch>
            <a:fillRect/>
          </a:stretch>
        </p:blipFill>
        <p:spPr bwMode="auto">
          <a:xfrm>
            <a:off x="285720" y="1714488"/>
            <a:ext cx="8643998" cy="3071834"/>
          </a:xfrm>
          <a:prstGeom prst="rect">
            <a:avLst/>
          </a:prstGeom>
          <a:noFill/>
          <a:ln w="9525">
            <a:noFill/>
            <a:miter lim="800000"/>
            <a:headEnd/>
            <a:tailEnd/>
          </a:ln>
          <a:effectLst/>
        </p:spPr>
      </p:pic>
      <p:sp>
        <p:nvSpPr>
          <p:cNvPr id="8" name="Прямоугольник 7"/>
          <p:cNvSpPr/>
          <p:nvPr/>
        </p:nvSpPr>
        <p:spPr>
          <a:xfrm>
            <a:off x="285720" y="4929198"/>
            <a:ext cx="8715436" cy="1200329"/>
          </a:xfrm>
          <a:prstGeom prst="rect">
            <a:avLst/>
          </a:prstGeom>
        </p:spPr>
        <p:txBody>
          <a:bodyPr wrap="square">
            <a:spAutoFit/>
          </a:bodyPr>
          <a:lstStyle/>
          <a:p>
            <a:r>
              <a:rPr lang="ru-RU" i="1" smtClean="0">
                <a:solidFill>
                  <a:schemeClr val="tx2">
                    <a:lumMod val="75000"/>
                  </a:schemeClr>
                </a:solidFill>
              </a:rPr>
              <a:t>7.Обработка </a:t>
            </a:r>
            <a:r>
              <a:rPr lang="ru-RU" i="1" smtClean="0">
                <a:solidFill>
                  <a:schemeClr val="tx2">
                    <a:lumMod val="75000"/>
                  </a:schemeClr>
                </a:solidFill>
              </a:rPr>
              <a:t>временных признаков</a:t>
            </a:r>
          </a:p>
          <a:p>
            <a:r>
              <a:rPr lang="ru-RU" i="1" smtClean="0">
                <a:solidFill>
                  <a:schemeClr val="tx2">
                    <a:lumMod val="75000"/>
                  </a:schemeClr>
                </a:solidFill>
              </a:rPr>
              <a:t>В столбце с датой публикации использованы разные способы записи дат</a:t>
            </a:r>
            <a:r>
              <a:rPr lang="ru-RU" i="1" smtClean="0">
                <a:solidFill>
                  <a:schemeClr val="tx2">
                    <a:lumMod val="75000"/>
                  </a:schemeClr>
                </a:solidFill>
              </a:rPr>
              <a:t>. </a:t>
            </a:r>
            <a:r>
              <a:rPr lang="ru-RU" i="1" smtClean="0">
                <a:solidFill>
                  <a:schemeClr val="tx2">
                    <a:lumMod val="75000"/>
                  </a:schemeClr>
                </a:solidFill>
              </a:rPr>
              <a:t>Исправили </a:t>
            </a:r>
            <a:r>
              <a:rPr lang="ru-RU" i="1" smtClean="0">
                <a:solidFill>
                  <a:schemeClr val="tx2">
                    <a:lumMod val="75000"/>
                  </a:schemeClr>
                </a:solidFill>
              </a:rPr>
              <a:t>переименованием</a:t>
            </a:r>
            <a:r>
              <a:rPr lang="ru-RU" i="1" smtClean="0">
                <a:solidFill>
                  <a:schemeClr val="tx2">
                    <a:lumMod val="75000"/>
                  </a:schemeClr>
                </a:solidFill>
              </a:rPr>
              <a:t>, </a:t>
            </a:r>
            <a:r>
              <a:rPr lang="ru-RU" i="1" smtClean="0">
                <a:solidFill>
                  <a:schemeClr val="tx2">
                    <a:lumMod val="75000"/>
                  </a:schemeClr>
                </a:solidFill>
              </a:rPr>
              <a:t>исключили </a:t>
            </a:r>
            <a:r>
              <a:rPr lang="ru-RU" i="1" smtClean="0">
                <a:solidFill>
                  <a:schemeClr val="tx2">
                    <a:lumMod val="75000"/>
                  </a:schemeClr>
                </a:solidFill>
              </a:rPr>
              <a:t>время </a:t>
            </a:r>
            <a:r>
              <a:rPr lang="ru-RU" i="1" smtClean="0">
                <a:solidFill>
                  <a:schemeClr val="tx2">
                    <a:lumMod val="75000"/>
                  </a:schemeClr>
                </a:solidFill>
              </a:rPr>
              <a:t>и </a:t>
            </a:r>
            <a:r>
              <a:rPr lang="ru-RU" i="1" smtClean="0">
                <a:solidFill>
                  <a:schemeClr val="tx2">
                    <a:lumMod val="75000"/>
                  </a:schemeClr>
                </a:solidFill>
              </a:rPr>
              <a:t>сохранили </a:t>
            </a:r>
            <a:r>
              <a:rPr lang="ru-RU" i="1" smtClean="0">
                <a:solidFill>
                  <a:schemeClr val="tx2">
                    <a:lumMod val="75000"/>
                  </a:schemeClr>
                </a:solidFill>
              </a:rPr>
              <a:t>месяц публикации (поможет в дальнейшем при пополнении базы объявлений и выделении сезонности).</a:t>
            </a:r>
            <a:endParaRPr lang="ru-RU" i="1">
              <a:solidFill>
                <a:schemeClr val="tx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500034" y="857232"/>
            <a:ext cx="7929618" cy="5847755"/>
          </a:xfrm>
          <a:prstGeom prst="rect">
            <a:avLst/>
          </a:prstGeom>
          <a:noFill/>
        </p:spPr>
        <p:txBody>
          <a:bodyPr wrap="square">
            <a:spAutoFit/>
          </a:bodyPr>
          <a:lstStyle/>
          <a:p>
            <a:endParaRPr lang="ru-RU" sz="2000" i="1" smtClean="0">
              <a:solidFill>
                <a:schemeClr val="tx2"/>
              </a:solidFill>
            </a:endParaRPr>
          </a:p>
          <a:p>
            <a:r>
              <a:rPr lang="ru-RU" sz="2000" i="1" smtClean="0">
                <a:solidFill>
                  <a:schemeClr val="tx2"/>
                </a:solidFill>
              </a:rPr>
              <a:t>В качестве источника данных нами был выбран Avito. Это один из популярнейших сайтов в России. Avito ежемесячно посещают 32 млн. человек. Раздел недвижимость в среднем содержит 2,5 млн. объявлений</a:t>
            </a:r>
            <a:r>
              <a:rPr lang="ru-RU" sz="1400" i="1" smtClean="0">
                <a:solidFill>
                  <a:schemeClr val="tx2"/>
                </a:solidFill>
              </a:rPr>
              <a:t>*</a:t>
            </a:r>
            <a:r>
              <a:rPr lang="ru-RU" sz="2000" i="1" smtClean="0">
                <a:solidFill>
                  <a:schemeClr val="tx2"/>
                </a:solidFill>
              </a:rPr>
              <a:t>.</a:t>
            </a:r>
          </a:p>
          <a:p>
            <a:endParaRPr lang="ru-RU" sz="2000" i="1" smtClean="0">
              <a:solidFill>
                <a:schemeClr val="tx2"/>
              </a:solidFill>
            </a:endParaRPr>
          </a:p>
          <a:p>
            <a:r>
              <a:rPr lang="ru-RU" sz="2000" i="1" smtClean="0">
                <a:solidFill>
                  <a:schemeClr val="tx2"/>
                </a:solidFill>
              </a:rPr>
              <a:t>Наш </a:t>
            </a:r>
            <a:r>
              <a:rPr lang="ru-RU" sz="2000" i="1" err="1" smtClean="0">
                <a:solidFill>
                  <a:schemeClr val="tx2"/>
                </a:solidFill>
              </a:rPr>
              <a:t>парсер</a:t>
            </a:r>
            <a:r>
              <a:rPr lang="ru-RU" sz="2000" i="1" smtClean="0">
                <a:solidFill>
                  <a:schemeClr val="tx2"/>
                </a:solidFill>
              </a:rPr>
              <a:t> используя библиотеки </a:t>
            </a:r>
            <a:r>
              <a:rPr lang="en-US" sz="2000" i="1" smtClean="0">
                <a:solidFill>
                  <a:schemeClr val="tx2"/>
                </a:solidFill>
              </a:rPr>
              <a:t>BeautifulSoup4 </a:t>
            </a:r>
            <a:r>
              <a:rPr lang="ru-RU" sz="2000" i="1" smtClean="0">
                <a:solidFill>
                  <a:schemeClr val="tx2"/>
                </a:solidFill>
              </a:rPr>
              <a:t>и </a:t>
            </a:r>
            <a:r>
              <a:rPr lang="en-US" sz="2000" i="1" smtClean="0">
                <a:solidFill>
                  <a:schemeClr val="tx2"/>
                </a:solidFill>
              </a:rPr>
              <a:t>requests</a:t>
            </a:r>
            <a:r>
              <a:rPr lang="ru-RU" sz="2000" i="1" smtClean="0">
                <a:solidFill>
                  <a:schemeClr val="tx2"/>
                </a:solidFill>
              </a:rPr>
              <a:t> собирает в список ссылки на каждое объявление. Далее каждая ссылка открывается с помощью </a:t>
            </a:r>
            <a:r>
              <a:rPr lang="ru-RU" sz="2000" i="1" err="1" smtClean="0">
                <a:solidFill>
                  <a:schemeClr val="tx2"/>
                </a:solidFill>
              </a:rPr>
              <a:t>selenium</a:t>
            </a:r>
            <a:r>
              <a:rPr lang="ru-RU" sz="2000" i="1" smtClean="0">
                <a:solidFill>
                  <a:schemeClr val="tx2"/>
                </a:solidFill>
              </a:rPr>
              <a:t>, затем вся нужная информация собирается в базу данных </a:t>
            </a:r>
            <a:r>
              <a:rPr lang="ru-RU" sz="2000" i="1" err="1" smtClean="0">
                <a:solidFill>
                  <a:schemeClr val="tx2"/>
                </a:solidFill>
              </a:rPr>
              <a:t>sqlite</a:t>
            </a:r>
            <a:r>
              <a:rPr lang="ru-RU" sz="2000" i="1" smtClean="0">
                <a:solidFill>
                  <a:schemeClr val="tx2"/>
                </a:solidFill>
              </a:rPr>
              <a:t> . </a:t>
            </a:r>
          </a:p>
          <a:p>
            <a:endParaRPr lang="ru-RU" sz="2000" i="1" smtClean="0">
              <a:solidFill>
                <a:schemeClr val="tx2"/>
              </a:solidFill>
            </a:endParaRPr>
          </a:p>
          <a:p>
            <a:r>
              <a:rPr lang="ru-RU" sz="2000" i="1" smtClean="0">
                <a:solidFill>
                  <a:schemeClr val="tx2"/>
                </a:solidFill>
              </a:rPr>
              <a:t>Наш </a:t>
            </a:r>
            <a:r>
              <a:rPr lang="ru-RU" sz="2000" i="1" err="1" smtClean="0">
                <a:solidFill>
                  <a:schemeClr val="tx2"/>
                </a:solidFill>
              </a:rPr>
              <a:t>парсер</a:t>
            </a:r>
            <a:r>
              <a:rPr lang="ru-RU" sz="2000" i="1" smtClean="0">
                <a:solidFill>
                  <a:schemeClr val="tx2"/>
                </a:solidFill>
              </a:rPr>
              <a:t> проводит актуализацию информации с периодичностью раз в 20 минут.</a:t>
            </a:r>
          </a:p>
          <a:p>
            <a:endParaRPr lang="ru-RU" sz="2000" i="1" smtClean="0">
              <a:solidFill>
                <a:schemeClr val="tx2"/>
              </a:solidFill>
            </a:endParaRPr>
          </a:p>
          <a:p>
            <a:endParaRPr lang="ru-RU" sz="2000" i="1" smtClean="0">
              <a:solidFill>
                <a:schemeClr val="tx2"/>
              </a:solidFill>
            </a:endParaRPr>
          </a:p>
          <a:p>
            <a:endParaRPr lang="ru-RU" sz="2000" i="1" smtClean="0">
              <a:solidFill>
                <a:schemeClr val="tx2"/>
              </a:solidFill>
            </a:endParaRPr>
          </a:p>
          <a:p>
            <a:endParaRPr lang="ru-RU" sz="2000" i="1" smtClean="0">
              <a:solidFill>
                <a:schemeClr val="tx2"/>
              </a:solidFill>
            </a:endParaRPr>
          </a:p>
          <a:p>
            <a:endParaRPr lang="ru-RU" sz="2000" i="1" smtClean="0">
              <a:solidFill>
                <a:schemeClr val="tx2"/>
              </a:solidFill>
            </a:endParaRPr>
          </a:p>
          <a:p>
            <a:r>
              <a:rPr lang="ru-RU" sz="1400" i="1" smtClean="0">
                <a:solidFill>
                  <a:schemeClr val="tx2"/>
                </a:solidFill>
              </a:rPr>
              <a:t>*</a:t>
            </a:r>
            <a:r>
              <a:rPr lang="ru-RU" sz="1200" i="1" smtClean="0">
                <a:solidFill>
                  <a:schemeClr val="tx2"/>
                </a:solidFill>
              </a:rPr>
              <a:t> По данные с сайта  </a:t>
            </a:r>
            <a:r>
              <a:rPr lang="en-US" sz="1200" i="1" smtClean="0">
                <a:solidFill>
                  <a:schemeClr val="tx2"/>
                </a:solidFill>
              </a:rPr>
              <a:t>https://www.avito.ru/company</a:t>
            </a:r>
            <a:endParaRPr lang="ru-RU" sz="1200" i="1">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5" name="Прямоугольник 4"/>
          <p:cNvSpPr/>
          <p:nvPr/>
        </p:nvSpPr>
        <p:spPr>
          <a:xfrm>
            <a:off x="214282" y="214290"/>
            <a:ext cx="8429684" cy="2585323"/>
          </a:xfrm>
          <a:prstGeom prst="rect">
            <a:avLst/>
          </a:prstGeom>
        </p:spPr>
        <p:txBody>
          <a:bodyPr wrap="square" anchor="ctr">
            <a:spAutoFit/>
          </a:bodyPr>
          <a:lstStyle/>
          <a:p>
            <a:r>
              <a:rPr lang="ru-RU" i="1" smtClean="0">
                <a:solidFill>
                  <a:schemeClr val="tx2">
                    <a:lumMod val="75000"/>
                  </a:schemeClr>
                </a:solidFill>
              </a:rPr>
              <a:t>8. </a:t>
            </a:r>
            <a:r>
              <a:rPr lang="ru-RU" i="1" smtClean="0">
                <a:solidFill>
                  <a:schemeClr val="tx2">
                    <a:lumMod val="75000"/>
                  </a:schemeClr>
                </a:solidFill>
              </a:rPr>
              <a:t>Используя Срок_сдачи и Год_постройки рассчитаем возраст постройки. Отрицательные значения будут соответствовать </a:t>
            </a:r>
            <a:r>
              <a:rPr lang="ru-RU" i="1" smtClean="0">
                <a:solidFill>
                  <a:schemeClr val="tx2">
                    <a:lumMod val="75000"/>
                  </a:schemeClr>
                </a:solidFill>
              </a:rPr>
              <a:t>неоконченному </a:t>
            </a:r>
            <a:r>
              <a:rPr lang="ru-RU" i="1" smtClean="0">
                <a:solidFill>
                  <a:schemeClr val="tx2">
                    <a:lumMod val="75000"/>
                  </a:schemeClr>
                </a:solidFill>
              </a:rPr>
              <a:t>строительству. Посмотрим </a:t>
            </a:r>
            <a:r>
              <a:rPr lang="ru-RU" i="1" smtClean="0">
                <a:solidFill>
                  <a:schemeClr val="tx2">
                    <a:lumMod val="75000"/>
                  </a:schemeClr>
                </a:solidFill>
              </a:rPr>
              <a:t>сколько всего пропусков по всем столбцам</a:t>
            </a:r>
            <a:r>
              <a:rPr lang="ru-RU" i="1" smtClean="0">
                <a:solidFill>
                  <a:schemeClr val="tx2">
                    <a:lumMod val="75000"/>
                  </a:schemeClr>
                </a:solidFill>
              </a:rPr>
              <a:t>. </a:t>
            </a:r>
            <a:endParaRPr lang="ru-RU" i="1" smtClean="0">
              <a:solidFill>
                <a:schemeClr val="tx2">
                  <a:lumMod val="75000"/>
                </a:schemeClr>
              </a:solidFill>
            </a:endParaRPr>
          </a:p>
          <a:p>
            <a:endParaRPr lang="ru-RU" i="1" smtClean="0">
              <a:solidFill>
                <a:schemeClr val="tx2">
                  <a:lumMod val="75000"/>
                </a:schemeClr>
              </a:solidFill>
            </a:endParaRPr>
          </a:p>
          <a:p>
            <a:r>
              <a:rPr lang="ru-RU" i="1" smtClean="0">
                <a:solidFill>
                  <a:schemeClr val="tx2">
                    <a:lumMod val="75000"/>
                  </a:schemeClr>
                </a:solidFill>
              </a:rPr>
              <a:t>9. Категориальные признаки. Сделали функцию</a:t>
            </a:r>
            <a:r>
              <a:rPr lang="ru-RU" i="1" smtClean="0">
                <a:solidFill>
                  <a:schemeClr val="tx2">
                    <a:lumMod val="75000"/>
                  </a:schemeClr>
                </a:solidFill>
              </a:rPr>
              <a:t>, которая создает новый признак со значениями 0/1, соответствующим значению no_info в исходном признаке. При этом в исходном заменяются соответствующие значения на 0.</a:t>
            </a:r>
          </a:p>
          <a:p>
            <a:pPr marL="342900" indent="-342900" algn="just"/>
            <a:endParaRPr lang="ru-RU" i="1" dirty="0" smtClean="0">
              <a:solidFill>
                <a:schemeClr val="tx2">
                  <a:lumMod val="75000"/>
                </a:schemeClr>
              </a:solidFill>
            </a:endParaRPr>
          </a:p>
          <a:p>
            <a:pPr marL="342900" indent="-342900"/>
            <a:r>
              <a:rPr lang="ru-RU" i="1" dirty="0" smtClean="0"/>
              <a:t> </a:t>
            </a:r>
            <a:endParaRPr lang="ru-RU" i="1" dirty="0">
              <a:solidFill>
                <a:schemeClr val="tx2">
                  <a:lumMod val="75000"/>
                </a:schemeClr>
              </a:solidFill>
            </a:endParaRPr>
          </a:p>
        </p:txBody>
      </p:sp>
      <p:pic>
        <p:nvPicPr>
          <p:cNvPr id="13315" name="Picture 3"/>
          <p:cNvPicPr>
            <a:picLocks noChangeAspect="1" noChangeArrowheads="1"/>
          </p:cNvPicPr>
          <p:nvPr/>
        </p:nvPicPr>
        <p:blipFill>
          <a:blip r:embed="rId3"/>
          <a:srcRect/>
          <a:stretch>
            <a:fillRect/>
          </a:stretch>
        </p:blipFill>
        <p:spPr bwMode="auto">
          <a:xfrm>
            <a:off x="142844" y="2928934"/>
            <a:ext cx="8786874"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500034" y="285728"/>
            <a:ext cx="8358246" cy="861774"/>
          </a:xfrm>
          <a:prstGeom prst="rect">
            <a:avLst/>
          </a:prstGeom>
          <a:noFill/>
        </p:spPr>
        <p:txBody>
          <a:bodyPr wrap="square">
            <a:spAutoFit/>
          </a:bodyPr>
          <a:lstStyle/>
          <a:p>
            <a:r>
              <a:rPr lang="ru-RU" smtClean="0">
                <a:solidFill>
                  <a:schemeClr val="tx2">
                    <a:lumMod val="75000"/>
                  </a:schemeClr>
                </a:solidFill>
              </a:rPr>
              <a:t>10. Обработка </a:t>
            </a:r>
            <a:r>
              <a:rPr lang="ru-RU" smtClean="0">
                <a:solidFill>
                  <a:schemeClr val="tx2">
                    <a:lumMod val="75000"/>
                  </a:schemeClr>
                </a:solidFill>
              </a:rPr>
              <a:t>этажей</a:t>
            </a:r>
          </a:p>
          <a:p>
            <a:endParaRPr lang="ru-RU" sz="3200" dirty="0" smtClean="0">
              <a:solidFill>
                <a:srgbClr val="FF0000"/>
              </a:solidFill>
            </a:endParaRPr>
          </a:p>
        </p:txBody>
      </p:sp>
      <p:pic>
        <p:nvPicPr>
          <p:cNvPr id="14340" name="Picture 4"/>
          <p:cNvPicPr>
            <a:picLocks noChangeAspect="1" noChangeArrowheads="1"/>
          </p:cNvPicPr>
          <p:nvPr/>
        </p:nvPicPr>
        <p:blipFill>
          <a:blip r:embed="rId3"/>
          <a:srcRect/>
          <a:stretch>
            <a:fillRect/>
          </a:stretch>
        </p:blipFill>
        <p:spPr bwMode="auto">
          <a:xfrm>
            <a:off x="357158" y="714356"/>
            <a:ext cx="7358114" cy="1744663"/>
          </a:xfrm>
          <a:prstGeom prst="rect">
            <a:avLst/>
          </a:prstGeom>
          <a:noFill/>
          <a:ln w="9525">
            <a:noFill/>
            <a:miter lim="800000"/>
            <a:headEnd/>
            <a:tailEnd/>
          </a:ln>
          <a:effectLst/>
        </p:spPr>
      </p:pic>
      <p:pic>
        <p:nvPicPr>
          <p:cNvPr id="14344" name="Picture 8"/>
          <p:cNvPicPr>
            <a:picLocks noChangeAspect="1" noChangeArrowheads="1"/>
          </p:cNvPicPr>
          <p:nvPr/>
        </p:nvPicPr>
        <p:blipFill>
          <a:blip r:embed="rId4"/>
          <a:srcRect/>
          <a:stretch>
            <a:fillRect/>
          </a:stretch>
        </p:blipFill>
        <p:spPr bwMode="auto">
          <a:xfrm>
            <a:off x="357158" y="2571744"/>
            <a:ext cx="7286676" cy="1401763"/>
          </a:xfrm>
          <a:prstGeom prst="rect">
            <a:avLst/>
          </a:prstGeom>
          <a:noFill/>
          <a:ln w="9525">
            <a:noFill/>
            <a:miter lim="800000"/>
            <a:headEnd/>
            <a:tailEnd/>
          </a:ln>
          <a:effectLst/>
        </p:spPr>
      </p:pic>
      <p:pic>
        <p:nvPicPr>
          <p:cNvPr id="14345" name="Picture 9"/>
          <p:cNvPicPr>
            <a:picLocks noChangeAspect="1" noChangeArrowheads="1"/>
          </p:cNvPicPr>
          <p:nvPr/>
        </p:nvPicPr>
        <p:blipFill>
          <a:blip r:embed="rId5"/>
          <a:srcRect/>
          <a:stretch>
            <a:fillRect/>
          </a:stretch>
        </p:blipFill>
        <p:spPr bwMode="auto">
          <a:xfrm>
            <a:off x="357158" y="4214818"/>
            <a:ext cx="8358246"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3" name="Прямоугольник 2"/>
          <p:cNvSpPr/>
          <p:nvPr/>
        </p:nvSpPr>
        <p:spPr>
          <a:xfrm>
            <a:off x="642910" y="142852"/>
            <a:ext cx="7358114" cy="646331"/>
          </a:xfrm>
          <a:prstGeom prst="rect">
            <a:avLst/>
          </a:prstGeom>
        </p:spPr>
        <p:txBody>
          <a:bodyPr wrap="square">
            <a:spAutoFit/>
          </a:bodyPr>
          <a:lstStyle/>
          <a:p>
            <a:r>
              <a:rPr lang="ru-RU" i="1" smtClean="0">
                <a:solidFill>
                  <a:schemeClr val="tx2">
                    <a:lumMod val="75000"/>
                  </a:schemeClr>
                </a:solidFill>
              </a:rPr>
              <a:t>11</a:t>
            </a:r>
            <a:r>
              <a:rPr lang="ru-RU" i="1" smtClean="0">
                <a:solidFill>
                  <a:schemeClr val="tx2">
                    <a:lumMod val="75000"/>
                  </a:schemeClr>
                </a:solidFill>
              </a:rPr>
              <a:t>)  Получаем </a:t>
            </a:r>
            <a:r>
              <a:rPr lang="ru-RU" i="1" smtClean="0"/>
              <a:t>полную </a:t>
            </a:r>
            <a:r>
              <a:rPr lang="ru-RU" i="1" smtClean="0"/>
              <a:t>матрицу корреляции</a:t>
            </a:r>
            <a:endParaRPr lang="ru-RU" i="1" dirty="0" smtClean="0">
              <a:solidFill>
                <a:schemeClr val="tx2">
                  <a:lumMod val="75000"/>
                </a:schemeClr>
              </a:solidFill>
            </a:endParaRPr>
          </a:p>
          <a:p>
            <a:endParaRPr lang="ru-RU" i="1" dirty="0" smtClean="0">
              <a:solidFill>
                <a:schemeClr val="tx2">
                  <a:lumMod val="75000"/>
                </a:schemeClr>
              </a:solidFill>
            </a:endParaRPr>
          </a:p>
        </p:txBody>
      </p:sp>
      <p:sp>
        <p:nvSpPr>
          <p:cNvPr id="5" name="Прямоугольник 4"/>
          <p:cNvSpPr/>
          <p:nvPr/>
        </p:nvSpPr>
        <p:spPr>
          <a:xfrm>
            <a:off x="428564" y="6000768"/>
            <a:ext cx="8143964" cy="646331"/>
          </a:xfrm>
          <a:prstGeom prst="rect">
            <a:avLst/>
          </a:prstGeom>
        </p:spPr>
        <p:txBody>
          <a:bodyPr wrap="square">
            <a:spAutoFit/>
          </a:bodyPr>
          <a:lstStyle/>
          <a:p>
            <a:r>
              <a:rPr lang="ru-RU" i="1" dirty="0" smtClean="0">
                <a:solidFill>
                  <a:schemeClr val="tx2">
                    <a:lumMod val="75000"/>
                  </a:schemeClr>
                </a:solidFill>
              </a:rPr>
              <a:t>На графике сильная </a:t>
            </a:r>
            <a:r>
              <a:rPr lang="ru-RU" i="1" dirty="0" err="1" smtClean="0">
                <a:solidFill>
                  <a:schemeClr val="tx2">
                    <a:lumMod val="75000"/>
                  </a:schemeClr>
                </a:solidFill>
              </a:rPr>
              <a:t>мультиколлинеарность</a:t>
            </a:r>
            <a:r>
              <a:rPr lang="ru-RU" i="1" dirty="0" smtClean="0">
                <a:solidFill>
                  <a:schemeClr val="tx2">
                    <a:lumMod val="75000"/>
                  </a:schemeClr>
                </a:solidFill>
              </a:rPr>
              <a:t>. Использовать линейные модели нельзя.</a:t>
            </a:r>
            <a:endParaRPr lang="ru-RU" i="1" dirty="0">
              <a:solidFill>
                <a:schemeClr val="tx2">
                  <a:lumMod val="75000"/>
                </a:schemeClr>
              </a:solidFill>
            </a:endParaRPr>
          </a:p>
        </p:txBody>
      </p:sp>
      <p:pic>
        <p:nvPicPr>
          <p:cNvPr id="11267" name="Picture 3"/>
          <p:cNvPicPr>
            <a:picLocks noChangeAspect="1" noChangeArrowheads="1"/>
          </p:cNvPicPr>
          <p:nvPr/>
        </p:nvPicPr>
        <p:blipFill>
          <a:blip r:embed="rId3"/>
          <a:srcRect/>
          <a:stretch>
            <a:fillRect/>
          </a:stretch>
        </p:blipFill>
        <p:spPr bwMode="auto">
          <a:xfrm>
            <a:off x="1071538" y="500042"/>
            <a:ext cx="7215238"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714412" y="0"/>
            <a:ext cx="9858412" cy="6858000"/>
          </a:xfrm>
        </p:spPr>
      </p:pic>
      <p:sp>
        <p:nvSpPr>
          <p:cNvPr id="3" name="Прямоугольник 2"/>
          <p:cNvSpPr/>
          <p:nvPr/>
        </p:nvSpPr>
        <p:spPr>
          <a:xfrm>
            <a:off x="-214346" y="142852"/>
            <a:ext cx="8643998" cy="1231106"/>
          </a:xfrm>
          <a:prstGeom prst="rect">
            <a:avLst/>
          </a:prstGeom>
        </p:spPr>
        <p:txBody>
          <a:bodyPr wrap="square">
            <a:spAutoFit/>
          </a:bodyPr>
          <a:lstStyle/>
          <a:p>
            <a:r>
              <a:rPr lang="ru-RU" sz="2800" b="1" smtClean="0">
                <a:solidFill>
                  <a:srgbClr val="FF0000"/>
                </a:solidFill>
              </a:rPr>
              <a:t> </a:t>
            </a:r>
            <a:r>
              <a:rPr lang="ru-RU" sz="2400" b="1" smtClean="0">
                <a:solidFill>
                  <a:srgbClr val="FF0000"/>
                </a:solidFill>
              </a:rPr>
              <a:t>Приложение </a:t>
            </a:r>
            <a:r>
              <a:rPr lang="ru-RU" sz="2400" b="1" smtClean="0">
                <a:solidFill>
                  <a:srgbClr val="FF0000"/>
                </a:solidFill>
              </a:rPr>
              <a:t>3. </a:t>
            </a:r>
            <a:r>
              <a:rPr lang="ru-RU" sz="2400" b="1" smtClean="0">
                <a:solidFill>
                  <a:srgbClr val="FF0000"/>
                </a:solidFill>
              </a:rPr>
              <a:t>Ноутбук </a:t>
            </a:r>
            <a:r>
              <a:rPr lang="en-US" sz="2400" b="1" smtClean="0">
                <a:solidFill>
                  <a:srgbClr val="FF0000"/>
                </a:solidFill>
              </a:rPr>
              <a:t>Modeling.ipynb</a:t>
            </a:r>
            <a:endParaRPr lang="en-US" sz="2400" b="1" smtClean="0">
              <a:solidFill>
                <a:srgbClr val="FF0000"/>
              </a:solidFill>
            </a:endParaRPr>
          </a:p>
          <a:p>
            <a:endParaRPr lang="en-US" sz="2800" b="1" dirty="0" smtClean="0">
              <a:solidFill>
                <a:srgbClr val="FF0000"/>
              </a:solidFill>
            </a:endParaRPr>
          </a:p>
          <a:p>
            <a:r>
              <a:rPr lang="ru-RU" dirty="0" smtClean="0"/>
              <a:t> </a:t>
            </a:r>
          </a:p>
        </p:txBody>
      </p:sp>
      <p:sp>
        <p:nvSpPr>
          <p:cNvPr id="5" name="Прямоугольник 4"/>
          <p:cNvSpPr/>
          <p:nvPr/>
        </p:nvSpPr>
        <p:spPr>
          <a:xfrm>
            <a:off x="0" y="1071546"/>
            <a:ext cx="184731" cy="646331"/>
          </a:xfrm>
          <a:prstGeom prst="rect">
            <a:avLst/>
          </a:prstGeom>
        </p:spPr>
        <p:txBody>
          <a:bodyPr wrap="none">
            <a:spAutoFit/>
          </a:bodyPr>
          <a:lstStyle/>
          <a:p>
            <a:endParaRPr lang="ru-RU" i="1" dirty="0" smtClean="0">
              <a:solidFill>
                <a:schemeClr val="tx2">
                  <a:lumMod val="75000"/>
                </a:schemeClr>
              </a:solidFill>
            </a:endParaRPr>
          </a:p>
          <a:p>
            <a:endParaRPr lang="ru-RU" dirty="0"/>
          </a:p>
        </p:txBody>
      </p:sp>
      <p:sp>
        <p:nvSpPr>
          <p:cNvPr id="6" name="Прямоугольник 5"/>
          <p:cNvSpPr/>
          <p:nvPr/>
        </p:nvSpPr>
        <p:spPr>
          <a:xfrm>
            <a:off x="-142908" y="714356"/>
            <a:ext cx="9144064" cy="2862322"/>
          </a:xfrm>
          <a:prstGeom prst="rect">
            <a:avLst/>
          </a:prstGeom>
        </p:spPr>
        <p:txBody>
          <a:bodyPr wrap="square">
            <a:spAutoFit/>
          </a:bodyPr>
          <a:lstStyle/>
          <a:p>
            <a:r>
              <a:rPr lang="ru-RU" i="1" dirty="0" smtClean="0">
                <a:solidFill>
                  <a:schemeClr val="tx2">
                    <a:lumMod val="75000"/>
                  </a:schemeClr>
                </a:solidFill>
              </a:rPr>
              <a:t>1</a:t>
            </a:r>
            <a:r>
              <a:rPr lang="ru-RU" i="1" smtClean="0">
                <a:solidFill>
                  <a:schemeClr val="tx2">
                    <a:lumMod val="75000"/>
                  </a:schemeClr>
                </a:solidFill>
              </a:rPr>
              <a:t>) </a:t>
            </a:r>
            <a:r>
              <a:rPr lang="en-US" i="1" smtClean="0">
                <a:solidFill>
                  <a:schemeClr val="tx2">
                    <a:lumMod val="75000"/>
                  </a:schemeClr>
                </a:solidFill>
              </a:rPr>
              <a:t>Baseline - </a:t>
            </a:r>
            <a:r>
              <a:rPr lang="en-US" i="1" smtClean="0">
                <a:solidFill>
                  <a:schemeClr val="tx2">
                    <a:lumMod val="75000"/>
                  </a:schemeClr>
                </a:solidFill>
              </a:rPr>
              <a:t>Human </a:t>
            </a:r>
            <a:r>
              <a:rPr lang="en-US" i="1" smtClean="0">
                <a:solidFill>
                  <a:schemeClr val="tx2">
                    <a:lumMod val="75000"/>
                  </a:schemeClr>
                </a:solidFill>
              </a:rPr>
              <a:t>learning</a:t>
            </a:r>
            <a:r>
              <a:rPr lang="ru-RU" i="1" smtClean="0">
                <a:solidFill>
                  <a:schemeClr val="tx2">
                    <a:lumMod val="75000"/>
                  </a:schemeClr>
                </a:solidFill>
              </a:rPr>
              <a:t>. </a:t>
            </a:r>
            <a:r>
              <a:rPr lang="ru-RU" i="1" smtClean="0">
                <a:solidFill>
                  <a:schemeClr val="tx2">
                    <a:lumMod val="75000"/>
                  </a:schemeClr>
                </a:solidFill>
              </a:rPr>
              <a:t>В качестве baseline выбрана модель, которая предсказывает среднюю стоимость квадратного метра в группе со схожими значениями общей площади.</a:t>
            </a:r>
          </a:p>
          <a:p>
            <a:r>
              <a:rPr lang="ru-RU" i="1" smtClean="0">
                <a:solidFill>
                  <a:schemeClr val="tx2">
                    <a:lumMod val="75000"/>
                  </a:schemeClr>
                </a:solidFill>
              </a:rPr>
              <a:t>В качестве метрики будем использовать MAPE, которая показывает среднее в процентах отклонение предсказанного значения от истинного.</a:t>
            </a:r>
          </a:p>
          <a:p>
            <a:r>
              <a:rPr lang="ru-RU" i="1" smtClean="0">
                <a:solidFill>
                  <a:schemeClr val="tx2">
                    <a:lumMod val="75000"/>
                  </a:schemeClr>
                </a:solidFill>
              </a:rPr>
              <a:t>Здесь и далее используется 80% датасета для обучения и 20% для проверки его качества.</a:t>
            </a:r>
          </a:p>
          <a:p>
            <a:endParaRPr lang="en-US" b="1" smtClean="0"/>
          </a:p>
          <a:p>
            <a:endParaRPr lang="ru-RU" i="1" dirty="0" smtClean="0">
              <a:solidFill>
                <a:schemeClr val="tx2">
                  <a:lumMod val="75000"/>
                </a:schemeClr>
              </a:solidFill>
            </a:endParaRPr>
          </a:p>
          <a:p>
            <a:endParaRPr lang="ru-RU" dirty="0"/>
          </a:p>
        </p:txBody>
      </p:sp>
      <p:pic>
        <p:nvPicPr>
          <p:cNvPr id="15362" name="Picture 2"/>
          <p:cNvPicPr>
            <a:picLocks noChangeAspect="1" noChangeArrowheads="1"/>
          </p:cNvPicPr>
          <p:nvPr/>
        </p:nvPicPr>
        <p:blipFill>
          <a:blip r:embed="rId3"/>
          <a:srcRect/>
          <a:stretch>
            <a:fillRect/>
          </a:stretch>
        </p:blipFill>
        <p:spPr bwMode="auto">
          <a:xfrm>
            <a:off x="0" y="2857496"/>
            <a:ext cx="8429684" cy="135572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0" y="4357694"/>
            <a:ext cx="8429684" cy="21923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pic>
        <p:nvPicPr>
          <p:cNvPr id="16387" name="Picture 3"/>
          <p:cNvPicPr>
            <a:picLocks noChangeAspect="1" noChangeArrowheads="1"/>
          </p:cNvPicPr>
          <p:nvPr/>
        </p:nvPicPr>
        <p:blipFill>
          <a:blip r:embed="rId3"/>
          <a:srcRect/>
          <a:stretch>
            <a:fillRect/>
          </a:stretch>
        </p:blipFill>
        <p:spPr bwMode="auto">
          <a:xfrm>
            <a:off x="142844" y="357166"/>
            <a:ext cx="8858280" cy="1500198"/>
          </a:xfrm>
          <a:prstGeom prst="rect">
            <a:avLst/>
          </a:prstGeom>
          <a:noFill/>
          <a:ln w="9525">
            <a:noFill/>
            <a:miter lim="800000"/>
            <a:headEnd/>
            <a:tailEnd/>
          </a:ln>
          <a:effectLst/>
        </p:spPr>
      </p:pic>
      <p:pic>
        <p:nvPicPr>
          <p:cNvPr id="16390" name="Picture 6"/>
          <p:cNvPicPr>
            <a:picLocks noChangeAspect="1" noChangeArrowheads="1"/>
          </p:cNvPicPr>
          <p:nvPr/>
        </p:nvPicPr>
        <p:blipFill>
          <a:blip r:embed="rId4"/>
          <a:srcRect/>
          <a:stretch>
            <a:fillRect/>
          </a:stretch>
        </p:blipFill>
        <p:spPr bwMode="auto">
          <a:xfrm>
            <a:off x="142844" y="2071678"/>
            <a:ext cx="8858312" cy="1643074"/>
          </a:xfrm>
          <a:prstGeom prst="rect">
            <a:avLst/>
          </a:prstGeom>
          <a:noFill/>
          <a:ln w="9525">
            <a:noFill/>
            <a:miter lim="800000"/>
            <a:headEnd/>
            <a:tailEnd/>
          </a:ln>
          <a:effectLst/>
        </p:spPr>
      </p:pic>
      <p:pic>
        <p:nvPicPr>
          <p:cNvPr id="16393" name="Picture 9"/>
          <p:cNvPicPr>
            <a:picLocks noChangeAspect="1" noChangeArrowheads="1"/>
          </p:cNvPicPr>
          <p:nvPr/>
        </p:nvPicPr>
        <p:blipFill>
          <a:blip r:embed="rId5"/>
          <a:srcRect/>
          <a:stretch>
            <a:fillRect/>
          </a:stretch>
        </p:blipFill>
        <p:spPr bwMode="auto">
          <a:xfrm>
            <a:off x="142844" y="3929066"/>
            <a:ext cx="4618037" cy="1241425"/>
          </a:xfrm>
          <a:prstGeom prst="rect">
            <a:avLst/>
          </a:prstGeom>
          <a:noFill/>
          <a:ln w="9525">
            <a:noFill/>
            <a:miter lim="800000"/>
            <a:headEnd/>
            <a:tailEnd/>
          </a:ln>
          <a:effectLst/>
        </p:spPr>
      </p:pic>
      <p:sp>
        <p:nvSpPr>
          <p:cNvPr id="12" name="Прямоугольник 11"/>
          <p:cNvSpPr/>
          <p:nvPr/>
        </p:nvSpPr>
        <p:spPr>
          <a:xfrm>
            <a:off x="142844" y="5214950"/>
            <a:ext cx="8786874" cy="1477328"/>
          </a:xfrm>
          <a:prstGeom prst="rect">
            <a:avLst/>
          </a:prstGeom>
        </p:spPr>
        <p:txBody>
          <a:bodyPr wrap="square">
            <a:spAutoFit/>
          </a:bodyPr>
          <a:lstStyle/>
          <a:p>
            <a:r>
              <a:rPr lang="ru-RU" i="1" smtClean="0">
                <a:solidFill>
                  <a:schemeClr val="tx2">
                    <a:lumMod val="75000"/>
                  </a:schemeClr>
                </a:solidFill>
              </a:rPr>
              <a:t>Проведено моделирование с использованием инструментов CatBoost, в ходе которого настроены гиперпараметры и используемые признаки. Получена модель, ошибка предсказания которой не превосходит 16,17%. Указанное значение почти на 5% меньше ошибки предсказания "вручную", используя категоризацию по значению общей площади.</a:t>
            </a:r>
            <a:endParaRPr lang="ru-RU" i="1">
              <a:solidFill>
                <a:schemeClr val="tx2">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3" name="Прямоугольник 2"/>
          <p:cNvSpPr/>
          <p:nvPr/>
        </p:nvSpPr>
        <p:spPr>
          <a:xfrm>
            <a:off x="1285852" y="2000240"/>
            <a:ext cx="6572280" cy="584775"/>
          </a:xfrm>
          <a:prstGeom prst="rect">
            <a:avLst/>
          </a:prstGeom>
          <a:noFill/>
        </p:spPr>
        <p:txBody>
          <a:bodyPr wrap="square">
            <a:spAutoFit/>
          </a:bodyPr>
          <a:lstStyle/>
          <a:p>
            <a:r>
              <a:rPr lang="ru-RU" sz="3200" i="1" smtClean="0">
                <a:solidFill>
                  <a:srgbClr val="FF0000"/>
                </a:solidFill>
              </a:rPr>
              <a:t>Благодарим за интерес к проекту!</a:t>
            </a:r>
          </a:p>
        </p:txBody>
      </p:sp>
      <p:sp>
        <p:nvSpPr>
          <p:cNvPr id="5" name="Прямоугольник 4"/>
          <p:cNvSpPr/>
          <p:nvPr/>
        </p:nvSpPr>
        <p:spPr>
          <a:xfrm>
            <a:off x="5429256" y="6072206"/>
            <a:ext cx="3571900" cy="523220"/>
          </a:xfrm>
          <a:prstGeom prst="rect">
            <a:avLst/>
          </a:prstGeom>
        </p:spPr>
        <p:txBody>
          <a:bodyPr wrap="square">
            <a:spAutoFit/>
          </a:bodyPr>
          <a:lstStyle/>
          <a:p>
            <a:r>
              <a:rPr lang="ru-RU" sz="2800" i="1" smtClean="0">
                <a:solidFill>
                  <a:schemeClr val="tx2">
                    <a:lumMod val="75000"/>
                  </a:schemeClr>
                </a:solidFill>
                <a:latin typeface="Bookman Old Style" pitchFamily="18" charset="0"/>
              </a:rPr>
              <a:t> </a:t>
            </a:r>
            <a:r>
              <a:rPr lang="en-US" sz="2800" i="1" smtClean="0">
                <a:solidFill>
                  <a:schemeClr val="tx2">
                    <a:lumMod val="75000"/>
                  </a:schemeClr>
                </a:solidFill>
                <a:latin typeface="Bookman Old Style" pitchFamily="18" charset="0"/>
              </a:rPr>
              <a:t>  #</a:t>
            </a:r>
            <a:r>
              <a:rPr lang="ru-RU" sz="2800" i="1" err="1" smtClean="0">
                <a:solidFill>
                  <a:schemeClr val="tx2">
                    <a:lumMod val="75000"/>
                  </a:schemeClr>
                </a:solidFill>
                <a:latin typeface="Bookman Old Style" pitchFamily="18" charset="0"/>
              </a:rPr>
              <a:t>ВПитереЖить</a:t>
            </a:r>
            <a:endParaRPr lang="ru-RU" sz="2800" i="1">
              <a:solidFill>
                <a:schemeClr val="tx2">
                  <a:lumMod val="75000"/>
                </a:schemeClr>
              </a:solidFill>
              <a:latin typeface="Bookman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2143108" y="1857364"/>
            <a:ext cx="4572000" cy="1200329"/>
          </a:xfrm>
          <a:prstGeom prst="rect">
            <a:avLst/>
          </a:prstGeom>
          <a:noFill/>
        </p:spPr>
        <p:txBody>
          <a:bodyPr>
            <a:spAutoFit/>
          </a:bodyPr>
          <a:lstStyle/>
          <a:p>
            <a:endParaRPr lang="ru-RU" sz="3600" smtClean="0">
              <a:solidFill>
                <a:srgbClr val="FF0000"/>
              </a:solidFill>
            </a:endParaRPr>
          </a:p>
          <a:p>
            <a:endParaRPr lang="ru-RU" smtClean="0"/>
          </a:p>
          <a:p>
            <a:endParaRPr lang="ru-RU" smtClean="0"/>
          </a:p>
        </p:txBody>
      </p:sp>
      <p:sp>
        <p:nvSpPr>
          <p:cNvPr id="5" name="Прямоугольник 4"/>
          <p:cNvSpPr/>
          <p:nvPr/>
        </p:nvSpPr>
        <p:spPr>
          <a:xfrm>
            <a:off x="142844" y="214290"/>
            <a:ext cx="8091254" cy="1107996"/>
          </a:xfrm>
          <a:prstGeom prst="rect">
            <a:avLst/>
          </a:prstGeom>
        </p:spPr>
        <p:txBody>
          <a:bodyPr wrap="none">
            <a:spAutoFit/>
          </a:bodyPr>
          <a:lstStyle/>
          <a:p>
            <a:r>
              <a:rPr lang="ru-RU" sz="2800" i="1" smtClean="0">
                <a:solidFill>
                  <a:srgbClr val="FF0000"/>
                </a:solidFill>
              </a:rPr>
              <a:t>Ссылка на </a:t>
            </a:r>
            <a:r>
              <a:rPr lang="ru-RU" sz="2800" i="1" err="1" smtClean="0">
                <a:solidFill>
                  <a:srgbClr val="FF0000"/>
                </a:solidFill>
              </a:rPr>
              <a:t>репозиторий</a:t>
            </a:r>
            <a:endParaRPr lang="ru-RU" sz="2800" i="1" smtClean="0">
              <a:solidFill>
                <a:srgbClr val="FF0000"/>
              </a:solidFill>
            </a:endParaRPr>
          </a:p>
          <a:p>
            <a:r>
              <a:rPr lang="en-US" sz="2000" i="1" smtClean="0">
                <a:hlinkClick r:id="rId3"/>
              </a:rPr>
              <a:t>https://github.com/NeKonnnn/PetProject-price-real-estate-in-St.-Petersburg</a:t>
            </a:r>
            <a:endParaRPr lang="ru-RU" sz="2000" i="1" smtClean="0"/>
          </a:p>
          <a:p>
            <a:r>
              <a:rPr lang="ru-RU" smtClean="0"/>
              <a:t> </a:t>
            </a:r>
            <a:endParaRPr lang="ru-RU"/>
          </a:p>
        </p:txBody>
      </p:sp>
      <p:pic>
        <p:nvPicPr>
          <p:cNvPr id="1027" name="Picture 3"/>
          <p:cNvPicPr>
            <a:picLocks noChangeAspect="1" noChangeArrowheads="1"/>
          </p:cNvPicPr>
          <p:nvPr/>
        </p:nvPicPr>
        <p:blipFill>
          <a:blip r:embed="rId4" cstate="print"/>
          <a:srcRect/>
          <a:stretch>
            <a:fillRect/>
          </a:stretch>
        </p:blipFill>
        <p:spPr bwMode="auto">
          <a:xfrm>
            <a:off x="1857356" y="1785926"/>
            <a:ext cx="4643470"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6" name="Прямоугольник 5"/>
          <p:cNvSpPr/>
          <p:nvPr/>
        </p:nvSpPr>
        <p:spPr>
          <a:xfrm>
            <a:off x="500034" y="1"/>
            <a:ext cx="8358246" cy="7109639"/>
          </a:xfrm>
          <a:prstGeom prst="rect">
            <a:avLst/>
          </a:prstGeom>
          <a:ln>
            <a:noFill/>
          </a:ln>
        </p:spPr>
        <p:txBody>
          <a:bodyPr wrap="square">
            <a:spAutoFit/>
          </a:bodyPr>
          <a:lstStyle/>
          <a:p>
            <a:endParaRPr lang="ru-RU" sz="2800" b="1" i="1" smtClean="0">
              <a:solidFill>
                <a:srgbClr val="FF0000"/>
              </a:solidFill>
            </a:endParaRPr>
          </a:p>
          <a:p>
            <a:r>
              <a:rPr lang="ru-RU" sz="2800" b="1" i="1" smtClean="0">
                <a:solidFill>
                  <a:srgbClr val="FF0000"/>
                </a:solidFill>
              </a:rPr>
              <a:t>В </a:t>
            </a:r>
            <a:r>
              <a:rPr lang="ru-RU" sz="2800" b="1" i="1" err="1" smtClean="0">
                <a:solidFill>
                  <a:srgbClr val="FF0000"/>
                </a:solidFill>
              </a:rPr>
              <a:t>репозитории</a:t>
            </a:r>
            <a:r>
              <a:rPr lang="ru-RU" sz="2800" b="1" i="1" smtClean="0">
                <a:solidFill>
                  <a:srgbClr val="FF0000"/>
                </a:solidFill>
              </a:rPr>
              <a:t> размещены несколько ноутбуков:</a:t>
            </a:r>
          </a:p>
          <a:p>
            <a:endParaRPr lang="en-US" sz="2000" smtClean="0">
              <a:solidFill>
                <a:schemeClr val="tx2">
                  <a:lumMod val="75000"/>
                </a:schemeClr>
              </a:solidFill>
            </a:endParaRPr>
          </a:p>
          <a:p>
            <a:r>
              <a:rPr lang="ru-RU" sz="2000" b="1" smtClean="0">
                <a:solidFill>
                  <a:schemeClr val="tx2">
                    <a:lumMod val="75000"/>
                  </a:schemeClr>
                </a:solidFill>
              </a:rPr>
              <a:t>1. </a:t>
            </a:r>
            <a:r>
              <a:rPr lang="ru-RU" sz="2000" b="1" err="1" smtClean="0">
                <a:solidFill>
                  <a:schemeClr val="tx2">
                    <a:lumMod val="75000"/>
                  </a:schemeClr>
                </a:solidFill>
              </a:rPr>
              <a:t>EDA_zero</a:t>
            </a:r>
            <a:r>
              <a:rPr lang="ru-RU" sz="2000" b="1" smtClean="0">
                <a:solidFill>
                  <a:schemeClr val="tx2">
                    <a:lumMod val="75000"/>
                  </a:schemeClr>
                </a:solidFill>
              </a:rPr>
              <a:t> </a:t>
            </a:r>
            <a:r>
              <a:rPr lang="ru-RU" sz="2000" smtClean="0">
                <a:solidFill>
                  <a:schemeClr val="tx2">
                    <a:lumMod val="75000"/>
                  </a:schemeClr>
                </a:solidFill>
              </a:rPr>
              <a:t>– Подготовительный этап. Проведена визуализация полученных от </a:t>
            </a:r>
            <a:r>
              <a:rPr lang="ru-RU" sz="2000" err="1" smtClean="0">
                <a:solidFill>
                  <a:schemeClr val="tx2">
                    <a:lumMod val="75000"/>
                  </a:schemeClr>
                </a:solidFill>
              </a:rPr>
              <a:t>парсера</a:t>
            </a:r>
            <a:r>
              <a:rPr lang="ru-RU" sz="2000" smtClean="0">
                <a:solidFill>
                  <a:schemeClr val="tx2">
                    <a:lumMod val="75000"/>
                  </a:schemeClr>
                </a:solidFill>
              </a:rPr>
              <a:t> данных и</a:t>
            </a:r>
            <a:r>
              <a:rPr lang="ru-RU" sz="2000" smtClean="0"/>
              <a:t> </a:t>
            </a:r>
            <a:r>
              <a:rPr lang="ru-RU" sz="2000" smtClean="0">
                <a:solidFill>
                  <a:schemeClr val="tx2">
                    <a:lumMod val="75000"/>
                  </a:schemeClr>
                </a:solidFill>
              </a:rPr>
              <a:t>осуществлен преданализ данных на основе надстройки </a:t>
            </a:r>
            <a:r>
              <a:rPr lang="ru-RU" sz="2000" err="1" smtClean="0">
                <a:solidFill>
                  <a:schemeClr val="tx2">
                    <a:lumMod val="75000"/>
                  </a:schemeClr>
                </a:solidFill>
              </a:rPr>
              <a:t>pandas_profiling</a:t>
            </a:r>
            <a:endParaRPr lang="ru-RU" sz="2000" smtClean="0">
              <a:solidFill>
                <a:schemeClr val="tx2">
                  <a:lumMod val="75000"/>
                </a:schemeClr>
              </a:solidFill>
            </a:endParaRPr>
          </a:p>
          <a:p>
            <a:endParaRPr lang="ru-RU" sz="2000" smtClean="0">
              <a:solidFill>
                <a:schemeClr val="tx2">
                  <a:lumMod val="75000"/>
                </a:schemeClr>
              </a:solidFill>
            </a:endParaRPr>
          </a:p>
          <a:p>
            <a:r>
              <a:rPr lang="ru-RU" sz="2000" b="1" smtClean="0">
                <a:solidFill>
                  <a:schemeClr val="tx2">
                    <a:lumMod val="75000"/>
                  </a:schemeClr>
                </a:solidFill>
              </a:rPr>
              <a:t>2. </a:t>
            </a:r>
            <a:r>
              <a:rPr lang="ru-RU" sz="2000" b="1" err="1" smtClean="0">
                <a:solidFill>
                  <a:schemeClr val="tx2">
                    <a:lumMod val="75000"/>
                  </a:schemeClr>
                </a:solidFill>
              </a:rPr>
              <a:t>EDA_first</a:t>
            </a:r>
            <a:r>
              <a:rPr lang="ru-RU" sz="2000" b="1" smtClean="0">
                <a:solidFill>
                  <a:schemeClr val="tx2">
                    <a:lumMod val="75000"/>
                  </a:schemeClr>
                </a:solidFill>
              </a:rPr>
              <a:t> </a:t>
            </a:r>
            <a:r>
              <a:rPr lang="ru-RU" sz="2000" smtClean="0">
                <a:solidFill>
                  <a:schemeClr val="tx2">
                    <a:lumMod val="75000"/>
                  </a:schemeClr>
                </a:solidFill>
              </a:rPr>
              <a:t>– С использованием информации из ноутбука </a:t>
            </a:r>
            <a:r>
              <a:rPr lang="ru-RU" sz="2000" err="1" smtClean="0">
                <a:solidFill>
                  <a:schemeClr val="tx2">
                    <a:lumMod val="75000"/>
                  </a:schemeClr>
                </a:solidFill>
              </a:rPr>
              <a:t>EDA_zero</a:t>
            </a:r>
            <a:r>
              <a:rPr lang="ru-RU" sz="2000" smtClean="0">
                <a:solidFill>
                  <a:schemeClr val="tx2">
                    <a:lumMod val="75000"/>
                  </a:schemeClr>
                </a:solidFill>
              </a:rPr>
              <a:t> проведен первичный разведочный анализ данных. </a:t>
            </a:r>
          </a:p>
          <a:p>
            <a:endParaRPr lang="ru-RU" sz="2000" smtClean="0">
              <a:solidFill>
                <a:schemeClr val="tx2">
                  <a:lumMod val="75000"/>
                </a:schemeClr>
              </a:solidFill>
            </a:endParaRPr>
          </a:p>
          <a:p>
            <a:r>
              <a:rPr lang="ru-RU" sz="2000" b="1" smtClean="0">
                <a:solidFill>
                  <a:srgbClr val="FF0000"/>
                </a:solidFill>
              </a:rPr>
              <a:t>В ходе работы над этим ноутбуком сделаны следующие выводы:</a:t>
            </a:r>
          </a:p>
          <a:p>
            <a:endParaRPr lang="ru-RU" sz="2000" smtClean="0">
              <a:solidFill>
                <a:schemeClr val="tx2">
                  <a:lumMod val="75000"/>
                </a:schemeClr>
              </a:solidFill>
            </a:endParaRPr>
          </a:p>
          <a:p>
            <a:r>
              <a:rPr lang="ru-RU" sz="2000" smtClean="0">
                <a:solidFill>
                  <a:schemeClr val="tx2">
                    <a:lumMod val="75000"/>
                  </a:schemeClr>
                </a:solidFill>
              </a:rPr>
              <a:t>а) Есть признаки, которые будут лишь мешать при построение модели. Не несут никакой значимости для нашего проекта следующие признаки:</a:t>
            </a:r>
          </a:p>
          <a:p>
            <a:endParaRPr lang="ru-RU" sz="2000" smtClean="0"/>
          </a:p>
          <a:p>
            <a:pPr>
              <a:buFont typeface="Arial" pitchFamily="34" charset="0"/>
              <a:buChar char="•"/>
            </a:pPr>
            <a:r>
              <a:rPr lang="ru-RU" sz="2000" err="1" smtClean="0">
                <a:solidFill>
                  <a:schemeClr val="accent6">
                    <a:lumMod val="75000"/>
                  </a:schemeClr>
                </a:solidFill>
              </a:rPr>
              <a:t>Id</a:t>
            </a:r>
            <a:r>
              <a:rPr lang="ru-RU" sz="2000" smtClean="0">
                <a:solidFill>
                  <a:schemeClr val="accent6">
                    <a:lumMod val="75000"/>
                  </a:schemeClr>
                </a:solidFill>
              </a:rPr>
              <a:t>;</a:t>
            </a:r>
          </a:p>
          <a:p>
            <a:pPr>
              <a:buFont typeface="Arial" pitchFamily="34" charset="0"/>
              <a:buChar char="•"/>
            </a:pPr>
            <a:r>
              <a:rPr lang="ru-RU" sz="2000" err="1" smtClean="0">
                <a:solidFill>
                  <a:schemeClr val="accent6">
                    <a:lumMod val="75000"/>
                  </a:schemeClr>
                </a:solidFill>
              </a:rPr>
              <a:t>Official_developer</a:t>
            </a:r>
            <a:r>
              <a:rPr lang="ru-RU" sz="2000" smtClean="0">
                <a:solidFill>
                  <a:schemeClr val="accent6">
                    <a:lumMod val="75000"/>
                  </a:schemeClr>
                </a:solidFill>
              </a:rPr>
              <a:t>;</a:t>
            </a:r>
          </a:p>
          <a:p>
            <a:pPr>
              <a:buFont typeface="Arial" pitchFamily="34" charset="0"/>
              <a:buChar char="•"/>
            </a:pPr>
            <a:r>
              <a:rPr lang="ru-RU" sz="2000" err="1" smtClean="0">
                <a:solidFill>
                  <a:schemeClr val="accent6">
                    <a:lumMod val="75000"/>
                  </a:schemeClr>
                </a:solidFill>
              </a:rPr>
              <a:t>New_building_name</a:t>
            </a:r>
            <a:r>
              <a:rPr lang="ru-RU" sz="2000" smtClean="0">
                <a:solidFill>
                  <a:schemeClr val="accent6">
                    <a:lumMod val="75000"/>
                  </a:schemeClr>
                </a:solidFill>
              </a:rPr>
              <a:t>;</a:t>
            </a:r>
          </a:p>
          <a:p>
            <a:pPr>
              <a:buFont typeface="Arial" pitchFamily="34" charset="0"/>
              <a:buChar char="•"/>
            </a:pPr>
            <a:r>
              <a:rPr lang="ru-RU" sz="2000" err="1" smtClean="0">
                <a:solidFill>
                  <a:schemeClr val="accent6">
                    <a:lumMod val="75000"/>
                  </a:schemeClr>
                </a:solidFill>
              </a:rPr>
              <a:t>Building</a:t>
            </a:r>
            <a:r>
              <a:rPr lang="ru-RU" sz="2000" smtClean="0">
                <a:solidFill>
                  <a:schemeClr val="accent6">
                    <a:lumMod val="75000"/>
                  </a:schemeClr>
                </a:solidFill>
              </a:rPr>
              <a:t>;</a:t>
            </a:r>
          </a:p>
          <a:p>
            <a:pPr>
              <a:buFont typeface="Arial" pitchFamily="34" charset="0"/>
              <a:buChar char="•"/>
            </a:pPr>
            <a:r>
              <a:rPr lang="ru-RU" sz="2000" err="1" smtClean="0">
                <a:solidFill>
                  <a:schemeClr val="accent6">
                    <a:lumMod val="75000"/>
                  </a:schemeClr>
                </a:solidFill>
              </a:rPr>
              <a:t>link</a:t>
            </a:r>
            <a:endParaRPr lang="ru-RU" sz="2000" smtClean="0">
              <a:solidFill>
                <a:schemeClr val="accent6">
                  <a:lumMod val="75000"/>
                </a:schemeClr>
              </a:solidFill>
            </a:endParaRPr>
          </a:p>
          <a:p>
            <a:endParaRPr lang="ru-RU" sz="2000" smtClean="0">
              <a:solidFill>
                <a:schemeClr val="tx2">
                  <a:lumMod val="75000"/>
                </a:schemeClr>
              </a:solidFill>
            </a:endParaRPr>
          </a:p>
          <a:p>
            <a:endParaRPr lang="ru-RU" sz="200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6" name="Прямоугольник 5"/>
          <p:cNvSpPr/>
          <p:nvPr/>
        </p:nvSpPr>
        <p:spPr>
          <a:xfrm>
            <a:off x="428596" y="142853"/>
            <a:ext cx="8143932" cy="6247864"/>
          </a:xfrm>
          <a:prstGeom prst="rect">
            <a:avLst/>
          </a:prstGeom>
        </p:spPr>
        <p:txBody>
          <a:bodyPr wrap="square">
            <a:spAutoFit/>
          </a:bodyPr>
          <a:lstStyle/>
          <a:p>
            <a:endParaRPr lang="ru-RU" sz="2000" smtClean="0">
              <a:solidFill>
                <a:schemeClr val="tx2">
                  <a:lumMod val="75000"/>
                </a:schemeClr>
              </a:solidFill>
            </a:endParaRPr>
          </a:p>
          <a:p>
            <a:r>
              <a:rPr lang="ru-RU" sz="2000" smtClean="0">
                <a:solidFill>
                  <a:schemeClr val="accent1">
                    <a:lumMod val="75000"/>
                  </a:schemeClr>
                </a:solidFill>
              </a:rPr>
              <a:t>б) Есть </a:t>
            </a:r>
            <a:r>
              <a:rPr lang="ru-RU" sz="2000" err="1" smtClean="0">
                <a:solidFill>
                  <a:schemeClr val="accent1">
                    <a:lumMod val="75000"/>
                  </a:schemeClr>
                </a:solidFill>
              </a:rPr>
              <a:t>фичи</a:t>
            </a:r>
            <a:r>
              <a:rPr lang="ru-RU" sz="2000" smtClean="0">
                <a:solidFill>
                  <a:schemeClr val="accent1">
                    <a:lumMod val="75000"/>
                  </a:schemeClr>
                </a:solidFill>
              </a:rPr>
              <a:t>, в которых больше 65% пропусков. От них и от дубликатов нужно избавиться.</a:t>
            </a:r>
          </a:p>
          <a:p>
            <a:endParaRPr lang="ru-RU" sz="2000" smtClean="0"/>
          </a:p>
          <a:p>
            <a:r>
              <a:rPr lang="ru-RU" sz="2000" smtClean="0"/>
              <a:t>с) В </a:t>
            </a:r>
            <a:r>
              <a:rPr lang="ru-RU" sz="2000" err="1" smtClean="0"/>
              <a:t>фичах</a:t>
            </a:r>
            <a:r>
              <a:rPr lang="ru-RU" sz="2000" smtClean="0"/>
              <a:t> </a:t>
            </a:r>
            <a:r>
              <a:rPr lang="ru-RU" sz="2000" err="1" smtClean="0"/>
              <a:t>присутcтвуют</a:t>
            </a:r>
            <a:r>
              <a:rPr lang="ru-RU" sz="2000" smtClean="0"/>
              <a:t> лишние значения, которые предают </a:t>
            </a:r>
            <a:r>
              <a:rPr lang="ru-RU" sz="2000" err="1" smtClean="0"/>
              <a:t>псевдоуникальность</a:t>
            </a:r>
            <a:r>
              <a:rPr lang="ru-RU" sz="2000" smtClean="0"/>
              <a:t>. Например: в признаке </a:t>
            </a:r>
            <a:r>
              <a:rPr lang="ru-RU" sz="2000" err="1" smtClean="0"/>
              <a:t>Balcony</a:t>
            </a:r>
            <a:r>
              <a:rPr lang="ru-RU" sz="2000" smtClean="0"/>
              <a:t>: 'балкон' 'лоджия' 'балкон, лоджия'. Нужно их разделить.</a:t>
            </a:r>
          </a:p>
          <a:p>
            <a:endParaRPr lang="ru-RU" sz="2000" smtClean="0"/>
          </a:p>
          <a:p>
            <a:r>
              <a:rPr lang="ru-RU" sz="2000" err="1" smtClean="0">
                <a:solidFill>
                  <a:schemeClr val="accent1">
                    <a:lumMod val="75000"/>
                  </a:schemeClr>
                </a:solidFill>
              </a:rPr>
              <a:t>д</a:t>
            </a:r>
            <a:r>
              <a:rPr lang="ru-RU" sz="2000" smtClean="0">
                <a:solidFill>
                  <a:schemeClr val="accent1">
                    <a:lumMod val="75000"/>
                  </a:schemeClr>
                </a:solidFill>
              </a:rPr>
              <a:t>) В целевой переменной </a:t>
            </a:r>
            <a:r>
              <a:rPr lang="ru-RU" sz="2000" err="1" smtClean="0">
                <a:solidFill>
                  <a:schemeClr val="accent1">
                    <a:lumMod val="75000"/>
                  </a:schemeClr>
                </a:solidFill>
              </a:rPr>
              <a:t>Price</a:t>
            </a:r>
            <a:r>
              <a:rPr lang="ru-RU" sz="2000" smtClean="0">
                <a:solidFill>
                  <a:schemeClr val="accent1">
                    <a:lumMod val="75000"/>
                  </a:schemeClr>
                </a:solidFill>
              </a:rPr>
              <a:t> - есть выбросы, с которыми нужно будет бороться. Считаем нужным ввести новую целевую переменную, которая будет обозначать стоимость квадратного метра и рассчитываться по формуле </a:t>
            </a:r>
            <a:r>
              <a:rPr lang="ru-RU" sz="2000" err="1" smtClean="0">
                <a:solidFill>
                  <a:schemeClr val="accent1">
                    <a:lumMod val="75000"/>
                  </a:schemeClr>
                </a:solidFill>
              </a:rPr>
              <a:t>Price</a:t>
            </a:r>
            <a:r>
              <a:rPr lang="ru-RU" sz="2000" smtClean="0">
                <a:solidFill>
                  <a:schemeClr val="accent1">
                    <a:lumMod val="75000"/>
                  </a:schemeClr>
                </a:solidFill>
              </a:rPr>
              <a:t>/</a:t>
            </a:r>
            <a:r>
              <a:rPr lang="ru-RU" sz="2000" err="1" smtClean="0">
                <a:solidFill>
                  <a:schemeClr val="accent1">
                    <a:lumMod val="75000"/>
                  </a:schemeClr>
                </a:solidFill>
              </a:rPr>
              <a:t>Total_area</a:t>
            </a:r>
            <a:r>
              <a:rPr lang="ru-RU" sz="2000" smtClean="0">
                <a:solidFill>
                  <a:schemeClr val="accent1">
                    <a:lumMod val="75000"/>
                  </a:schemeClr>
                </a:solidFill>
              </a:rPr>
              <a:t>.</a:t>
            </a:r>
          </a:p>
          <a:p>
            <a:endParaRPr lang="ru-RU" sz="2000" smtClean="0"/>
          </a:p>
          <a:p>
            <a:r>
              <a:rPr lang="ru-RU" sz="2000" smtClean="0"/>
              <a:t>е) Также в рамках данного исследования были собраны данные за период с начала октября по середину ноября, в связи с чем, именно в этом исследование нам не потребуется признак </a:t>
            </a:r>
            <a:r>
              <a:rPr lang="ru-RU" sz="2000" err="1" smtClean="0"/>
              <a:t>Publication_date</a:t>
            </a:r>
            <a:r>
              <a:rPr lang="ru-RU" sz="2000" smtClean="0"/>
              <a:t>. Отметим, что если рассматривать выборку на длительном протяжении времени, то этот признак может быть весьма значимым в связи с сезонной изменчивостью цен на недвижимость.</a:t>
            </a:r>
          </a:p>
          <a:p>
            <a:endParaRPr lang="ru-RU" sz="200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1" y="0"/>
            <a:ext cx="9143999" cy="6858000"/>
          </a:xfrm>
        </p:spPr>
      </p:pic>
      <p:sp>
        <p:nvSpPr>
          <p:cNvPr id="6" name="Прямоугольник 5"/>
          <p:cNvSpPr/>
          <p:nvPr/>
        </p:nvSpPr>
        <p:spPr>
          <a:xfrm>
            <a:off x="500034" y="714356"/>
            <a:ext cx="8143932" cy="4708981"/>
          </a:xfrm>
          <a:prstGeom prst="rect">
            <a:avLst/>
          </a:prstGeom>
        </p:spPr>
        <p:txBody>
          <a:bodyPr wrap="square">
            <a:spAutoFit/>
          </a:bodyPr>
          <a:lstStyle/>
          <a:p>
            <a:r>
              <a:rPr lang="ru-RU" sz="2000" b="1" smtClean="0">
                <a:solidFill>
                  <a:schemeClr val="tx2">
                    <a:lumMod val="75000"/>
                  </a:schemeClr>
                </a:solidFill>
              </a:rPr>
              <a:t>3. </a:t>
            </a:r>
            <a:r>
              <a:rPr lang="en-US" sz="2000" b="1" err="1" smtClean="0">
                <a:solidFill>
                  <a:schemeClr val="tx2">
                    <a:lumMod val="75000"/>
                  </a:schemeClr>
                </a:solidFill>
              </a:rPr>
              <a:t>feature_engineering_and_preprocessing.ipynb</a:t>
            </a:r>
            <a:r>
              <a:rPr lang="ru-RU" sz="2000" b="1" smtClean="0">
                <a:solidFill>
                  <a:schemeClr val="tx2">
                    <a:lumMod val="75000"/>
                  </a:schemeClr>
                </a:solidFill>
              </a:rPr>
              <a:t> </a:t>
            </a:r>
            <a:r>
              <a:rPr lang="ru-RU" sz="2000" smtClean="0">
                <a:solidFill>
                  <a:schemeClr val="tx2">
                    <a:lumMod val="75000"/>
                  </a:schemeClr>
                </a:solidFill>
              </a:rPr>
              <a:t>– в этом ноутбуке сгенерированы новые </a:t>
            </a:r>
            <a:r>
              <a:rPr lang="ru-RU" sz="2000" err="1" smtClean="0">
                <a:solidFill>
                  <a:schemeClr val="tx2">
                    <a:lumMod val="75000"/>
                  </a:schemeClr>
                </a:solidFill>
              </a:rPr>
              <a:t>фичи</a:t>
            </a:r>
            <a:r>
              <a:rPr lang="ru-RU" sz="2000" smtClean="0">
                <a:solidFill>
                  <a:schemeClr val="tx2">
                    <a:lumMod val="75000"/>
                  </a:schemeClr>
                </a:solidFill>
              </a:rPr>
              <a:t> (возраст дома и расстояние до некоторых станций метро </a:t>
            </a:r>
            <a:r>
              <a:rPr lang="ru-RU" sz="2000" err="1" smtClean="0">
                <a:solidFill>
                  <a:schemeClr val="tx2">
                    <a:lumMod val="75000"/>
                  </a:schemeClr>
                </a:solidFill>
              </a:rPr>
              <a:t>Санкт-Петеребурга</a:t>
            </a:r>
            <a:r>
              <a:rPr lang="ru-RU" sz="2000" smtClean="0">
                <a:solidFill>
                  <a:schemeClr val="tx2">
                    <a:lumMod val="75000"/>
                  </a:schemeClr>
                </a:solidFill>
              </a:rPr>
              <a:t>). Было принято решение рассматривать в качестве целевой переменной именно стоимость за квадратный метр общей площади, а не полную стоимость цены за объект недвижимости.</a:t>
            </a:r>
          </a:p>
          <a:p>
            <a:endParaRPr lang="ru-RU" sz="2000" smtClean="0">
              <a:solidFill>
                <a:schemeClr val="tx2">
                  <a:lumMod val="75000"/>
                </a:schemeClr>
              </a:solidFill>
            </a:endParaRPr>
          </a:p>
          <a:p>
            <a:endParaRPr lang="ru-RU" sz="2000" smtClean="0">
              <a:solidFill>
                <a:schemeClr val="tx2">
                  <a:lumMod val="75000"/>
                </a:schemeClr>
              </a:solidFill>
            </a:endParaRPr>
          </a:p>
          <a:p>
            <a:endParaRPr lang="ru-RU" sz="2000" smtClean="0">
              <a:solidFill>
                <a:schemeClr val="tx2">
                  <a:lumMod val="75000"/>
                </a:schemeClr>
              </a:solidFill>
            </a:endParaRPr>
          </a:p>
          <a:p>
            <a:r>
              <a:rPr lang="ru-RU" sz="2000" b="1" smtClean="0">
                <a:solidFill>
                  <a:schemeClr val="tx2">
                    <a:lumMod val="75000"/>
                  </a:schemeClr>
                </a:solidFill>
              </a:rPr>
              <a:t>4. </a:t>
            </a:r>
            <a:r>
              <a:rPr lang="en-US" sz="2000" b="1" err="1" smtClean="0">
                <a:solidFill>
                  <a:schemeClr val="tx2">
                    <a:lumMod val="75000"/>
                  </a:schemeClr>
                </a:solidFill>
              </a:rPr>
              <a:t>Modeling.ipynb</a:t>
            </a:r>
            <a:r>
              <a:rPr lang="ru-RU" sz="2000" b="1" smtClean="0">
                <a:solidFill>
                  <a:schemeClr val="tx2">
                    <a:lumMod val="75000"/>
                  </a:schemeClr>
                </a:solidFill>
              </a:rPr>
              <a:t> </a:t>
            </a:r>
            <a:r>
              <a:rPr lang="ru-RU" sz="2000" smtClean="0">
                <a:solidFill>
                  <a:schemeClr val="tx2">
                    <a:lumMod val="75000"/>
                  </a:schemeClr>
                </a:solidFill>
              </a:rPr>
              <a:t>– в этом ноутбуке проведено моделирование с использованием инструментов </a:t>
            </a:r>
            <a:r>
              <a:rPr lang="ru-RU" sz="2000" err="1" smtClean="0">
                <a:solidFill>
                  <a:schemeClr val="tx2">
                    <a:lumMod val="75000"/>
                  </a:schemeClr>
                </a:solidFill>
              </a:rPr>
              <a:t>CatBoost</a:t>
            </a:r>
            <a:r>
              <a:rPr lang="ru-RU" sz="2000" smtClean="0">
                <a:solidFill>
                  <a:schemeClr val="tx2">
                    <a:lumMod val="75000"/>
                  </a:schemeClr>
                </a:solidFill>
              </a:rPr>
              <a:t>. Были настроены </a:t>
            </a:r>
            <a:r>
              <a:rPr lang="ru-RU" sz="2000" err="1" smtClean="0">
                <a:solidFill>
                  <a:schemeClr val="tx2">
                    <a:lumMod val="75000"/>
                  </a:schemeClr>
                </a:solidFill>
              </a:rPr>
              <a:t>гиперпараметры</a:t>
            </a:r>
            <a:r>
              <a:rPr lang="ru-RU" sz="2000" smtClean="0">
                <a:solidFill>
                  <a:schemeClr val="tx2">
                    <a:lumMod val="75000"/>
                  </a:schemeClr>
                </a:solidFill>
              </a:rPr>
              <a:t> и используемые признаки. Получена модель, ошибка предсказания которой не превышает </a:t>
            </a:r>
            <a:r>
              <a:rPr lang="ru-RU" sz="2000" smtClean="0">
                <a:solidFill>
                  <a:schemeClr val="tx2">
                    <a:lumMod val="75000"/>
                  </a:schemeClr>
                </a:solidFill>
              </a:rPr>
              <a:t>16,17%. </a:t>
            </a:r>
            <a:endParaRPr lang="ru-RU" sz="2000" smtClean="0">
              <a:solidFill>
                <a:schemeClr val="tx2">
                  <a:lumMod val="75000"/>
                </a:schemeClr>
              </a:solidFill>
            </a:endParaRPr>
          </a:p>
          <a:p>
            <a:r>
              <a:rPr lang="ru-RU" sz="2000" smtClean="0">
                <a:solidFill>
                  <a:schemeClr val="tx2">
                    <a:lumMod val="75000"/>
                  </a:schemeClr>
                </a:solidFill>
              </a:rPr>
              <a:t>Указанное значение </a:t>
            </a:r>
            <a:r>
              <a:rPr lang="ru-RU" sz="2000" smtClean="0">
                <a:solidFill>
                  <a:schemeClr val="tx2">
                    <a:lumMod val="75000"/>
                  </a:schemeClr>
                </a:solidFill>
              </a:rPr>
              <a:t>на 5%</a:t>
            </a:r>
            <a:r>
              <a:rPr lang="ru-RU" sz="2000" smtClean="0">
                <a:solidFill>
                  <a:schemeClr val="tx2">
                    <a:lumMod val="75000"/>
                  </a:schemeClr>
                </a:solidFill>
              </a:rPr>
              <a:t> </a:t>
            </a:r>
            <a:r>
              <a:rPr lang="ru-RU" sz="2000" smtClean="0">
                <a:solidFill>
                  <a:schemeClr val="tx2">
                    <a:lumMod val="75000"/>
                  </a:schemeClr>
                </a:solidFill>
              </a:rPr>
              <a:t>меньше ошибки предсказания "вручную", в котором использовали категоризацию по значению общей площади.</a:t>
            </a:r>
            <a:endParaRPr lang="ru-RU" sz="2000">
              <a:solidFill>
                <a:schemeClr val="tx2">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5" name="Прямоугольник 4">
            <a:extLst>
              <a:ext uri="{FF2B5EF4-FFF2-40B4-BE49-F238E27FC236}">
                <a16:creationId xmlns:a16="http://schemas.microsoft.com/office/drawing/2014/main" xmlns="" id="{A7D29398-9980-4DDB-9BE5-B71839854A04}"/>
              </a:ext>
            </a:extLst>
          </p:cNvPr>
          <p:cNvSpPr/>
          <p:nvPr/>
        </p:nvSpPr>
        <p:spPr>
          <a:xfrm>
            <a:off x="1785918" y="44624"/>
            <a:ext cx="5450378" cy="523220"/>
          </a:xfrm>
          <a:prstGeom prst="rect">
            <a:avLst/>
          </a:prstGeom>
        </p:spPr>
        <p:txBody>
          <a:bodyPr wrap="square">
            <a:spAutoFit/>
          </a:bodyPr>
          <a:lstStyle/>
          <a:p>
            <a:pPr algn="ctr"/>
            <a:r>
              <a:rPr lang="ru-RU" sz="2800" b="1">
                <a:solidFill>
                  <a:srgbClr val="FF0000"/>
                </a:solidFill>
              </a:rPr>
              <a:t>Карточка модели</a:t>
            </a:r>
          </a:p>
        </p:txBody>
      </p:sp>
      <p:sp>
        <p:nvSpPr>
          <p:cNvPr id="6" name="Прямоугольник 5">
            <a:extLst>
              <a:ext uri="{FF2B5EF4-FFF2-40B4-BE49-F238E27FC236}">
                <a16:creationId xmlns:a16="http://schemas.microsoft.com/office/drawing/2014/main" xmlns="" id="{C5BDB2FD-8974-46E7-AAF8-96E9FEB490A3}"/>
              </a:ext>
            </a:extLst>
          </p:cNvPr>
          <p:cNvSpPr/>
          <p:nvPr/>
        </p:nvSpPr>
        <p:spPr>
          <a:xfrm>
            <a:off x="179512" y="532993"/>
            <a:ext cx="4392488" cy="5816977"/>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sz="2000">
                <a:solidFill>
                  <a:schemeClr val="tx2">
                    <a:lumMod val="75000"/>
                  </a:schemeClr>
                </a:solidFill>
              </a:rPr>
              <a:t>Model Details</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Разработана командой «</a:t>
            </a:r>
            <a:r>
              <a:rPr lang="ru-RU" sz="1600" err="1">
                <a:solidFill>
                  <a:schemeClr val="tx2">
                    <a:lumMod val="75000"/>
                  </a:schemeClr>
                </a:solidFill>
              </a:rPr>
              <a:t>ВПитереЖить</a:t>
            </a:r>
            <a:r>
              <a:rPr lang="ru-RU" sz="1600">
                <a:solidFill>
                  <a:schemeClr val="tx2">
                    <a:lumMod val="75000"/>
                  </a:schemeClr>
                </a:solidFill>
              </a:rPr>
              <a:t>» в рамках курса «</a:t>
            </a:r>
            <a:r>
              <a:rPr lang="nn-NO" sz="1600">
                <a:solidFill>
                  <a:schemeClr val="tx2">
                    <a:lumMod val="75000"/>
                  </a:schemeClr>
                </a:solidFill>
              </a:rPr>
              <a:t>ML</a:t>
            </a:r>
            <a:r>
              <a:rPr lang="ru-RU" sz="1600">
                <a:solidFill>
                  <a:schemeClr val="tx2">
                    <a:lumMod val="75000"/>
                  </a:schemeClr>
                </a:solidFill>
              </a:rPr>
              <a:t> </a:t>
            </a:r>
            <a:r>
              <a:rPr lang="nn-NO" sz="1600">
                <a:solidFill>
                  <a:schemeClr val="tx2">
                    <a:lumMod val="75000"/>
                  </a:schemeClr>
                </a:solidFill>
              </a:rPr>
              <a:t>System Design. Autumn 22/23</a:t>
            </a:r>
            <a:r>
              <a:rPr lang="ru-RU" sz="1600">
                <a:solidFill>
                  <a:schemeClr val="tx2">
                    <a:lumMod val="75000"/>
                  </a:schemeClr>
                </a:solidFill>
              </a:rPr>
              <a:t>» от </a:t>
            </a:r>
            <a:r>
              <a:rPr lang="en-US" sz="1600">
                <a:solidFill>
                  <a:schemeClr val="tx2">
                    <a:lumMod val="75000"/>
                  </a:schemeClr>
                </a:solidFill>
              </a:rPr>
              <a:t>ODS.ai </a:t>
            </a:r>
            <a:r>
              <a:rPr lang="ru-RU" sz="1600" b="1">
                <a:solidFill>
                  <a:schemeClr val="tx2">
                    <a:lumMod val="75000"/>
                  </a:schemeClr>
                </a:solidFill>
                <a:sym typeface="Symbol" panose="05050102010706020507" pitchFamily="18" charset="2"/>
                <a:hlinkClick r:id="rId3"/>
              </a:rPr>
              <a:t></a:t>
            </a:r>
            <a:endParaRPr lang="en-US" sz="1600" b="1">
              <a:solidFill>
                <a:schemeClr val="tx2">
                  <a:lumMod val="75000"/>
                </a:schemeClr>
              </a:solidFill>
              <a:sym typeface="Symbol" panose="05050102010706020507" pitchFamily="18" charset="2"/>
            </a:endParaRPr>
          </a:p>
          <a:p>
            <a:pPr marL="360000" lvl="1" indent="-216000">
              <a:buClr>
                <a:srgbClr val="FF0000"/>
              </a:buClr>
              <a:buFont typeface="Arial" panose="020B0604020202020204" pitchFamily="34" charset="0"/>
              <a:buChar char="•"/>
            </a:pPr>
            <a:r>
              <a:rPr lang="ru-RU" sz="1600">
                <a:solidFill>
                  <a:schemeClr val="tx2">
                    <a:lumMod val="75000"/>
                  </a:schemeClr>
                </a:solidFill>
                <a:sym typeface="Symbol" panose="05050102010706020507" pitchFamily="18" charset="2"/>
              </a:rPr>
              <a:t>Основана на </a:t>
            </a:r>
            <a:r>
              <a:rPr lang="en-US" sz="1600" err="1">
                <a:solidFill>
                  <a:schemeClr val="tx2">
                    <a:lumMod val="75000"/>
                  </a:schemeClr>
                </a:solidFill>
                <a:sym typeface="Symbol" panose="05050102010706020507" pitchFamily="18" charset="2"/>
              </a:rPr>
              <a:t>CatBoostRegressor</a:t>
            </a:r>
            <a:endParaRPr lang="en-US" sz="1600">
              <a:solidFill>
                <a:schemeClr val="tx2">
                  <a:lumMod val="75000"/>
                </a:schemeClr>
              </a:solidFill>
            </a:endParaRPr>
          </a:p>
          <a:p>
            <a:pPr marL="342900" indent="-342900">
              <a:buClr>
                <a:srgbClr val="FF0000"/>
              </a:buClr>
              <a:buFont typeface="Wingdings" panose="05000000000000000000" pitchFamily="2" charset="2"/>
              <a:buChar char="Ø"/>
            </a:pPr>
            <a:r>
              <a:rPr lang="en-US" sz="2000">
                <a:solidFill>
                  <a:schemeClr val="tx2">
                    <a:lumMod val="75000"/>
                  </a:schemeClr>
                </a:solidFill>
              </a:rPr>
              <a:t>Intended Use</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Предназначена для расчета стоимости квадратного метра недвижимости в </a:t>
            </a:r>
            <a:br>
              <a:rPr lang="ru-RU" sz="1600">
                <a:solidFill>
                  <a:schemeClr val="tx2">
                    <a:lumMod val="75000"/>
                  </a:schemeClr>
                </a:solidFill>
              </a:rPr>
            </a:br>
            <a:r>
              <a:rPr lang="ru-RU" sz="1600">
                <a:solidFill>
                  <a:schemeClr val="tx2">
                    <a:lumMod val="75000"/>
                  </a:schemeClr>
                </a:solidFill>
              </a:rPr>
              <a:t>Санкт-Петербурге</a:t>
            </a:r>
          </a:p>
          <a:p>
            <a:pPr marL="342900" indent="-342900">
              <a:buClr>
                <a:srgbClr val="FF0000"/>
              </a:buClr>
              <a:buFont typeface="Wingdings" panose="05000000000000000000" pitchFamily="2" charset="2"/>
              <a:buChar char="Ø"/>
            </a:pPr>
            <a:r>
              <a:rPr lang="en-US" sz="2000">
                <a:solidFill>
                  <a:schemeClr val="tx2">
                    <a:lumMod val="75000"/>
                  </a:schemeClr>
                </a:solidFill>
              </a:rPr>
              <a:t>Factors</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Для работы модели необходимо указание широты, долготы объекта, а также его возраста, количества комнат, этажа, общей площади, наличия балкона и лифтов</a:t>
            </a:r>
          </a:p>
          <a:p>
            <a:pPr marL="342900" indent="-342900">
              <a:buClr>
                <a:srgbClr val="FF0000"/>
              </a:buClr>
              <a:buFont typeface="Wingdings" panose="05000000000000000000" pitchFamily="2" charset="2"/>
              <a:buChar char="Ø"/>
            </a:pPr>
            <a:r>
              <a:rPr lang="en-US" sz="2000">
                <a:solidFill>
                  <a:schemeClr val="tx2">
                    <a:lumMod val="75000"/>
                  </a:schemeClr>
                </a:solidFill>
              </a:rPr>
              <a:t>Metrics</a:t>
            </a:r>
            <a:endParaRPr lang="en-US" sz="16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При настройке модели использовалась метрика </a:t>
            </a:r>
            <a:r>
              <a:rPr lang="en-US" sz="1600">
                <a:solidFill>
                  <a:schemeClr val="tx2">
                    <a:lumMod val="75000"/>
                  </a:schemeClr>
                </a:solidFill>
              </a:rPr>
              <a:t>MAPE</a:t>
            </a:r>
          </a:p>
          <a:p>
            <a:pPr marL="360000" lvl="1" indent="-216000">
              <a:buClr>
                <a:srgbClr val="FF0000"/>
              </a:buClr>
              <a:buFont typeface="Arial" panose="020B0604020202020204" pitchFamily="34" charset="0"/>
              <a:buChar char="•"/>
            </a:pPr>
            <a:r>
              <a:rPr lang="ru-RU" sz="1600">
                <a:solidFill>
                  <a:schemeClr val="tx2">
                    <a:lumMod val="75000"/>
                  </a:schemeClr>
                </a:solidFill>
              </a:rPr>
              <a:t>Валидация осуществлялась при помощи метода кросс-валидации на 5 </a:t>
            </a:r>
            <a:r>
              <a:rPr lang="ru-RU" sz="1600" err="1">
                <a:solidFill>
                  <a:schemeClr val="tx2">
                    <a:lumMod val="75000"/>
                  </a:schemeClr>
                </a:solidFill>
              </a:rPr>
              <a:t>фолдах</a:t>
            </a:r>
            <a:endParaRPr lang="ru-RU" sz="1600">
              <a:solidFill>
                <a:schemeClr val="tx2">
                  <a:lumMod val="75000"/>
                </a:schemeClr>
              </a:solidFill>
            </a:endParaRPr>
          </a:p>
          <a:p>
            <a:pPr marL="342900" indent="-342900">
              <a:buClr>
                <a:srgbClr val="FF0000"/>
              </a:buClr>
              <a:buFont typeface="Wingdings" panose="05000000000000000000" pitchFamily="2" charset="2"/>
              <a:buChar char="Ø"/>
            </a:pPr>
            <a:r>
              <a:rPr lang="en-US" sz="2000">
                <a:solidFill>
                  <a:schemeClr val="tx2">
                    <a:lumMod val="75000"/>
                  </a:schemeClr>
                </a:solidFill>
              </a:rPr>
              <a:t>Ethical Considerations</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Признаки этичности (раса, пол и др.) </a:t>
            </a:r>
            <a:br>
              <a:rPr lang="ru-RU" sz="1600">
                <a:solidFill>
                  <a:schemeClr val="tx2">
                    <a:lumMod val="75000"/>
                  </a:schemeClr>
                </a:solidFill>
              </a:rPr>
            </a:br>
            <a:r>
              <a:rPr lang="ru-RU" sz="1600">
                <a:solidFill>
                  <a:schemeClr val="tx2">
                    <a:lumMod val="75000"/>
                  </a:schemeClr>
                </a:solidFill>
              </a:rPr>
              <a:t>не использованы в модели</a:t>
            </a:r>
            <a:endParaRPr lang="en-US" sz="1600">
              <a:solidFill>
                <a:schemeClr val="tx2">
                  <a:lumMod val="75000"/>
                </a:schemeClr>
              </a:solidFill>
            </a:endParaRPr>
          </a:p>
        </p:txBody>
      </p:sp>
      <p:sp>
        <p:nvSpPr>
          <p:cNvPr id="7" name="Прямоугольник 6">
            <a:extLst>
              <a:ext uri="{FF2B5EF4-FFF2-40B4-BE49-F238E27FC236}">
                <a16:creationId xmlns:a16="http://schemas.microsoft.com/office/drawing/2014/main" xmlns="" id="{1B8C274D-75BD-4941-A028-87BB0CC625A8}"/>
              </a:ext>
            </a:extLst>
          </p:cNvPr>
          <p:cNvSpPr/>
          <p:nvPr/>
        </p:nvSpPr>
        <p:spPr>
          <a:xfrm>
            <a:off x="4427985" y="532993"/>
            <a:ext cx="4536504" cy="4770537"/>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sz="2000">
                <a:solidFill>
                  <a:schemeClr val="tx2">
                    <a:lumMod val="75000"/>
                  </a:schemeClr>
                </a:solidFill>
              </a:rPr>
              <a:t>Training Data</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Около 1</a:t>
            </a:r>
            <a:r>
              <a:rPr lang="en-US" sz="1600">
                <a:solidFill>
                  <a:schemeClr val="tx2">
                    <a:lumMod val="75000"/>
                  </a:schemeClr>
                </a:solidFill>
              </a:rPr>
              <a:t>5</a:t>
            </a:r>
            <a:r>
              <a:rPr lang="ru-RU" sz="1600">
                <a:solidFill>
                  <a:schemeClr val="tx2">
                    <a:lumMod val="75000"/>
                  </a:schemeClr>
                </a:solidFill>
              </a:rPr>
              <a:t> тыс. объектов, полученных на основе объявлений с сайта </a:t>
            </a:r>
            <a:r>
              <a:rPr lang="en-US" sz="1600">
                <a:solidFill>
                  <a:schemeClr val="tx2">
                    <a:lumMod val="75000"/>
                  </a:schemeClr>
                </a:solidFill>
              </a:rPr>
              <a:t>avito.ru</a:t>
            </a:r>
          </a:p>
          <a:p>
            <a:pPr marL="342900" indent="-342900">
              <a:buClr>
                <a:srgbClr val="FF0000"/>
              </a:buClr>
              <a:buFont typeface="Wingdings" panose="05000000000000000000" pitchFamily="2" charset="2"/>
              <a:buChar char="Ø"/>
            </a:pPr>
            <a:r>
              <a:rPr lang="en-US" sz="2000">
                <a:solidFill>
                  <a:schemeClr val="tx2">
                    <a:lumMod val="75000"/>
                  </a:schemeClr>
                </a:solidFill>
              </a:rPr>
              <a:t>Evaluation Data</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Около </a:t>
            </a:r>
            <a:r>
              <a:rPr lang="en-US" sz="1600">
                <a:solidFill>
                  <a:schemeClr val="tx2">
                    <a:lumMod val="75000"/>
                  </a:schemeClr>
                </a:solidFill>
              </a:rPr>
              <a:t>3,5</a:t>
            </a:r>
            <a:r>
              <a:rPr lang="ru-RU" sz="1600">
                <a:solidFill>
                  <a:schemeClr val="tx2">
                    <a:lumMod val="75000"/>
                  </a:schemeClr>
                </a:solidFill>
              </a:rPr>
              <a:t> тыс. объектов, полученных на основе объявлений с сайта </a:t>
            </a:r>
            <a:r>
              <a:rPr lang="en-US" sz="1600">
                <a:solidFill>
                  <a:schemeClr val="tx2">
                    <a:lumMod val="75000"/>
                  </a:schemeClr>
                </a:solidFill>
              </a:rPr>
              <a:t>avito.ru</a:t>
            </a:r>
            <a:endParaRPr lang="en-US" sz="2000">
              <a:solidFill>
                <a:schemeClr val="tx2">
                  <a:lumMod val="75000"/>
                </a:schemeClr>
              </a:solidFill>
            </a:endParaRPr>
          </a:p>
          <a:p>
            <a:pPr marL="342900" indent="-342900">
              <a:buClr>
                <a:srgbClr val="FF0000"/>
              </a:buClr>
              <a:buFont typeface="Wingdings" panose="05000000000000000000" pitchFamily="2" charset="2"/>
              <a:buChar char="Ø"/>
            </a:pPr>
            <a:r>
              <a:rPr lang="en-US" sz="2000">
                <a:solidFill>
                  <a:schemeClr val="tx2">
                    <a:lumMod val="75000"/>
                  </a:schemeClr>
                </a:solidFill>
              </a:rPr>
              <a:t>Caveats and Recommendations</a:t>
            </a:r>
            <a:endParaRPr lang="ru-RU" sz="2000">
              <a:solidFill>
                <a:schemeClr val="tx2">
                  <a:lumMod val="75000"/>
                </a:schemeClr>
              </a:solidFill>
            </a:endParaRPr>
          </a:p>
          <a:p>
            <a:pPr marL="360000" lvl="1" indent="-216000">
              <a:buClr>
                <a:srgbClr val="FF0000"/>
              </a:buClr>
              <a:buFont typeface="Arial" panose="020B0604020202020204" pitchFamily="34" charset="0"/>
              <a:buChar char="•"/>
            </a:pPr>
            <a:r>
              <a:rPr lang="ru-RU" sz="1600">
                <a:solidFill>
                  <a:schemeClr val="tx2">
                    <a:lumMod val="75000"/>
                  </a:schemeClr>
                </a:solidFill>
              </a:rPr>
              <a:t>При оценке стоимости недвижимости в Ленинградской области и удаленных от центра районах Санкт-Петербурга (Кронштадтский, Курортный и др.) может наблюдаться снижение точности предсказания</a:t>
            </a:r>
          </a:p>
          <a:p>
            <a:pPr marL="360000" lvl="1" indent="-216000">
              <a:buClr>
                <a:srgbClr val="FF0000"/>
              </a:buClr>
              <a:buFont typeface="Arial" panose="020B0604020202020204" pitchFamily="34" charset="0"/>
              <a:buChar char="•"/>
            </a:pPr>
            <a:r>
              <a:rPr lang="ru-RU" sz="1600">
                <a:solidFill>
                  <a:schemeClr val="tx2">
                    <a:lumMod val="75000"/>
                  </a:schemeClr>
                </a:solidFill>
              </a:rPr>
              <a:t>Координаты объекта должны быть пересчитаны в расстояние до конечных станций метрополитена (Комендантский проспект, Шушары и др.)</a:t>
            </a:r>
            <a:endParaRPr lang="ru-RU" sz="2000">
              <a:solidFill>
                <a:schemeClr val="tx2">
                  <a:lumMod val="75000"/>
                </a:schemeClr>
              </a:solidFill>
            </a:endParaRPr>
          </a:p>
          <a:p>
            <a:pPr marL="342900" indent="-342900">
              <a:buClr>
                <a:srgbClr val="FF0000"/>
              </a:buClr>
              <a:buFont typeface="Wingdings" panose="05000000000000000000" pitchFamily="2" charset="2"/>
              <a:buChar char="Ø"/>
            </a:pPr>
            <a:r>
              <a:rPr lang="en-US" sz="2000">
                <a:solidFill>
                  <a:schemeClr val="tx2">
                    <a:lumMod val="75000"/>
                  </a:schemeClr>
                </a:solidFill>
              </a:rPr>
              <a:t>Quantitative Analyses</a:t>
            </a:r>
          </a:p>
        </p:txBody>
      </p:sp>
      <p:graphicFrame>
        <p:nvGraphicFramePr>
          <p:cNvPr id="2" name="Таблица 7">
            <a:extLst>
              <a:ext uri="{FF2B5EF4-FFF2-40B4-BE49-F238E27FC236}">
                <a16:creationId xmlns:a16="http://schemas.microsoft.com/office/drawing/2014/main" xmlns="" id="{E8F0A868-DAD5-4816-BA50-7F64D081A53B}"/>
              </a:ext>
            </a:extLst>
          </p:cNvPr>
          <p:cNvGraphicFramePr>
            <a:graphicFrameLocks noGrp="1"/>
          </p:cNvGraphicFramePr>
          <p:nvPr>
            <p:extLst>
              <p:ext uri="{D42A27DB-BD31-4B8C-83A1-F6EECF244321}">
                <p14:modId xmlns:p14="http://schemas.microsoft.com/office/powerpoint/2010/main" xmlns="" val="553896904"/>
              </p:ext>
            </p:extLst>
          </p:nvPr>
        </p:nvGraphicFramePr>
        <p:xfrm>
          <a:off x="4572464" y="5301208"/>
          <a:ext cx="4176000" cy="1371600"/>
        </p:xfrm>
        <a:graphic>
          <a:graphicData uri="http://schemas.openxmlformats.org/drawingml/2006/table">
            <a:tbl>
              <a:tblPr firstRow="1" bandRow="1">
                <a:tableStyleId>{21E4AEA4-8DFA-4A89-87EB-49C32662AFE0}</a:tableStyleId>
              </a:tblPr>
              <a:tblGrid>
                <a:gridCol w="3420000">
                  <a:extLst>
                    <a:ext uri="{9D8B030D-6E8A-4147-A177-3AD203B41FA5}">
                      <a16:colId xmlns:a16="http://schemas.microsoft.com/office/drawing/2014/main" xmlns="" val="1226255902"/>
                    </a:ext>
                  </a:extLst>
                </a:gridCol>
                <a:gridCol w="756000">
                  <a:extLst>
                    <a:ext uri="{9D8B030D-6E8A-4147-A177-3AD203B41FA5}">
                      <a16:colId xmlns:a16="http://schemas.microsoft.com/office/drawing/2014/main" xmlns="" val="903805592"/>
                    </a:ext>
                  </a:extLst>
                </a:gridCol>
              </a:tblGrid>
              <a:tr h="0">
                <a:tc>
                  <a:txBody>
                    <a:bodyPr/>
                    <a:lstStyle/>
                    <a:p>
                      <a:endParaRPr lang="ru-RU" sz="1200"/>
                    </a:p>
                  </a:txBody>
                  <a:tcPr/>
                </a:tc>
                <a:tc>
                  <a:txBody>
                    <a:bodyPr/>
                    <a:lstStyle/>
                    <a:p>
                      <a:pPr algn="ctr"/>
                      <a:r>
                        <a:rPr lang="en-US" sz="1200"/>
                        <a:t>MAPE, %</a:t>
                      </a:r>
                      <a:endParaRPr lang="ru-RU" sz="1200"/>
                    </a:p>
                  </a:txBody>
                  <a:tcPr/>
                </a:tc>
                <a:extLst>
                  <a:ext uri="{0D108BD9-81ED-4DB2-BD59-A6C34878D82A}">
                    <a16:rowId xmlns:a16="http://schemas.microsoft.com/office/drawing/2014/main" xmlns="" val="3545357726"/>
                  </a:ext>
                </a:extLst>
              </a:tr>
              <a:tr h="252000">
                <a:tc>
                  <a:txBody>
                    <a:bodyPr/>
                    <a:lstStyle/>
                    <a:p>
                      <a:r>
                        <a:rPr lang="en-US" sz="1200" err="1"/>
                        <a:t>Human_learning</a:t>
                      </a:r>
                      <a:r>
                        <a:rPr lang="en-US" sz="1200"/>
                        <a:t> (</a:t>
                      </a:r>
                      <a:r>
                        <a:rPr lang="ru-RU" sz="1200"/>
                        <a:t>среднее по категории площади</a:t>
                      </a:r>
                      <a:r>
                        <a:rPr lang="en-US" sz="1200"/>
                        <a:t>)</a:t>
                      </a:r>
                      <a:endParaRPr lang="ru-RU" sz="1200"/>
                    </a:p>
                  </a:txBody>
                  <a:tcPr/>
                </a:tc>
                <a:tc>
                  <a:txBody>
                    <a:bodyPr/>
                    <a:lstStyle/>
                    <a:p>
                      <a:pPr algn="ctr"/>
                      <a:r>
                        <a:rPr lang="en-US" sz="1200"/>
                        <a:t>23,4</a:t>
                      </a:r>
                      <a:endParaRPr lang="ru-RU" sz="1200"/>
                    </a:p>
                  </a:txBody>
                  <a:tcPr/>
                </a:tc>
                <a:extLst>
                  <a:ext uri="{0D108BD9-81ED-4DB2-BD59-A6C34878D82A}">
                    <a16:rowId xmlns:a16="http://schemas.microsoft.com/office/drawing/2014/main" xmlns="" val="868853058"/>
                  </a:ext>
                </a:extLst>
              </a:tr>
              <a:tr h="252000">
                <a:tc>
                  <a:txBody>
                    <a:bodyPr/>
                    <a:lstStyle/>
                    <a:p>
                      <a:r>
                        <a:rPr lang="ru-RU" sz="1200"/>
                        <a:t>Оптимизация </a:t>
                      </a:r>
                      <a:r>
                        <a:rPr lang="en-US" sz="1200" err="1"/>
                        <a:t>Optuna</a:t>
                      </a:r>
                      <a:r>
                        <a:rPr lang="ru-RU" sz="1200"/>
                        <a:t> (</a:t>
                      </a:r>
                      <a:r>
                        <a:rPr lang="en-US" sz="1200" err="1"/>
                        <a:t>cross_val</a:t>
                      </a:r>
                      <a:r>
                        <a:rPr lang="en-US" sz="1200"/>
                        <a:t>)</a:t>
                      </a:r>
                      <a:endParaRPr lang="ru-RU" sz="1200"/>
                    </a:p>
                  </a:txBody>
                  <a:tcPr/>
                </a:tc>
                <a:tc>
                  <a:txBody>
                    <a:bodyPr/>
                    <a:lstStyle/>
                    <a:p>
                      <a:pPr algn="ctr"/>
                      <a:r>
                        <a:rPr lang="en-US" sz="1200"/>
                        <a:t>18,4</a:t>
                      </a:r>
                      <a:endParaRPr lang="ru-RU" sz="1200"/>
                    </a:p>
                  </a:txBody>
                  <a:tcPr/>
                </a:tc>
                <a:extLst>
                  <a:ext uri="{0D108BD9-81ED-4DB2-BD59-A6C34878D82A}">
                    <a16:rowId xmlns:a16="http://schemas.microsoft.com/office/drawing/2014/main" xmlns="" val="377579505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a:t>Оптимизация фичей (</a:t>
                      </a:r>
                      <a:r>
                        <a:rPr lang="en-US" sz="1200" err="1"/>
                        <a:t>cross_val</a:t>
                      </a:r>
                      <a:r>
                        <a:rPr lang="ru-RU" sz="1200"/>
                        <a:t>)</a:t>
                      </a:r>
                    </a:p>
                  </a:txBody>
                  <a:tcPr/>
                </a:tc>
                <a:tc>
                  <a:txBody>
                    <a:bodyPr/>
                    <a:lstStyle/>
                    <a:p>
                      <a:pPr algn="ctr"/>
                      <a:r>
                        <a:rPr lang="en-US" sz="1200"/>
                        <a:t>17,8</a:t>
                      </a:r>
                      <a:endParaRPr lang="ru-RU" sz="1200"/>
                    </a:p>
                  </a:txBody>
                  <a:tcPr/>
                </a:tc>
                <a:extLst>
                  <a:ext uri="{0D108BD9-81ED-4DB2-BD59-A6C34878D82A}">
                    <a16:rowId xmlns:a16="http://schemas.microsoft.com/office/drawing/2014/main" xmlns="" val="1045938542"/>
                  </a:ext>
                </a:extLst>
              </a:tr>
              <a:tr h="0">
                <a:tc>
                  <a:txBody>
                    <a:bodyPr/>
                    <a:lstStyle/>
                    <a:p>
                      <a:r>
                        <a:rPr lang="ru-RU" sz="1200"/>
                        <a:t>Тестовая </a:t>
                      </a:r>
                      <a:r>
                        <a:rPr lang="ru-RU" sz="1200" err="1"/>
                        <a:t>подвыборка</a:t>
                      </a:r>
                      <a:endParaRPr lang="ru-RU" sz="1200"/>
                    </a:p>
                  </a:txBody>
                  <a:tcPr/>
                </a:tc>
                <a:tc>
                  <a:txBody>
                    <a:bodyPr/>
                    <a:lstStyle/>
                    <a:p>
                      <a:pPr algn="ctr"/>
                      <a:r>
                        <a:rPr lang="en-US" sz="1200"/>
                        <a:t>16,2</a:t>
                      </a:r>
                      <a:endParaRPr lang="ru-RU" sz="1200"/>
                    </a:p>
                  </a:txBody>
                  <a:tcPr/>
                </a:tc>
                <a:extLst>
                  <a:ext uri="{0D108BD9-81ED-4DB2-BD59-A6C34878D82A}">
                    <a16:rowId xmlns:a16="http://schemas.microsoft.com/office/drawing/2014/main" xmlns="" val="11102282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фон2.jpg"/>
          <p:cNvPicPr>
            <a:picLocks noGrp="1" noChangeAspect="1"/>
          </p:cNvPicPr>
          <p:nvPr>
            <p:ph idx="1"/>
          </p:nvPr>
        </p:nvPicPr>
        <p:blipFill>
          <a:blip r:embed="rId2"/>
          <a:stretch>
            <a:fillRect/>
          </a:stretch>
        </p:blipFill>
        <p:spPr>
          <a:xfrm>
            <a:off x="0" y="0"/>
            <a:ext cx="9143999" cy="6858000"/>
          </a:xfrm>
        </p:spPr>
      </p:pic>
      <p:sp>
        <p:nvSpPr>
          <p:cNvPr id="3" name="Прямоугольник 2"/>
          <p:cNvSpPr/>
          <p:nvPr/>
        </p:nvSpPr>
        <p:spPr>
          <a:xfrm>
            <a:off x="285720" y="214290"/>
            <a:ext cx="4572000" cy="584775"/>
          </a:xfrm>
          <a:prstGeom prst="rect">
            <a:avLst/>
          </a:prstGeom>
          <a:noFill/>
        </p:spPr>
        <p:txBody>
          <a:bodyPr>
            <a:spAutoFit/>
          </a:bodyPr>
          <a:lstStyle/>
          <a:p>
            <a:r>
              <a:rPr lang="en-US" sz="3200" i="1" smtClean="0">
                <a:solidFill>
                  <a:schemeClr val="tx2">
                    <a:lumMod val="75000"/>
                  </a:schemeClr>
                </a:solidFill>
              </a:rPr>
              <a:t>QR</a:t>
            </a:r>
            <a:r>
              <a:rPr lang="ru-RU" sz="3200" i="1" smtClean="0">
                <a:solidFill>
                  <a:schemeClr val="tx2">
                    <a:lumMod val="75000"/>
                  </a:schemeClr>
                </a:solidFill>
              </a:rPr>
              <a:t> код на ТГ бот.</a:t>
            </a:r>
            <a:r>
              <a:rPr lang="en-US" sz="3200" i="1" smtClean="0">
                <a:solidFill>
                  <a:schemeClr val="tx2">
                    <a:lumMod val="75000"/>
                  </a:schemeClr>
                </a:solidFill>
              </a:rPr>
              <a:t> </a:t>
            </a:r>
            <a:endParaRPr lang="ru-RU" sz="3200" i="1" smtClean="0">
              <a:solidFill>
                <a:schemeClr val="tx2">
                  <a:lumMod val="75000"/>
                </a:schemeClr>
              </a:solidFill>
            </a:endParaRPr>
          </a:p>
        </p:txBody>
      </p:sp>
      <p:pic>
        <p:nvPicPr>
          <p:cNvPr id="2053" name="Picture 5"/>
          <p:cNvPicPr>
            <a:picLocks noChangeAspect="1" noChangeArrowheads="1"/>
          </p:cNvPicPr>
          <p:nvPr/>
        </p:nvPicPr>
        <p:blipFill>
          <a:blip r:embed="rId3"/>
          <a:srcRect/>
          <a:stretch>
            <a:fillRect/>
          </a:stretch>
        </p:blipFill>
        <p:spPr bwMode="auto">
          <a:xfrm>
            <a:off x="3143240" y="1357298"/>
            <a:ext cx="2987675" cy="445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16716</TotalTime>
  <Words>1490</Words>
  <PresentationFormat>Экран (4:3)</PresentationFormat>
  <Paragraphs>174</Paragraphs>
  <Slides>35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35</vt:i4>
      </vt:variant>
    </vt:vector>
  </HeadingPairs>
  <TitlesOfParts>
    <vt:vector size="36" baseType="lpstr">
      <vt:lpstr>Тема Office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Стас Зотов</dc:creator>
  <cp:lastModifiedBy>Стас Зотов</cp:lastModifiedBy>
  <cp:revision>156</cp:revision>
  <dcterms:created xsi:type="dcterms:W3CDTF">2022-12-21T10:23:36Z</dcterms:created>
  <dcterms:modified xsi:type="dcterms:W3CDTF">2023-01-15T14:23:19Z</dcterms:modified>
</cp:coreProperties>
</file>