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2"/>
    <p:restoredTop sz="95405"/>
  </p:normalViewPr>
  <p:slideViewPr>
    <p:cSldViewPr snapToGrid="0">
      <p:cViewPr>
        <p:scale>
          <a:sx n="92" d="100"/>
          <a:sy n="92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0B3E-E78A-C740-8588-4F8B6FFCD352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9E0E4-A91F-2647-8C8F-BAA9579AF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41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FA31-DFA0-A201-1A1F-7BD015CE8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F1EC0-7B8B-AE4A-DB69-9F2427D83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C0CC-71F8-5A9D-7442-BC32D0F6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71FA-6130-CB5C-5E5D-1B2F9F85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FBAE-0BFE-A867-B556-1692A5E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sp>
        <p:nvSpPr>
          <p:cNvPr id="8" name="Group">
            <a:extLst>
              <a:ext uri="{FF2B5EF4-FFF2-40B4-BE49-F238E27FC236}">
                <a16:creationId xmlns:a16="http://schemas.microsoft.com/office/drawing/2014/main" id="{C5A97922-79E1-D7E3-1D6C-DDECD80CD010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9" name="LOGO.jpg" descr="LOGO.jpg">
            <a:extLst>
              <a:ext uri="{FF2B5EF4-FFF2-40B4-BE49-F238E27FC236}">
                <a16:creationId xmlns:a16="http://schemas.microsoft.com/office/drawing/2014/main" id="{43A146FA-77EF-9F81-7CD4-7A43B90E8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94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1CC2-1225-AD35-7740-29319902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38406-404C-4970-1077-68BA9888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85C5-6AF1-7FC3-A5FE-EB5FC326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B987-73A9-673F-4E32-79501E9E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73B2-28A0-3DE3-E2EC-A07A7E6A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92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0FA6A-58F8-F95F-112B-C98F1786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CE170-D0FF-551F-557B-165786DD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967-F9DD-6F85-5D36-589E75E4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2422-6B00-42D7-36BE-E7A0030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469B5-9E70-2071-D245-ABA007F2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56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B223-DD83-FEE6-0861-E155A530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54" y="365125"/>
            <a:ext cx="1004794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D205-22D7-97E0-82A5-E032EEE5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4BD8-573F-9B0F-B5A0-D2E6F16E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AD72-673A-6E4F-AD96-7B5C300D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CDECB-4AB2-CB94-D186-C66F2748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EPFL_300.png">
            <a:extLst>
              <a:ext uri="{FF2B5EF4-FFF2-40B4-BE49-F238E27FC236}">
                <a16:creationId xmlns:a16="http://schemas.microsoft.com/office/drawing/2014/main" id="{B11A0301-2D0F-7CEF-3A61-6BD054626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536" y="0"/>
            <a:ext cx="1116380" cy="62796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roup">
            <a:extLst>
              <a:ext uri="{FF2B5EF4-FFF2-40B4-BE49-F238E27FC236}">
                <a16:creationId xmlns:a16="http://schemas.microsoft.com/office/drawing/2014/main" id="{79DF1AF2-5F50-85C0-32B6-33603B24C92A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9" name="LOGO.jpg" descr="LOGO.jpg">
            <a:extLst>
              <a:ext uri="{FF2B5EF4-FFF2-40B4-BE49-F238E27FC236}">
                <a16:creationId xmlns:a16="http://schemas.microsoft.com/office/drawing/2014/main" id="{E084B84E-7BEC-B05C-1BA2-114B879C28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6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B509-44DB-FC2F-3546-D2C50E37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53-854D-EFD6-E4D6-2874E7F1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B066-7CE7-F1D0-67E0-73ED6C74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CEE5-F807-9F91-D17D-24764D8C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BC04-3804-3ADA-0329-AF8C9149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sp>
        <p:nvSpPr>
          <p:cNvPr id="8" name="Group">
            <a:extLst>
              <a:ext uri="{FF2B5EF4-FFF2-40B4-BE49-F238E27FC236}">
                <a16:creationId xmlns:a16="http://schemas.microsoft.com/office/drawing/2014/main" id="{0C72D287-43AE-051F-9354-779DFFE55706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9" name="LOGO.jpg" descr="LOGO.jpg">
            <a:extLst>
              <a:ext uri="{FF2B5EF4-FFF2-40B4-BE49-F238E27FC236}">
                <a16:creationId xmlns:a16="http://schemas.microsoft.com/office/drawing/2014/main" id="{114D07E1-7A2F-2D73-3EFD-823BF5880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139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DBB8-D5F1-21B3-271A-EBD21DA3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54" y="365125"/>
            <a:ext cx="1004794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BF75-2793-1FB7-DFD1-81506EDB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F06AB-0A59-4B13-9181-B0E60E7E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A38B0-8D27-41B0-0912-26B5A5B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14EF4-DD14-C08F-A13F-A477A862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66A6-9E9C-5430-04E8-600A6C5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sp>
        <p:nvSpPr>
          <p:cNvPr id="9" name="Group">
            <a:extLst>
              <a:ext uri="{FF2B5EF4-FFF2-40B4-BE49-F238E27FC236}">
                <a16:creationId xmlns:a16="http://schemas.microsoft.com/office/drawing/2014/main" id="{7C35426A-5A82-1839-E22F-7BAF234E534F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10" name="LOGO.jpg" descr="LOGO.jpg">
            <a:extLst>
              <a:ext uri="{FF2B5EF4-FFF2-40B4-BE49-F238E27FC236}">
                <a16:creationId xmlns:a16="http://schemas.microsoft.com/office/drawing/2014/main" id="{09943550-5C49-DE33-D413-06400C2363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FED3-0A6E-182A-4D6D-39583337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54" y="365125"/>
            <a:ext cx="1004953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1B2B-7D84-953B-5FF2-B7952E1D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DDA4B-9E85-D6A8-9EE0-12C452B2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EA8D4-0198-C7B8-C675-47427B812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53010-EEF1-ADB0-3914-91D3EB499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EED0D-41C8-237F-71E4-9A8B4F0C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F1751-B0A6-AFF6-F2C5-DCE81184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E691B-6AA7-B3A7-FE9B-62A4CD52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sp>
        <p:nvSpPr>
          <p:cNvPr id="11" name="Group">
            <a:extLst>
              <a:ext uri="{FF2B5EF4-FFF2-40B4-BE49-F238E27FC236}">
                <a16:creationId xmlns:a16="http://schemas.microsoft.com/office/drawing/2014/main" id="{94D74C13-4185-D479-4EC7-03BDC2F67D64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12" name="LOGO.jpg" descr="LOGO.jpg">
            <a:extLst>
              <a:ext uri="{FF2B5EF4-FFF2-40B4-BE49-F238E27FC236}">
                <a16:creationId xmlns:a16="http://schemas.microsoft.com/office/drawing/2014/main" id="{BE47F56F-CED0-8160-4D91-B76E238AC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64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691-64D3-9601-2942-8CA51710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54" y="365125"/>
            <a:ext cx="1004794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4541D-3C20-EDE2-B59F-4D6061EF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4974C-E16F-AEBB-5CB3-E9E67B14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1D1E0-7141-6313-51DF-D017034C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sp>
        <p:nvSpPr>
          <p:cNvPr id="7" name="Group">
            <a:extLst>
              <a:ext uri="{FF2B5EF4-FFF2-40B4-BE49-F238E27FC236}">
                <a16:creationId xmlns:a16="http://schemas.microsoft.com/office/drawing/2014/main" id="{06BA957C-7AD1-9A35-7724-493880CBCC03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8" name="LOGO.jpg" descr="LOGO.jpg">
            <a:extLst>
              <a:ext uri="{FF2B5EF4-FFF2-40B4-BE49-F238E27FC236}">
                <a16:creationId xmlns:a16="http://schemas.microsoft.com/office/drawing/2014/main" id="{F4481FBB-498A-F148-1A36-4808523F3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66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C847F-FA09-710B-D1BA-2FDDB1B9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1457C-DCF8-5985-0CA1-65B518CB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B3538-440F-486E-CCEE-841F14A5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5E94-DEB4-C230-933A-E01E272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736A-3A94-30F1-7F13-CC14202D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6041-4377-D3E2-03C5-D17A72D6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8AAC-7DC3-7045-56C2-CEC59DB0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44C6-7055-D771-C34D-B0D20BEF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1D58E-CE8C-0028-5759-166194D8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14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6539-E012-36B3-1BFC-B49A8075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B59D4-7465-B351-5102-F509836D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97281-B3AD-E98A-834E-D287CE0C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821E-30AB-7E50-A32F-0B21603E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0698-4FC7-2061-C672-F96700B8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DF13B-F306-CE83-163B-E3473BA2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38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B2F7E-D923-4DF0-EACC-C172B339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54" y="365125"/>
            <a:ext cx="100479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6D4D-BAA8-76AC-5D33-BC3565C5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6AD8-59C4-31E1-C82C-7FCCCA72E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3DF1-D31A-4B49-853F-209D8F9DEBD3}" type="datetimeFigureOut">
              <a:rPr lang="en-CH" smtClean="0"/>
              <a:t>02.05.23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429E-F1C2-3D88-1B63-67407AC9F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3C8B-C411-C047-24A4-46AF6A3F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488E-DF00-884A-BA9B-B9FF758CF35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EPFL_300.png">
            <a:extLst>
              <a:ext uri="{FF2B5EF4-FFF2-40B4-BE49-F238E27FC236}">
                <a16:creationId xmlns:a16="http://schemas.microsoft.com/office/drawing/2014/main" id="{A1DCBC71-D128-78CB-CE72-977528E439D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3536" y="0"/>
            <a:ext cx="1116380" cy="627964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roup">
            <a:extLst>
              <a:ext uri="{FF2B5EF4-FFF2-40B4-BE49-F238E27FC236}">
                <a16:creationId xmlns:a16="http://schemas.microsoft.com/office/drawing/2014/main" id="{A4FC637D-21D0-EDE5-AD5A-DBFDBEB1AC96}"/>
              </a:ext>
            </a:extLst>
          </p:cNvPr>
          <p:cNvSpPr/>
          <p:nvPr userDrawn="1"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9" name="LOGO.jpg" descr="LOGO.jpg">
            <a:extLst>
              <a:ext uri="{FF2B5EF4-FFF2-40B4-BE49-F238E27FC236}">
                <a16:creationId xmlns:a16="http://schemas.microsoft.com/office/drawing/2014/main" id="{9B5ADB75-BDE1-B089-5075-CCC00169B57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598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086C-D363-8609-1948-4C639617E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Introduction to central pattern generators (CPG)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51CC7-6375-1CE3-1405-88DCD36F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Group">
            <a:extLst>
              <a:ext uri="{FF2B5EF4-FFF2-40B4-BE49-F238E27FC236}">
                <a16:creationId xmlns:a16="http://schemas.microsoft.com/office/drawing/2014/main" id="{5EC32AB4-C88F-BE03-4387-01DBA03F8703}"/>
              </a:ext>
            </a:extLst>
          </p:cNvPr>
          <p:cNvSpPr/>
          <p:nvPr/>
        </p:nvSpPr>
        <p:spPr>
          <a:xfrm>
            <a:off x="-2403" y="6490873"/>
            <a:ext cx="2454708" cy="375323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457200">
              <a:defRPr sz="1400"/>
            </a:lvl1pPr>
          </a:lstStyle>
          <a:p>
            <a:r>
              <a:t>Neuroengineering Laboratory</a:t>
            </a:r>
          </a:p>
        </p:txBody>
      </p:sp>
      <p:pic>
        <p:nvPicPr>
          <p:cNvPr id="6" name="LOGO.jpg" descr="LOGO.jpg">
            <a:extLst>
              <a:ext uri="{FF2B5EF4-FFF2-40B4-BE49-F238E27FC236}">
                <a16:creationId xmlns:a16="http://schemas.microsoft.com/office/drawing/2014/main" id="{62587AED-0A75-A322-3B13-5426B7B8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" y="637080"/>
            <a:ext cx="1143636" cy="894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54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C92A-C5BD-A445-207E-0CAB4E1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Decentralised or centralised?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BFA514-386E-79EE-32AD-4E9841AC7614}"/>
              </a:ext>
            </a:extLst>
          </p:cNvPr>
          <p:cNvGrpSpPr/>
          <p:nvPr/>
        </p:nvGrpSpPr>
        <p:grpSpPr>
          <a:xfrm rot="5400000">
            <a:off x="2130312" y="3377919"/>
            <a:ext cx="2527446" cy="1920837"/>
            <a:chOff x="1461198" y="3317034"/>
            <a:chExt cx="2527446" cy="19208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B3E726-D76C-71A5-9A04-44B24F58ABAD}"/>
                </a:ext>
              </a:extLst>
            </p:cNvPr>
            <p:cNvSpPr/>
            <p:nvPr/>
          </p:nvSpPr>
          <p:spPr>
            <a:xfrm>
              <a:off x="1461198" y="33170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9D076F-F6AC-FF69-1CDF-86B1AA2EFAE5}"/>
                </a:ext>
              </a:extLst>
            </p:cNvPr>
            <p:cNvSpPr/>
            <p:nvPr/>
          </p:nvSpPr>
          <p:spPr>
            <a:xfrm>
              <a:off x="2454920" y="331703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740877-9E51-81EA-016E-4165C96F9981}"/>
                </a:ext>
              </a:extLst>
            </p:cNvPr>
            <p:cNvSpPr/>
            <p:nvPr/>
          </p:nvSpPr>
          <p:spPr>
            <a:xfrm>
              <a:off x="3448642" y="33170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F019ED-B458-DBC6-CAD2-0A80BD3CD209}"/>
                </a:ext>
              </a:extLst>
            </p:cNvPr>
            <p:cNvSpPr/>
            <p:nvPr/>
          </p:nvSpPr>
          <p:spPr>
            <a:xfrm>
              <a:off x="1461198" y="469787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C0906A-14C7-5924-E759-798D83D9B5CB}"/>
                </a:ext>
              </a:extLst>
            </p:cNvPr>
            <p:cNvSpPr/>
            <p:nvPr/>
          </p:nvSpPr>
          <p:spPr>
            <a:xfrm>
              <a:off x="2454920" y="469787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854639-CDE3-90E3-92F8-12E89BB82C1B}"/>
                </a:ext>
              </a:extLst>
            </p:cNvPr>
            <p:cNvSpPr/>
            <p:nvPr/>
          </p:nvSpPr>
          <p:spPr>
            <a:xfrm>
              <a:off x="3448644" y="469787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4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1C350-DB24-8B1E-E721-D89ACB158F7D}"/>
              </a:ext>
            </a:extLst>
          </p:cNvPr>
          <p:cNvSpPr/>
          <p:nvPr/>
        </p:nvSpPr>
        <p:spPr>
          <a:xfrm>
            <a:off x="2119418" y="2012828"/>
            <a:ext cx="2549236" cy="398404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4F3C50-66D8-AEA1-9956-ABBF9872765B}"/>
              </a:ext>
            </a:extLst>
          </p:cNvPr>
          <p:cNvSpPr/>
          <p:nvPr/>
        </p:nvSpPr>
        <p:spPr>
          <a:xfrm rot="5400000">
            <a:off x="3124036" y="21397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5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468F81-75CE-A048-C278-0AC3937D0637}"/>
              </a:ext>
            </a:extLst>
          </p:cNvPr>
          <p:cNvCxnSpPr>
            <a:cxnSpLocks/>
            <a:stCxn id="12" idx="6"/>
            <a:endCxn id="8" idx="0"/>
          </p:cNvCxnSpPr>
          <p:nvPr/>
        </p:nvCxnSpPr>
        <p:spPr>
          <a:xfrm flipH="1">
            <a:off x="2973617" y="2679799"/>
            <a:ext cx="420419" cy="6648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3A869-1365-0695-5087-AEB91F9AF07A}"/>
              </a:ext>
            </a:extLst>
          </p:cNvPr>
          <p:cNvCxnSpPr>
            <a:cxnSpLocks/>
            <a:stCxn id="12" idx="6"/>
            <a:endCxn id="5" idx="4"/>
          </p:cNvCxnSpPr>
          <p:nvPr/>
        </p:nvCxnSpPr>
        <p:spPr>
          <a:xfrm>
            <a:off x="3394036" y="2679799"/>
            <a:ext cx="420415" cy="6648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E22ED-C817-EF16-546B-BCE9672602A8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>
            <a:off x="3394036" y="2679799"/>
            <a:ext cx="499499" cy="14676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DF13C-D1E2-CD28-8B15-E2F3F9634EDC}"/>
              </a:ext>
            </a:extLst>
          </p:cNvPr>
          <p:cNvCxnSpPr>
            <a:cxnSpLocks/>
            <a:stCxn id="12" idx="6"/>
            <a:endCxn id="9" idx="1"/>
          </p:cNvCxnSpPr>
          <p:nvPr/>
        </p:nvCxnSpPr>
        <p:spPr>
          <a:xfrm flipH="1">
            <a:off x="2894536" y="2679799"/>
            <a:ext cx="499500" cy="14676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7E60B-24C0-C930-C8E5-6A115B07C28C}"/>
              </a:ext>
            </a:extLst>
          </p:cNvPr>
          <p:cNvCxnSpPr>
            <a:cxnSpLocks/>
            <a:stCxn id="12" idx="6"/>
            <a:endCxn id="7" idx="3"/>
          </p:cNvCxnSpPr>
          <p:nvPr/>
        </p:nvCxnSpPr>
        <p:spPr>
          <a:xfrm>
            <a:off x="3394036" y="2679799"/>
            <a:ext cx="499496" cy="24613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83DB42-F9E7-A60B-09D1-A1CF3B857EFF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 flipH="1">
            <a:off x="2894536" y="2679799"/>
            <a:ext cx="499500" cy="246134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DA331A-E713-FEEE-162B-6FB73104E7DF}"/>
              </a:ext>
            </a:extLst>
          </p:cNvPr>
          <p:cNvGrpSpPr/>
          <p:nvPr/>
        </p:nvGrpSpPr>
        <p:grpSpPr>
          <a:xfrm>
            <a:off x="7209147" y="2012826"/>
            <a:ext cx="2549236" cy="3984048"/>
            <a:chOff x="1440873" y="1825625"/>
            <a:chExt cx="2549236" cy="39840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38DE11-F531-640F-D3E3-2CB7A7017BDB}"/>
                </a:ext>
              </a:extLst>
            </p:cNvPr>
            <p:cNvGrpSpPr/>
            <p:nvPr/>
          </p:nvGrpSpPr>
          <p:grpSpPr>
            <a:xfrm rot="5400000">
              <a:off x="998018" y="2857231"/>
              <a:ext cx="3434946" cy="1920836"/>
              <a:chOff x="570672" y="3269673"/>
              <a:chExt cx="3434946" cy="192083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6838EEE-F045-3AD8-CF7E-67AE1F70A0A3}"/>
                  </a:ext>
                </a:extLst>
              </p:cNvPr>
              <p:cNvSpPr/>
              <p:nvPr/>
            </p:nvSpPr>
            <p:spPr>
              <a:xfrm>
                <a:off x="570672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FD2229B-E94A-C07D-063C-BB033F458282}"/>
                  </a:ext>
                </a:extLst>
              </p:cNvPr>
              <p:cNvSpPr/>
              <p:nvPr/>
            </p:nvSpPr>
            <p:spPr>
              <a:xfrm>
                <a:off x="2018145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8A76395-2B47-5B8B-F125-A85D28480516}"/>
                  </a:ext>
                </a:extLst>
              </p:cNvPr>
              <p:cNvSpPr/>
              <p:nvPr/>
            </p:nvSpPr>
            <p:spPr>
              <a:xfrm>
                <a:off x="3465618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A0FBBE3-CC09-52B4-F7DA-A6230B5EA86E}"/>
                  </a:ext>
                </a:extLst>
              </p:cNvPr>
              <p:cNvSpPr/>
              <p:nvPr/>
            </p:nvSpPr>
            <p:spPr>
              <a:xfrm>
                <a:off x="570672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131A56E-C5AF-B38A-EA61-5E4513D7B6A7}"/>
                  </a:ext>
                </a:extLst>
              </p:cNvPr>
              <p:cNvSpPr/>
              <p:nvPr/>
            </p:nvSpPr>
            <p:spPr>
              <a:xfrm>
                <a:off x="2018145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08A74C6-C35B-5F9B-250A-A2F2A78F7833}"/>
                  </a:ext>
                </a:extLst>
              </p:cNvPr>
              <p:cNvSpPr/>
              <p:nvPr/>
            </p:nvSpPr>
            <p:spPr>
              <a:xfrm>
                <a:off x="3465618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B77467-44B3-135E-EF2C-8F0BF56A2CCF}"/>
                </a:ext>
              </a:extLst>
            </p:cNvPr>
            <p:cNvSpPr/>
            <p:nvPr/>
          </p:nvSpPr>
          <p:spPr>
            <a:xfrm>
              <a:off x="1440873" y="1825625"/>
              <a:ext cx="2549236" cy="398404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0C2532-9360-A85C-C9FB-6B432CA0846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7793347" y="2827377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108882-3F89-96AC-FF40-4EBB833FDF34}"/>
              </a:ext>
            </a:extLst>
          </p:cNvPr>
          <p:cNvCxnSpPr>
            <a:cxnSpLocks/>
            <a:stCxn id="25" idx="0"/>
            <a:endCxn id="22" idx="4"/>
          </p:cNvCxnSpPr>
          <p:nvPr/>
        </p:nvCxnSpPr>
        <p:spPr>
          <a:xfrm>
            <a:off x="8063347" y="2557377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FE17D8-04C3-B2F5-835E-B9755379FF23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 flipH="1">
            <a:off x="8063347" y="5452323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351BBE-A3E8-1610-B764-6892A20FB93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9174183" y="4274850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87A05-7970-91D8-7380-7AEC80A2BE2F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7984266" y="4126350"/>
            <a:ext cx="919917" cy="113505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3BFAB6-FCDD-6CBD-2697-0A7E1DCA1219}"/>
              </a:ext>
            </a:extLst>
          </p:cNvPr>
          <p:cNvCxnSpPr>
            <a:cxnSpLocks/>
            <a:stCxn id="26" idx="1"/>
            <a:endCxn id="22" idx="5"/>
          </p:cNvCxnSpPr>
          <p:nvPr/>
        </p:nvCxnSpPr>
        <p:spPr>
          <a:xfrm flipV="1">
            <a:off x="7984266" y="2748296"/>
            <a:ext cx="998998" cy="106563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BE984B-D0BD-5165-9BB8-6F3881AF009C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9174183" y="2827377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AF87B1-4F39-D53A-E64B-257C8920AF1D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7793347" y="4274850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D02B57-CB4E-A1FE-B561-045CA842359B}"/>
              </a:ext>
            </a:extLst>
          </p:cNvPr>
          <p:cNvCxnSpPr>
            <a:cxnSpLocks/>
            <a:stCxn id="26" idx="0"/>
            <a:endCxn id="23" idx="4"/>
          </p:cNvCxnSpPr>
          <p:nvPr/>
        </p:nvCxnSpPr>
        <p:spPr>
          <a:xfrm>
            <a:off x="8063347" y="4004850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7EC1F8-D195-5633-245A-7F730896861D}"/>
              </a:ext>
            </a:extLst>
          </p:cNvPr>
          <p:cNvSpPr txBox="1"/>
          <p:nvPr/>
        </p:nvSpPr>
        <p:spPr>
          <a:xfrm>
            <a:off x="1344491" y="332928"/>
            <a:ext cx="175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7E79"/>
                </a:solidFill>
              </a:rPr>
              <a:t>Last week:</a:t>
            </a:r>
          </a:p>
        </p:txBody>
      </p:sp>
    </p:spTree>
    <p:extLst>
      <p:ext uri="{BB962C8B-B14F-4D97-AF65-F5344CB8AC3E}">
        <p14:creationId xmlns:p14="http://schemas.microsoft.com/office/powerpoint/2010/main" val="62097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1EAB-5853-3F79-772B-6943D1CF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Decentralised or centralised?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0C420E-E293-9EAB-71B4-D6AA42693520}"/>
              </a:ext>
            </a:extLst>
          </p:cNvPr>
          <p:cNvGrpSpPr/>
          <p:nvPr/>
        </p:nvGrpSpPr>
        <p:grpSpPr>
          <a:xfrm>
            <a:off x="471622" y="1456936"/>
            <a:ext cx="5858204" cy="4930985"/>
            <a:chOff x="5946858" y="1553755"/>
            <a:chExt cx="5858204" cy="49309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4866C7-2ECB-360F-A088-E5411BC89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858" y="1553755"/>
              <a:ext cx="5858204" cy="4623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22A1D1-D8AC-9C4B-5FE4-BAC633C803CC}"/>
                </a:ext>
              </a:extLst>
            </p:cNvPr>
            <p:cNvSpPr txBox="1"/>
            <p:nvPr/>
          </p:nvSpPr>
          <p:spPr>
            <a:xfrm>
              <a:off x="5946858" y="6176963"/>
              <a:ext cx="4009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400" dirty="0"/>
                <a:t>M. Schiling et al. PLOS computational biology (2020)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261906-CFBF-91F3-8191-FF283AB0BF7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901" y="4251364"/>
              <a:ext cx="1699160" cy="399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D93CF7-07B4-68B3-A1DA-E030553387B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900" y="4946968"/>
              <a:ext cx="1699161" cy="42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AFFD44-C95E-4FBC-694B-8F89F1C49697}"/>
              </a:ext>
            </a:extLst>
          </p:cNvPr>
          <p:cNvGrpSpPr/>
          <p:nvPr/>
        </p:nvGrpSpPr>
        <p:grpSpPr>
          <a:xfrm>
            <a:off x="7209147" y="2012826"/>
            <a:ext cx="2549236" cy="3984048"/>
            <a:chOff x="1440873" y="1825625"/>
            <a:chExt cx="2549236" cy="39840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99ACE5-9EDC-E3D6-2313-8F3C3C638D4A}"/>
                </a:ext>
              </a:extLst>
            </p:cNvPr>
            <p:cNvGrpSpPr/>
            <p:nvPr/>
          </p:nvGrpSpPr>
          <p:grpSpPr>
            <a:xfrm rot="5400000">
              <a:off x="998018" y="2857231"/>
              <a:ext cx="3434946" cy="1920836"/>
              <a:chOff x="570672" y="3269673"/>
              <a:chExt cx="3434946" cy="192083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691C5B-237A-0C27-C4ED-991CE5E4BAA5}"/>
                  </a:ext>
                </a:extLst>
              </p:cNvPr>
              <p:cNvSpPr/>
              <p:nvPr/>
            </p:nvSpPr>
            <p:spPr>
              <a:xfrm>
                <a:off x="570672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A564E6D-8398-CB92-D486-1039DDE44F50}"/>
                  </a:ext>
                </a:extLst>
              </p:cNvPr>
              <p:cNvSpPr/>
              <p:nvPr/>
            </p:nvSpPr>
            <p:spPr>
              <a:xfrm>
                <a:off x="2018145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107FC8-127C-9EA9-ED38-CBF787065CFE}"/>
                  </a:ext>
                </a:extLst>
              </p:cNvPr>
              <p:cNvSpPr/>
              <p:nvPr/>
            </p:nvSpPr>
            <p:spPr>
              <a:xfrm>
                <a:off x="3465618" y="3269673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D810D0C-EC53-3D2A-FEF7-F15906058604}"/>
                  </a:ext>
                </a:extLst>
              </p:cNvPr>
              <p:cNvSpPr/>
              <p:nvPr/>
            </p:nvSpPr>
            <p:spPr>
              <a:xfrm>
                <a:off x="570672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354C524-A8A3-AF59-3380-CFAFCD730142}"/>
                  </a:ext>
                </a:extLst>
              </p:cNvPr>
              <p:cNvSpPr/>
              <p:nvPr/>
            </p:nvSpPr>
            <p:spPr>
              <a:xfrm>
                <a:off x="2018145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E544EC5-9A97-685D-B9FE-C4B966FE17C3}"/>
                  </a:ext>
                </a:extLst>
              </p:cNvPr>
              <p:cNvSpPr/>
              <p:nvPr/>
            </p:nvSpPr>
            <p:spPr>
              <a:xfrm>
                <a:off x="3465618" y="4650509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400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8DF08D-52B1-DAB7-1664-B136C5A0FCBD}"/>
                </a:ext>
              </a:extLst>
            </p:cNvPr>
            <p:cNvSpPr/>
            <p:nvPr/>
          </p:nvSpPr>
          <p:spPr>
            <a:xfrm>
              <a:off x="1440873" y="1825625"/>
              <a:ext cx="2549236" cy="398404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749B9-B91F-44F4-3453-196024416251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793347" y="2827377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06E9A-36EE-4ECC-D1A8-728E5F963804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>
            <a:off x="8063347" y="2557377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1705-C529-0A5C-31AF-5283A016B94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8063347" y="5452323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97320-ABA8-81D1-BD92-11338EBBF6E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9174183" y="4274850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944DDB-0916-69A5-27CA-C28AD4ACBE17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7984266" y="4126350"/>
            <a:ext cx="919917" cy="1135054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D27753-1E25-AF0E-D5C9-90AEB1268A6A}"/>
              </a:ext>
            </a:extLst>
          </p:cNvPr>
          <p:cNvCxnSpPr>
            <a:cxnSpLocks/>
            <a:stCxn id="16" idx="1"/>
            <a:endCxn id="12" idx="5"/>
          </p:cNvCxnSpPr>
          <p:nvPr/>
        </p:nvCxnSpPr>
        <p:spPr>
          <a:xfrm flipV="1">
            <a:off x="7984266" y="2748296"/>
            <a:ext cx="998998" cy="106563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5E54D-DEE2-F290-629E-4175067B8E3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174183" y="2827377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6E1591-32A8-2A8E-7222-3D7D7975C761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7793347" y="4274850"/>
            <a:ext cx="0" cy="907473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E0BEAB-4A19-8CB1-63CB-EF1A633449A1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>
          <a:xfrm>
            <a:off x="8063347" y="4004850"/>
            <a:ext cx="840836" cy="0"/>
          </a:xfrm>
          <a:prstGeom prst="straightConnector1">
            <a:avLst/>
          </a:prstGeom>
          <a:ln w="7620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99D773-47FC-E08D-7F36-965E577116E3}"/>
              </a:ext>
            </a:extLst>
          </p:cNvPr>
          <p:cNvSpPr txBox="1"/>
          <p:nvPr/>
        </p:nvSpPr>
        <p:spPr>
          <a:xfrm>
            <a:off x="1344491" y="332928"/>
            <a:ext cx="175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7E79"/>
                </a:solidFill>
              </a:rPr>
              <a:t>Last week:</a:t>
            </a:r>
          </a:p>
        </p:txBody>
      </p:sp>
    </p:spTree>
    <p:extLst>
      <p:ext uri="{BB962C8B-B14F-4D97-AF65-F5344CB8AC3E}">
        <p14:creationId xmlns:p14="http://schemas.microsoft.com/office/powerpoint/2010/main" val="40922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297-AF96-4A45-9689-F86F2529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Diversity of walking gaits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E8B39-D893-6925-27A4-BC7BFA9AFDC8}"/>
              </a:ext>
            </a:extLst>
          </p:cNvPr>
          <p:cNvSpPr txBox="1"/>
          <p:nvPr/>
        </p:nvSpPr>
        <p:spPr>
          <a:xfrm>
            <a:off x="9462050" y="6492875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DeAngelis et al., </a:t>
            </a:r>
            <a:r>
              <a:rPr lang="en-GB" dirty="0" err="1"/>
              <a:t>eLife</a:t>
            </a:r>
            <a:r>
              <a:rPr lang="en-GB" dirty="0"/>
              <a:t> 2019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40C6F6-9B51-5D87-8833-DFF88F80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5" b="40657"/>
          <a:stretch/>
        </p:blipFill>
        <p:spPr bwMode="auto">
          <a:xfrm>
            <a:off x="356740" y="2232708"/>
            <a:ext cx="7175966" cy="338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E5320-8132-3A9B-FDC1-0ECAD32EB394}"/>
              </a:ext>
            </a:extLst>
          </p:cNvPr>
          <p:cNvSpPr txBox="1"/>
          <p:nvPr/>
        </p:nvSpPr>
        <p:spPr>
          <a:xfrm>
            <a:off x="1344491" y="332928"/>
            <a:ext cx="176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7E79"/>
                </a:solidFill>
              </a:rPr>
              <a:t>This week: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EA927-D07C-54A3-E9E4-78218588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825" y="2434106"/>
            <a:ext cx="3424707" cy="3721135"/>
          </a:xfrm>
        </p:spPr>
        <p:txBody>
          <a:bodyPr/>
          <a:lstStyle/>
          <a:p>
            <a:r>
              <a:rPr lang="en-GB" dirty="0"/>
              <a:t>There exists more diversity than possible by following rigid rules only</a:t>
            </a:r>
          </a:p>
          <a:p>
            <a:r>
              <a:rPr lang="en-GB" dirty="0"/>
              <a:t>3 main gaits, but a continuum might exist</a:t>
            </a:r>
          </a:p>
        </p:txBody>
      </p:sp>
    </p:spTree>
    <p:extLst>
      <p:ext uri="{BB962C8B-B14F-4D97-AF65-F5344CB8AC3E}">
        <p14:creationId xmlns:p14="http://schemas.microsoft.com/office/powerpoint/2010/main" val="145776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297-AF96-4A45-9689-F86F2529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Diversity of walking gaits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37C0F0-D728-31DD-ADDC-437DF820A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2"/>
          <a:stretch/>
        </p:blipFill>
        <p:spPr bwMode="auto">
          <a:xfrm>
            <a:off x="341468" y="1944711"/>
            <a:ext cx="7477533" cy="406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E8B39-D893-6925-27A4-BC7BFA9AFDC8}"/>
              </a:ext>
            </a:extLst>
          </p:cNvPr>
          <p:cNvSpPr txBox="1"/>
          <p:nvPr/>
        </p:nvSpPr>
        <p:spPr>
          <a:xfrm>
            <a:off x="9462050" y="6492875"/>
            <a:ext cx="271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DeAngelis et al., </a:t>
            </a:r>
            <a:r>
              <a:rPr lang="en-GB" dirty="0" err="1"/>
              <a:t>eLife</a:t>
            </a:r>
            <a:r>
              <a:rPr lang="en-GB" dirty="0"/>
              <a:t> 2019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2C7EFA-CF32-F8D7-1896-5143D568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825" y="2434106"/>
            <a:ext cx="3424707" cy="3721135"/>
          </a:xfrm>
        </p:spPr>
        <p:txBody>
          <a:bodyPr/>
          <a:lstStyle/>
          <a:p>
            <a:r>
              <a:rPr lang="en-GB" dirty="0"/>
              <a:t>Common features: rhythm and regularity</a:t>
            </a:r>
          </a:p>
          <a:p>
            <a:r>
              <a:rPr lang="en-GB" dirty="0"/>
              <a:t>Classical description: oscillators</a:t>
            </a:r>
          </a:p>
        </p:txBody>
      </p:sp>
    </p:spTree>
    <p:extLst>
      <p:ext uri="{BB962C8B-B14F-4D97-AF65-F5344CB8AC3E}">
        <p14:creationId xmlns:p14="http://schemas.microsoft.com/office/powerpoint/2010/main" val="388981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D297-AF96-4A45-9689-F86F2529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Diversity of walking gaits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E8B39-D893-6925-27A4-BC7BFA9AFDC8}"/>
              </a:ext>
            </a:extLst>
          </p:cNvPr>
          <p:cNvSpPr txBox="1"/>
          <p:nvPr/>
        </p:nvSpPr>
        <p:spPr>
          <a:xfrm>
            <a:off x="2445413" y="6492875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DeAngelis et al., </a:t>
            </a:r>
            <a:r>
              <a:rPr lang="en-GB" i="1" dirty="0" err="1"/>
              <a:t>eLife</a:t>
            </a:r>
            <a:r>
              <a:rPr lang="en-GB" dirty="0"/>
              <a:t> 2019 &amp; Lobato-Rios et al., </a:t>
            </a:r>
            <a:r>
              <a:rPr lang="en-GB" i="1" dirty="0"/>
              <a:t>Nature Methods </a:t>
            </a:r>
            <a:r>
              <a:rPr lang="en-GB" dirty="0"/>
              <a:t>2022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CEF974F-16ED-1B63-B4F9-FB184A2BB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42" b="70892"/>
          <a:stretch/>
        </p:blipFill>
        <p:spPr bwMode="auto">
          <a:xfrm>
            <a:off x="7901785" y="3938549"/>
            <a:ext cx="3485650" cy="25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6052C71D-A0A4-EF44-5C9E-217EFD5D3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1" r="64462" b="53536"/>
          <a:stretch/>
        </p:blipFill>
        <p:spPr bwMode="auto">
          <a:xfrm>
            <a:off x="804565" y="3803400"/>
            <a:ext cx="4319587" cy="22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170DA-F2F8-31BA-C379-0CA8F2B48FCC}"/>
              </a:ext>
            </a:extLst>
          </p:cNvPr>
          <p:cNvSpPr txBox="1"/>
          <p:nvPr/>
        </p:nvSpPr>
        <p:spPr>
          <a:xfrm>
            <a:off x="360218" y="1805461"/>
            <a:ext cx="6109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possible description: </a:t>
            </a:r>
          </a:p>
          <a:p>
            <a:pPr marL="285750" indent="-285750">
              <a:buFontTx/>
              <a:buChar char="-"/>
            </a:pPr>
            <a:r>
              <a:rPr lang="en-GB" dirty="0"/>
              <a:t>Each leg is described by an oscillator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phase of the oscillator is matched to the phase of the leg swing </a:t>
            </a:r>
          </a:p>
          <a:p>
            <a:pPr marL="285750" indent="-285750">
              <a:buFontTx/>
              <a:buChar char="-"/>
            </a:pPr>
            <a:r>
              <a:rPr lang="en-GB" dirty="0"/>
              <a:t>Possible to tune the coupling between the oscillators to match phase difference between limbs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CDE17-4A6D-38D8-9A93-1466DC37E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680" y="1268954"/>
            <a:ext cx="4887860" cy="25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30A-0DE1-8E02-B968-7A89E3E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the rhythm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6E3A3-185A-421B-6459-DA1C7F57AE28}"/>
              </a:ext>
            </a:extLst>
          </p:cNvPr>
          <p:cNvSpPr txBox="1"/>
          <p:nvPr/>
        </p:nvSpPr>
        <p:spPr>
          <a:xfrm>
            <a:off x="8613914" y="230188"/>
            <a:ext cx="329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Wiki: Central-Pattern-Generators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2E8A-D00C-DFFB-4C2D-15B7331BC0EB}"/>
              </a:ext>
            </a:extLst>
          </p:cNvPr>
          <p:cNvSpPr txBox="1"/>
          <p:nvPr/>
        </p:nvSpPr>
        <p:spPr>
          <a:xfrm>
            <a:off x="3031435" y="1886569"/>
            <a:ext cx="61291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FF7E79"/>
                </a:solidFill>
                <a:effectLst/>
                <a:latin typeface="-apple-system"/>
              </a:rPr>
              <a:t>Central Pattern Generators (CPGs) are neural circuits that generate rhythmic output without receiving rhythmic input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GB" sz="2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A3BC2B-C1A3-85DC-E94E-93142D883CF9}"/>
              </a:ext>
            </a:extLst>
          </p:cNvPr>
          <p:cNvSpPr/>
          <p:nvPr/>
        </p:nvSpPr>
        <p:spPr>
          <a:xfrm>
            <a:off x="1077511" y="5227982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7D268F-4926-3B9B-E41A-5B2175C05611}"/>
              </a:ext>
            </a:extLst>
          </p:cNvPr>
          <p:cNvSpPr/>
          <p:nvPr/>
        </p:nvSpPr>
        <p:spPr>
          <a:xfrm>
            <a:off x="1619819" y="4837044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23F71C-3FB0-9D20-7C75-5376F9B4E1A0}"/>
              </a:ext>
            </a:extLst>
          </p:cNvPr>
          <p:cNvSpPr/>
          <p:nvPr/>
        </p:nvSpPr>
        <p:spPr>
          <a:xfrm>
            <a:off x="2193749" y="5227981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9F863-9263-04B3-B1AD-F476866D8514}"/>
              </a:ext>
            </a:extLst>
          </p:cNvPr>
          <p:cNvSpPr/>
          <p:nvPr/>
        </p:nvSpPr>
        <p:spPr>
          <a:xfrm>
            <a:off x="1322161" y="5824328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420093-96BC-D51F-5F08-DBAB13C6A0EA}"/>
              </a:ext>
            </a:extLst>
          </p:cNvPr>
          <p:cNvSpPr/>
          <p:nvPr/>
        </p:nvSpPr>
        <p:spPr>
          <a:xfrm>
            <a:off x="1949099" y="5821016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3351C-DADF-9FA5-6382-9C2BADE3232C}"/>
              </a:ext>
            </a:extLst>
          </p:cNvPr>
          <p:cNvCxnSpPr>
            <a:cxnSpLocks/>
            <a:stCxn id="33" idx="7"/>
            <a:endCxn id="34" idx="2"/>
          </p:cNvCxnSpPr>
          <p:nvPr/>
        </p:nvCxnSpPr>
        <p:spPr>
          <a:xfrm flipV="1">
            <a:off x="1286333" y="4962940"/>
            <a:ext cx="333486" cy="301916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BED681-667F-BCBE-0240-6B37A669CED4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864469" y="4962940"/>
            <a:ext cx="365108" cy="301915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5A0FC9-48A2-4D5F-2705-AE57631965FE}"/>
              </a:ext>
            </a:extLst>
          </p:cNvPr>
          <p:cNvCxnSpPr>
            <a:cxnSpLocks/>
            <a:stCxn id="35" idx="4"/>
            <a:endCxn id="38" idx="7"/>
          </p:cNvCxnSpPr>
          <p:nvPr/>
        </p:nvCxnSpPr>
        <p:spPr>
          <a:xfrm flipH="1">
            <a:off x="2157921" y="5479772"/>
            <a:ext cx="158153" cy="37811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164319-AED3-733B-FF85-FBA373591EC4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>
            <a:off x="1566811" y="5946912"/>
            <a:ext cx="382288" cy="331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3E851D-0740-A11A-3775-ADF2C00ABF04}"/>
              </a:ext>
            </a:extLst>
          </p:cNvPr>
          <p:cNvCxnSpPr>
            <a:cxnSpLocks/>
            <a:stCxn id="36" idx="1"/>
            <a:endCxn id="33" idx="4"/>
          </p:cNvCxnSpPr>
          <p:nvPr/>
        </p:nvCxnSpPr>
        <p:spPr>
          <a:xfrm flipH="1" flipV="1">
            <a:off x="1199836" y="5479773"/>
            <a:ext cx="158153" cy="38142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7954E1F-8742-D695-3335-D119F971A072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750457" y="4236297"/>
            <a:ext cx="1441064" cy="54230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BD910CE-3126-4F08-7FD4-61813BEAC916}"/>
              </a:ext>
            </a:extLst>
          </p:cNvPr>
          <p:cNvCxnSpPr>
            <a:cxnSpLocks/>
            <a:endCxn id="35" idx="0"/>
          </p:cNvCxnSpPr>
          <p:nvPr/>
        </p:nvCxnSpPr>
        <p:spPr>
          <a:xfrm rot="16200000" flipH="1">
            <a:off x="1308577" y="4220484"/>
            <a:ext cx="1441062" cy="57393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71240C-D88D-205B-8F67-FE6CD2B42FCE}"/>
              </a:ext>
            </a:extLst>
          </p:cNvPr>
          <p:cNvCxnSpPr/>
          <p:nvPr/>
        </p:nvCxnSpPr>
        <p:spPr>
          <a:xfrm>
            <a:off x="1742144" y="3878134"/>
            <a:ext cx="0" cy="9589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8A7DAFF6-EEA8-9591-BFDC-66C6D2B5021A}"/>
              </a:ext>
            </a:extLst>
          </p:cNvPr>
          <p:cNvCxnSpPr>
            <a:cxnSpLocks/>
            <a:stCxn id="35" idx="0"/>
            <a:endCxn id="38" idx="6"/>
          </p:cNvCxnSpPr>
          <p:nvPr/>
        </p:nvCxnSpPr>
        <p:spPr>
          <a:xfrm rot="16200000" flipH="1" flipV="1">
            <a:off x="1895446" y="5526283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9C96979-AF6B-0D39-7B4B-C0FD15088F84}"/>
              </a:ext>
            </a:extLst>
          </p:cNvPr>
          <p:cNvCxnSpPr>
            <a:cxnSpLocks/>
          </p:cNvCxnSpPr>
          <p:nvPr/>
        </p:nvCxnSpPr>
        <p:spPr>
          <a:xfrm rot="5400000" flipV="1">
            <a:off x="898632" y="5507848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7B56295-7C10-FC34-2DAE-3EED27FD0458}"/>
              </a:ext>
            </a:extLst>
          </p:cNvPr>
          <p:cNvSpPr/>
          <p:nvPr/>
        </p:nvSpPr>
        <p:spPr>
          <a:xfrm>
            <a:off x="3814085" y="5227982"/>
            <a:ext cx="244650" cy="251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944E688-F4A5-E7D0-77A7-F9607303001C}"/>
              </a:ext>
            </a:extLst>
          </p:cNvPr>
          <p:cNvSpPr/>
          <p:nvPr/>
        </p:nvSpPr>
        <p:spPr>
          <a:xfrm>
            <a:off x="4356393" y="4837044"/>
            <a:ext cx="244650" cy="251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CFDF4F-C483-0664-2B74-42782170F13F}"/>
              </a:ext>
            </a:extLst>
          </p:cNvPr>
          <p:cNvSpPr/>
          <p:nvPr/>
        </p:nvSpPr>
        <p:spPr>
          <a:xfrm>
            <a:off x="4930323" y="5227981"/>
            <a:ext cx="244650" cy="2517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9C3A6E5-55A3-8225-7573-F5EE1900EFE0}"/>
              </a:ext>
            </a:extLst>
          </p:cNvPr>
          <p:cNvSpPr/>
          <p:nvPr/>
        </p:nvSpPr>
        <p:spPr>
          <a:xfrm>
            <a:off x="4058735" y="5824328"/>
            <a:ext cx="244650" cy="2517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83317B2-3D42-7872-DD2B-54DBA11B39AF}"/>
              </a:ext>
            </a:extLst>
          </p:cNvPr>
          <p:cNvSpPr/>
          <p:nvPr/>
        </p:nvSpPr>
        <p:spPr>
          <a:xfrm>
            <a:off x="4685673" y="5821016"/>
            <a:ext cx="244650" cy="251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6CC24D-ED18-DD5D-2634-B259682594C6}"/>
              </a:ext>
            </a:extLst>
          </p:cNvPr>
          <p:cNvCxnSpPr>
            <a:cxnSpLocks/>
            <a:stCxn id="95" idx="7"/>
            <a:endCxn id="96" idx="2"/>
          </p:cNvCxnSpPr>
          <p:nvPr/>
        </p:nvCxnSpPr>
        <p:spPr>
          <a:xfrm flipV="1">
            <a:off x="4022907" y="4962940"/>
            <a:ext cx="333486" cy="301916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EC20345-D277-377D-04DA-0A1F3E45745E}"/>
              </a:ext>
            </a:extLst>
          </p:cNvPr>
          <p:cNvCxnSpPr>
            <a:cxnSpLocks/>
            <a:stCxn id="96" idx="6"/>
            <a:endCxn id="97" idx="1"/>
          </p:cNvCxnSpPr>
          <p:nvPr/>
        </p:nvCxnSpPr>
        <p:spPr>
          <a:xfrm>
            <a:off x="4601043" y="4962940"/>
            <a:ext cx="365108" cy="301915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B1EF916-94D3-B3FE-1B66-8BADD4E36A44}"/>
              </a:ext>
            </a:extLst>
          </p:cNvPr>
          <p:cNvCxnSpPr>
            <a:cxnSpLocks/>
            <a:stCxn id="97" idx="4"/>
            <a:endCxn id="99" idx="7"/>
          </p:cNvCxnSpPr>
          <p:nvPr/>
        </p:nvCxnSpPr>
        <p:spPr>
          <a:xfrm flipH="1">
            <a:off x="4894495" y="5479772"/>
            <a:ext cx="158153" cy="37811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5701A66-BA50-BC35-621E-EDC92E1FF10C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>
            <a:off x="4303385" y="5946912"/>
            <a:ext cx="382288" cy="331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72E5B52-DC52-887F-2EF0-38B544431374}"/>
              </a:ext>
            </a:extLst>
          </p:cNvPr>
          <p:cNvCxnSpPr>
            <a:cxnSpLocks/>
            <a:stCxn id="98" idx="1"/>
            <a:endCxn id="95" idx="4"/>
          </p:cNvCxnSpPr>
          <p:nvPr/>
        </p:nvCxnSpPr>
        <p:spPr>
          <a:xfrm flipH="1" flipV="1">
            <a:off x="3936410" y="5479773"/>
            <a:ext cx="158153" cy="38142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1DD1378F-5C8E-EB9A-80A7-96BB5F99C50B}"/>
              </a:ext>
            </a:extLst>
          </p:cNvPr>
          <p:cNvCxnSpPr>
            <a:cxnSpLocks/>
            <a:endCxn id="95" idx="0"/>
          </p:cNvCxnSpPr>
          <p:nvPr/>
        </p:nvCxnSpPr>
        <p:spPr>
          <a:xfrm rot="5400000">
            <a:off x="3487031" y="4236297"/>
            <a:ext cx="1441064" cy="54230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22DD36E-22AC-B5B8-5333-A9046A30F19F}"/>
              </a:ext>
            </a:extLst>
          </p:cNvPr>
          <p:cNvCxnSpPr>
            <a:cxnSpLocks/>
            <a:endCxn id="97" idx="0"/>
          </p:cNvCxnSpPr>
          <p:nvPr/>
        </p:nvCxnSpPr>
        <p:spPr>
          <a:xfrm rot="16200000" flipH="1">
            <a:off x="4045151" y="4220484"/>
            <a:ext cx="1441062" cy="57393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BEE43B-A168-3DEB-7FF6-6966ACE15E4E}"/>
              </a:ext>
            </a:extLst>
          </p:cNvPr>
          <p:cNvCxnSpPr/>
          <p:nvPr/>
        </p:nvCxnSpPr>
        <p:spPr>
          <a:xfrm>
            <a:off x="4478718" y="3878134"/>
            <a:ext cx="0" cy="9589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52862B83-65D9-03A9-4FA1-8E688E669D94}"/>
              </a:ext>
            </a:extLst>
          </p:cNvPr>
          <p:cNvCxnSpPr>
            <a:cxnSpLocks/>
            <a:stCxn id="97" idx="0"/>
            <a:endCxn id="99" idx="6"/>
          </p:cNvCxnSpPr>
          <p:nvPr/>
        </p:nvCxnSpPr>
        <p:spPr>
          <a:xfrm rot="16200000" flipH="1" flipV="1">
            <a:off x="4632020" y="5526283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80A3185E-E406-86B6-42BF-068F1B2FC3CD}"/>
              </a:ext>
            </a:extLst>
          </p:cNvPr>
          <p:cNvCxnSpPr>
            <a:cxnSpLocks/>
          </p:cNvCxnSpPr>
          <p:nvPr/>
        </p:nvCxnSpPr>
        <p:spPr>
          <a:xfrm rot="5400000" flipV="1">
            <a:off x="3635206" y="5507848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1166928-7B48-3F47-D30F-F9FF83B68CBC}"/>
              </a:ext>
            </a:extLst>
          </p:cNvPr>
          <p:cNvSpPr/>
          <p:nvPr/>
        </p:nvSpPr>
        <p:spPr>
          <a:xfrm>
            <a:off x="6788285" y="5227980"/>
            <a:ext cx="244650" cy="251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EBA6E2C-E6B4-50DE-AA3B-DBFE934290DA}"/>
              </a:ext>
            </a:extLst>
          </p:cNvPr>
          <p:cNvSpPr/>
          <p:nvPr/>
        </p:nvSpPr>
        <p:spPr>
          <a:xfrm>
            <a:off x="7330593" y="4837042"/>
            <a:ext cx="244650" cy="2517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933FC55-814A-C675-44E7-A3AB36D8B8B3}"/>
              </a:ext>
            </a:extLst>
          </p:cNvPr>
          <p:cNvSpPr/>
          <p:nvPr/>
        </p:nvSpPr>
        <p:spPr>
          <a:xfrm>
            <a:off x="7904523" y="5227979"/>
            <a:ext cx="244650" cy="251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B9AEB78-6454-BDFC-CD3C-10F31FF94A40}"/>
              </a:ext>
            </a:extLst>
          </p:cNvPr>
          <p:cNvSpPr/>
          <p:nvPr/>
        </p:nvSpPr>
        <p:spPr>
          <a:xfrm>
            <a:off x="7032935" y="5824326"/>
            <a:ext cx="244650" cy="251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C51B54C-5BB5-77D3-0C9F-F07A898DBC5F}"/>
              </a:ext>
            </a:extLst>
          </p:cNvPr>
          <p:cNvSpPr/>
          <p:nvPr/>
        </p:nvSpPr>
        <p:spPr>
          <a:xfrm>
            <a:off x="7659873" y="5821014"/>
            <a:ext cx="244650" cy="25179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0BCC05D-7392-01A3-DFA6-E357F02994C1}"/>
              </a:ext>
            </a:extLst>
          </p:cNvPr>
          <p:cNvCxnSpPr>
            <a:cxnSpLocks/>
            <a:stCxn id="110" idx="7"/>
            <a:endCxn id="111" idx="2"/>
          </p:cNvCxnSpPr>
          <p:nvPr/>
        </p:nvCxnSpPr>
        <p:spPr>
          <a:xfrm flipV="1">
            <a:off x="6997107" y="4962938"/>
            <a:ext cx="333486" cy="301916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976A9B-5B7D-02B3-6CC8-7D00F23F8EA9}"/>
              </a:ext>
            </a:extLst>
          </p:cNvPr>
          <p:cNvCxnSpPr>
            <a:cxnSpLocks/>
            <a:stCxn id="111" idx="6"/>
            <a:endCxn id="112" idx="1"/>
          </p:cNvCxnSpPr>
          <p:nvPr/>
        </p:nvCxnSpPr>
        <p:spPr>
          <a:xfrm>
            <a:off x="7575243" y="4962938"/>
            <a:ext cx="365108" cy="301915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16DC732-CDFD-C617-7764-C5A3761BBEB7}"/>
              </a:ext>
            </a:extLst>
          </p:cNvPr>
          <p:cNvCxnSpPr>
            <a:cxnSpLocks/>
            <a:stCxn id="112" idx="4"/>
            <a:endCxn id="114" idx="7"/>
          </p:cNvCxnSpPr>
          <p:nvPr/>
        </p:nvCxnSpPr>
        <p:spPr>
          <a:xfrm flipH="1">
            <a:off x="7868695" y="5479770"/>
            <a:ext cx="158153" cy="37811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DBE001B-D7A4-F7D9-CE61-D0D82D23F1E1}"/>
              </a:ext>
            </a:extLst>
          </p:cNvPr>
          <p:cNvCxnSpPr>
            <a:cxnSpLocks/>
            <a:stCxn id="114" idx="2"/>
            <a:endCxn id="113" idx="6"/>
          </p:cNvCxnSpPr>
          <p:nvPr/>
        </p:nvCxnSpPr>
        <p:spPr>
          <a:xfrm flipH="1">
            <a:off x="7277585" y="5946910"/>
            <a:ext cx="382288" cy="331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C6193B-2025-BF7B-EFFF-8D4805AF2430}"/>
              </a:ext>
            </a:extLst>
          </p:cNvPr>
          <p:cNvCxnSpPr>
            <a:cxnSpLocks/>
            <a:stCxn id="113" idx="1"/>
            <a:endCxn id="110" idx="4"/>
          </p:cNvCxnSpPr>
          <p:nvPr/>
        </p:nvCxnSpPr>
        <p:spPr>
          <a:xfrm flipH="1" flipV="1">
            <a:off x="6910610" y="5479771"/>
            <a:ext cx="158153" cy="38142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22B9E1C-EE0A-3E0E-56FA-5EDD3DCDF4C6}"/>
              </a:ext>
            </a:extLst>
          </p:cNvPr>
          <p:cNvCxnSpPr>
            <a:cxnSpLocks/>
            <a:endCxn id="110" idx="0"/>
          </p:cNvCxnSpPr>
          <p:nvPr/>
        </p:nvCxnSpPr>
        <p:spPr>
          <a:xfrm rot="5400000">
            <a:off x="6461231" y="4236295"/>
            <a:ext cx="1441064" cy="542306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3E728EE-2ACA-F7A4-C131-994540C66675}"/>
              </a:ext>
            </a:extLst>
          </p:cNvPr>
          <p:cNvCxnSpPr>
            <a:cxnSpLocks/>
            <a:endCxn id="112" idx="0"/>
          </p:cNvCxnSpPr>
          <p:nvPr/>
        </p:nvCxnSpPr>
        <p:spPr>
          <a:xfrm rot="16200000" flipH="1">
            <a:off x="7019351" y="4220482"/>
            <a:ext cx="1441062" cy="57393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5D6E0D-65C7-1681-A5D0-39C0E713AE42}"/>
              </a:ext>
            </a:extLst>
          </p:cNvPr>
          <p:cNvCxnSpPr/>
          <p:nvPr/>
        </p:nvCxnSpPr>
        <p:spPr>
          <a:xfrm>
            <a:off x="7452918" y="3878132"/>
            <a:ext cx="0" cy="9589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0F92B38-4338-355B-4688-160948B9A404}"/>
              </a:ext>
            </a:extLst>
          </p:cNvPr>
          <p:cNvCxnSpPr>
            <a:cxnSpLocks/>
            <a:stCxn id="112" idx="0"/>
            <a:endCxn id="114" idx="6"/>
          </p:cNvCxnSpPr>
          <p:nvPr/>
        </p:nvCxnSpPr>
        <p:spPr>
          <a:xfrm rot="16200000" flipH="1" flipV="1">
            <a:off x="7606220" y="5526281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31011BE-55B5-065C-A0CB-DB3742E6D0BF}"/>
              </a:ext>
            </a:extLst>
          </p:cNvPr>
          <p:cNvCxnSpPr>
            <a:cxnSpLocks/>
          </p:cNvCxnSpPr>
          <p:nvPr/>
        </p:nvCxnSpPr>
        <p:spPr>
          <a:xfrm rot="5400000" flipV="1">
            <a:off x="6609406" y="5507846"/>
            <a:ext cx="718931" cy="122325"/>
          </a:xfrm>
          <a:prstGeom prst="bentConnector4">
            <a:avLst>
              <a:gd name="adj1" fmla="val -31797"/>
              <a:gd name="adj2" fmla="val -28687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131">
            <a:extLst>
              <a:ext uri="{FF2B5EF4-FFF2-40B4-BE49-F238E27FC236}">
                <a16:creationId xmlns:a16="http://schemas.microsoft.com/office/drawing/2014/main" id="{85A838D4-30CF-A531-BA85-206FEF730E8F}"/>
              </a:ext>
            </a:extLst>
          </p:cNvPr>
          <p:cNvSpPr/>
          <p:nvPr/>
        </p:nvSpPr>
        <p:spPr>
          <a:xfrm>
            <a:off x="7950435" y="6302292"/>
            <a:ext cx="1721660" cy="463851"/>
          </a:xfrm>
          <a:custGeom>
            <a:avLst/>
            <a:gdLst>
              <a:gd name="connsiteX0" fmla="*/ 0 w 3763617"/>
              <a:gd name="connsiteY0" fmla="*/ 410834 h 463851"/>
              <a:gd name="connsiteX1" fmla="*/ 450574 w 3763617"/>
              <a:gd name="connsiteY1" fmla="*/ 17 h 463851"/>
              <a:gd name="connsiteX2" fmla="*/ 1007165 w 3763617"/>
              <a:gd name="connsiteY2" fmla="*/ 424086 h 463851"/>
              <a:gd name="connsiteX3" fmla="*/ 1484244 w 3763617"/>
              <a:gd name="connsiteY3" fmla="*/ 13269 h 463851"/>
              <a:gd name="connsiteX4" fmla="*/ 1974574 w 3763617"/>
              <a:gd name="connsiteY4" fmla="*/ 437338 h 463851"/>
              <a:gd name="connsiteX5" fmla="*/ 2372139 w 3763617"/>
              <a:gd name="connsiteY5" fmla="*/ 26521 h 463851"/>
              <a:gd name="connsiteX6" fmla="*/ 2928731 w 3763617"/>
              <a:gd name="connsiteY6" fmla="*/ 463843 h 463851"/>
              <a:gd name="connsiteX7" fmla="*/ 3299791 w 3763617"/>
              <a:gd name="connsiteY7" fmla="*/ 13269 h 463851"/>
              <a:gd name="connsiteX8" fmla="*/ 3763617 w 3763617"/>
              <a:gd name="connsiteY8" fmla="*/ 437338 h 4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3617" h="463851">
                <a:moveTo>
                  <a:pt x="0" y="410834"/>
                </a:moveTo>
                <a:cubicBezTo>
                  <a:pt x="141356" y="204321"/>
                  <a:pt x="282713" y="-2192"/>
                  <a:pt x="450574" y="17"/>
                </a:cubicBezTo>
                <a:cubicBezTo>
                  <a:pt x="618435" y="2226"/>
                  <a:pt x="834887" y="421877"/>
                  <a:pt x="1007165" y="424086"/>
                </a:cubicBezTo>
                <a:cubicBezTo>
                  <a:pt x="1179443" y="426295"/>
                  <a:pt x="1323009" y="11060"/>
                  <a:pt x="1484244" y="13269"/>
                </a:cubicBezTo>
                <a:cubicBezTo>
                  <a:pt x="1645479" y="15478"/>
                  <a:pt x="1826592" y="435129"/>
                  <a:pt x="1974574" y="437338"/>
                </a:cubicBezTo>
                <a:cubicBezTo>
                  <a:pt x="2122556" y="439547"/>
                  <a:pt x="2213113" y="22104"/>
                  <a:pt x="2372139" y="26521"/>
                </a:cubicBezTo>
                <a:cubicBezTo>
                  <a:pt x="2531165" y="30938"/>
                  <a:pt x="2774122" y="466052"/>
                  <a:pt x="2928731" y="463843"/>
                </a:cubicBezTo>
                <a:cubicBezTo>
                  <a:pt x="3083340" y="461634"/>
                  <a:pt x="3160643" y="17686"/>
                  <a:pt x="3299791" y="13269"/>
                </a:cubicBezTo>
                <a:cubicBezTo>
                  <a:pt x="3438939" y="8851"/>
                  <a:pt x="3601278" y="223094"/>
                  <a:pt x="3763617" y="4373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D366F40-572B-39BB-A2CF-3CFB5B6EBC23}"/>
              </a:ext>
            </a:extLst>
          </p:cNvPr>
          <p:cNvSpPr/>
          <p:nvPr/>
        </p:nvSpPr>
        <p:spPr>
          <a:xfrm>
            <a:off x="7832198" y="6290480"/>
            <a:ext cx="1721660" cy="463851"/>
          </a:xfrm>
          <a:custGeom>
            <a:avLst/>
            <a:gdLst>
              <a:gd name="connsiteX0" fmla="*/ 0 w 3763617"/>
              <a:gd name="connsiteY0" fmla="*/ 410834 h 463851"/>
              <a:gd name="connsiteX1" fmla="*/ 450574 w 3763617"/>
              <a:gd name="connsiteY1" fmla="*/ 17 h 463851"/>
              <a:gd name="connsiteX2" fmla="*/ 1007165 w 3763617"/>
              <a:gd name="connsiteY2" fmla="*/ 424086 h 463851"/>
              <a:gd name="connsiteX3" fmla="*/ 1484244 w 3763617"/>
              <a:gd name="connsiteY3" fmla="*/ 13269 h 463851"/>
              <a:gd name="connsiteX4" fmla="*/ 1974574 w 3763617"/>
              <a:gd name="connsiteY4" fmla="*/ 437338 h 463851"/>
              <a:gd name="connsiteX5" fmla="*/ 2372139 w 3763617"/>
              <a:gd name="connsiteY5" fmla="*/ 26521 h 463851"/>
              <a:gd name="connsiteX6" fmla="*/ 2928731 w 3763617"/>
              <a:gd name="connsiteY6" fmla="*/ 463843 h 463851"/>
              <a:gd name="connsiteX7" fmla="*/ 3299791 w 3763617"/>
              <a:gd name="connsiteY7" fmla="*/ 13269 h 463851"/>
              <a:gd name="connsiteX8" fmla="*/ 3763617 w 3763617"/>
              <a:gd name="connsiteY8" fmla="*/ 437338 h 4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3617" h="463851">
                <a:moveTo>
                  <a:pt x="0" y="410834"/>
                </a:moveTo>
                <a:cubicBezTo>
                  <a:pt x="141356" y="204321"/>
                  <a:pt x="282713" y="-2192"/>
                  <a:pt x="450574" y="17"/>
                </a:cubicBezTo>
                <a:cubicBezTo>
                  <a:pt x="618435" y="2226"/>
                  <a:pt x="834887" y="421877"/>
                  <a:pt x="1007165" y="424086"/>
                </a:cubicBezTo>
                <a:cubicBezTo>
                  <a:pt x="1179443" y="426295"/>
                  <a:pt x="1323009" y="11060"/>
                  <a:pt x="1484244" y="13269"/>
                </a:cubicBezTo>
                <a:cubicBezTo>
                  <a:pt x="1645479" y="15478"/>
                  <a:pt x="1826592" y="435129"/>
                  <a:pt x="1974574" y="437338"/>
                </a:cubicBezTo>
                <a:cubicBezTo>
                  <a:pt x="2122556" y="439547"/>
                  <a:pt x="2213113" y="22104"/>
                  <a:pt x="2372139" y="26521"/>
                </a:cubicBezTo>
                <a:cubicBezTo>
                  <a:pt x="2531165" y="30938"/>
                  <a:pt x="2774122" y="466052"/>
                  <a:pt x="2928731" y="463843"/>
                </a:cubicBezTo>
                <a:cubicBezTo>
                  <a:pt x="3083340" y="461634"/>
                  <a:pt x="3160643" y="17686"/>
                  <a:pt x="3299791" y="13269"/>
                </a:cubicBezTo>
                <a:cubicBezTo>
                  <a:pt x="3438939" y="8851"/>
                  <a:pt x="3601278" y="223094"/>
                  <a:pt x="3763617" y="437338"/>
                </a:cubicBez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830AFA7-EF06-D05D-F0CD-570D5F9758F4}"/>
              </a:ext>
            </a:extLst>
          </p:cNvPr>
          <p:cNvSpPr/>
          <p:nvPr/>
        </p:nvSpPr>
        <p:spPr>
          <a:xfrm>
            <a:off x="8950637" y="4293698"/>
            <a:ext cx="2626344" cy="1868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Model</a:t>
            </a:r>
            <a:r>
              <a:rPr lang="en-GB" dirty="0">
                <a:solidFill>
                  <a:schemeClr val="tx1"/>
                </a:solidFill>
              </a:rPr>
              <a:t> used to explain rhythmic activity in animals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82A87FA-85AE-115B-B2BB-43BCD6BA2096}"/>
              </a:ext>
            </a:extLst>
          </p:cNvPr>
          <p:cNvSpPr/>
          <p:nvPr/>
        </p:nvSpPr>
        <p:spPr>
          <a:xfrm>
            <a:off x="622978" y="4219798"/>
            <a:ext cx="2264413" cy="194245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8E6B6A-F7CA-F179-8F5A-D77709E12B13}"/>
              </a:ext>
            </a:extLst>
          </p:cNvPr>
          <p:cNvSpPr txBox="1"/>
          <p:nvPr/>
        </p:nvSpPr>
        <p:spPr>
          <a:xfrm>
            <a:off x="2383376" y="387813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CPG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1FE92C-68FA-7ADC-8935-60ECA57E18F6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2071424" y="6072807"/>
            <a:ext cx="0" cy="34123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3422D2-109A-5C9D-3E93-09A5E799C391}"/>
              </a:ext>
            </a:extLst>
          </p:cNvPr>
          <p:cNvCxnSpPr>
            <a:cxnSpLocks/>
          </p:cNvCxnSpPr>
          <p:nvPr/>
        </p:nvCxnSpPr>
        <p:spPr>
          <a:xfrm>
            <a:off x="4807998" y="6061891"/>
            <a:ext cx="0" cy="34123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EAC3F-7188-BEFE-018B-6DD722B6757B}"/>
              </a:ext>
            </a:extLst>
          </p:cNvPr>
          <p:cNvCxnSpPr>
            <a:cxnSpLocks/>
          </p:cNvCxnSpPr>
          <p:nvPr/>
        </p:nvCxnSpPr>
        <p:spPr>
          <a:xfrm>
            <a:off x="7782198" y="6061890"/>
            <a:ext cx="0" cy="34123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30A-0DE1-8E02-B968-7A89E3E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the rhythm come from?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6E3A3-185A-421B-6459-DA1C7F57AE28}"/>
              </a:ext>
            </a:extLst>
          </p:cNvPr>
          <p:cNvSpPr txBox="1"/>
          <p:nvPr/>
        </p:nvSpPr>
        <p:spPr>
          <a:xfrm>
            <a:off x="8613914" y="230188"/>
            <a:ext cx="3299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Wiki: Central-Pattern-Generators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2E8A-D00C-DFFB-4C2D-15B7331BC0EB}"/>
              </a:ext>
            </a:extLst>
          </p:cNvPr>
          <p:cNvSpPr txBox="1"/>
          <p:nvPr/>
        </p:nvSpPr>
        <p:spPr>
          <a:xfrm>
            <a:off x="4749399" y="2044005"/>
            <a:ext cx="61291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FF7E79"/>
                </a:solidFill>
                <a:effectLst/>
                <a:latin typeface="-apple-system"/>
              </a:rPr>
              <a:t>Central Pattern Generators (CPGs) are neural circuits that generate rhythmic output without receiving rhythmic input</a:t>
            </a:r>
            <a:r>
              <a:rPr lang="en-GB" sz="2800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GB" sz="280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830AFA7-EF06-D05D-F0CD-570D5F9758F4}"/>
              </a:ext>
            </a:extLst>
          </p:cNvPr>
          <p:cNvSpPr/>
          <p:nvPr/>
        </p:nvSpPr>
        <p:spPr>
          <a:xfrm>
            <a:off x="6500792" y="3603962"/>
            <a:ext cx="2626344" cy="25617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Model</a:t>
            </a:r>
            <a:r>
              <a:rPr lang="en-GB" dirty="0">
                <a:solidFill>
                  <a:schemeClr val="tx1"/>
                </a:solidFill>
              </a:rPr>
              <a:t> used at many levels: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Entire legs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Single joints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Single muscles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2" name="Picture 4" descr="Fig. 6">
            <a:extLst>
              <a:ext uri="{FF2B5EF4-FFF2-40B4-BE49-F238E27FC236}">
                <a16:creationId xmlns:a16="http://schemas.microsoft.com/office/drawing/2014/main" id="{AC22B033-E343-DFEC-02C8-6E51A9154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2" b="34747"/>
          <a:stretch/>
        </p:blipFill>
        <p:spPr bwMode="auto">
          <a:xfrm>
            <a:off x="874432" y="1690688"/>
            <a:ext cx="3194193" cy="44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129E0-50EB-5B72-2DF5-27E8A1E51DE3}"/>
              </a:ext>
            </a:extLst>
          </p:cNvPr>
          <p:cNvSpPr txBox="1"/>
          <p:nvPr/>
        </p:nvSpPr>
        <p:spPr>
          <a:xfrm>
            <a:off x="2445413" y="6492875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Lobato-Rios et al., </a:t>
            </a:r>
            <a:r>
              <a:rPr lang="en-GB" i="1" dirty="0"/>
              <a:t>Nature Methods </a:t>
            </a:r>
            <a:r>
              <a:rPr lang="en-GB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93751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15E2-50DD-F2C1-505F-C53E0E34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 implement CPG-driven walking</a:t>
            </a:r>
          </a:p>
        </p:txBody>
      </p:sp>
      <p:pic>
        <p:nvPicPr>
          <p:cNvPr id="4" name="cpg_walking_demo.mp4">
            <a:hlinkClick r:id="" action="ppaction://media"/>
            <a:extLst>
              <a:ext uri="{FF2B5EF4-FFF2-40B4-BE49-F238E27FC236}">
                <a16:creationId xmlns:a16="http://schemas.microsoft.com/office/drawing/2014/main" id="{2F98058D-D9B4-9B02-C0C0-298D0ADEB33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64971" y="1690688"/>
            <a:ext cx="5802313" cy="4351338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35E7B-DA16-EF92-D97E-D6A4317D95F7}"/>
              </a:ext>
            </a:extLst>
          </p:cNvPr>
          <p:cNvSpPr txBox="1">
            <a:spLocks/>
          </p:cNvSpPr>
          <p:nvPr/>
        </p:nvSpPr>
        <p:spPr>
          <a:xfrm>
            <a:off x="624716" y="2005789"/>
            <a:ext cx="4030411" cy="372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Parameters of the CPGs: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Input </a:t>
            </a:r>
          </a:p>
          <a:p>
            <a:r>
              <a:rPr lang="en-GB" dirty="0"/>
              <a:t>Frequency</a:t>
            </a:r>
          </a:p>
          <a:p>
            <a:r>
              <a:rPr lang="en-GB" dirty="0"/>
              <a:t>Coupling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B340C-E8D4-B047-3579-2FAED0B2C655}"/>
              </a:ext>
            </a:extLst>
          </p:cNvPr>
          <p:cNvSpPr txBox="1"/>
          <p:nvPr/>
        </p:nvSpPr>
        <p:spPr>
          <a:xfrm>
            <a:off x="10388115" y="6042026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Tripod gait</a:t>
            </a:r>
          </a:p>
        </p:txBody>
      </p:sp>
    </p:spTree>
    <p:extLst>
      <p:ext uri="{BB962C8B-B14F-4D97-AF65-F5344CB8AC3E}">
        <p14:creationId xmlns:p14="http://schemas.microsoft.com/office/powerpoint/2010/main" val="19365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{B55C2C38-8CC8-704B-AB91-991B6F3887E5}tf10001060_mac</Template>
  <TotalTime>30554</TotalTime>
  <Words>246</Words>
  <Application>Microsoft Macintosh PowerPoint</Application>
  <PresentationFormat>Widescreen</PresentationFormat>
  <Paragraphs>44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Introduction to central pattern generators (CPG)</vt:lpstr>
      <vt:lpstr>Decentralised or centralised?</vt:lpstr>
      <vt:lpstr>Decentralised or centralised? </vt:lpstr>
      <vt:lpstr>Diversity of walking gaits</vt:lpstr>
      <vt:lpstr>Diversity of walking gaits</vt:lpstr>
      <vt:lpstr>Diversity of walking gaits</vt:lpstr>
      <vt:lpstr>Where does the rhythm come from?</vt:lpstr>
      <vt:lpstr>Where does the rhythm come from?</vt:lpstr>
      <vt:lpstr>Today: implement CPG-driven walking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Cruse control: A rule based model for insect locomotion</dc:title>
  <dc:creator>Microsoft Office User</dc:creator>
  <cp:lastModifiedBy>Hurtak Femke Imreh</cp:lastModifiedBy>
  <cp:revision>26</cp:revision>
  <dcterms:created xsi:type="dcterms:W3CDTF">2023-02-15T07:55:47Z</dcterms:created>
  <dcterms:modified xsi:type="dcterms:W3CDTF">2023-05-02T10:55:16Z</dcterms:modified>
</cp:coreProperties>
</file>