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Libre Franklin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FDWr+wPvj/toQBvSQafDpD2Wh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Franklin-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6578c4e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306578c4e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d8b4f1d9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add8b4f1d9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dd8b4f1d9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add8b4f1d9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dd8b4f1d9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add8b4f1d9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dd8b4f1d9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add8b4f1d9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dd8b4f1d9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add8b4f1d9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dd8b4f1d9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2add8b4f1d9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4d36b348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94d36b348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4d36b3480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294d36b3480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48d04669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948d04669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e6ee5395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2ae6ee5395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e6ee53957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2ae6ee53957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e6ee53957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2ae6ee53957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e6ee53957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2ae6ee53957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e6ee53957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2ae6ee53957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48d046693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948d046693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48d046693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2948d046693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dd8b4f1d9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2add8b4f1d9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dd8b4f1d9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2add8b4f1d9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dd8b4f1d9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2add8b4f1d9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dd8b4f1d9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2add8b4f1d9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48d0466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948d0466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48d046693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2948d046693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dd8b4f1d9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g2add8b4f1d9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dd8b4f1d9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dd8b4f1d9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add8b4f1d9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8d046693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948d046693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8d04669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948d04669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d8b4f1d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add8b4f1d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dd8b4f1d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add8b4f1d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dd8b4f1d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add8b4f1d9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21" name="Google Shape;21;p18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>
            <p:ph idx="2" type="pic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/>
          <p:nvPr>
            <p:ph idx="2" type="pic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seul">
  <p:cSld name="3_Titre seu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/>
          <p:nvPr>
            <p:ph idx="2" type="pic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30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904875" y="1563688"/>
            <a:ext cx="77265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>
            <p:ph idx="2" type="pic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7"/>
          <p:cNvSpPr txBox="1"/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4" type="body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860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de section">
  <p:cSld name="2_Titre de sec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42" name="Google Shape;42;p19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50" name="Google Shape;50;p20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/>
          <p:nvPr>
            <p:ph idx="2" type="pic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et contenu">
  <p:cSld name="4_Titre et contenu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>
            <p:ph idx="2" type="pic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b="1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W8ForFuAE9ppi1cQ7DOI2f-RLp8T2EeN/view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PMMebcH4S-44utHc9_ry4P2hQicYdGSf/view" TargetMode="External"/><Relationship Id="rId4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zOQuQiMi5jAvdLkQncx1Xp7IZpZqbe4e/view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GFwUQHmvxbhrhIrnr-5eYzLL_29LfQiU/view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hyperlink" Target="http://drive.google.com/file/d/1P61Y4ew8DoKjMrgtbRz628o7_VQ8r_2v/view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6578c4e5_1_0"/>
          <p:cNvSpPr txBox="1"/>
          <p:nvPr>
            <p:ph type="title"/>
          </p:nvPr>
        </p:nvSpPr>
        <p:spPr>
          <a:xfrm>
            <a:off x="4687050" y="494800"/>
            <a:ext cx="40590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Enabling Spatial Awareness through the Implementation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of Bio-Inspired Path Integration Mechanisms</a:t>
            </a:r>
            <a:endParaRPr sz="2800"/>
          </a:p>
        </p:txBody>
      </p:sp>
      <p:sp>
        <p:nvSpPr>
          <p:cNvPr id="121" name="Google Shape;121;g1306578c4e5_1_0"/>
          <p:cNvSpPr txBox="1"/>
          <p:nvPr>
            <p:ph idx="1" type="body"/>
          </p:nvPr>
        </p:nvSpPr>
        <p:spPr>
          <a:xfrm>
            <a:off x="6998675" y="3990475"/>
            <a:ext cx="1990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925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000"/>
              <a:buNone/>
            </a:pPr>
            <a:r>
              <a:rPr lang="fr-FR" sz="1500"/>
              <a:t>Jean Cordonnier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000"/>
              <a:buNone/>
            </a:pPr>
            <a:r>
              <a:rPr lang="fr-FR" sz="1500"/>
              <a:t>Flore Munier-Jolain</a:t>
            </a:r>
            <a:endParaRPr sz="1500"/>
          </a:p>
        </p:txBody>
      </p:sp>
      <p:sp>
        <p:nvSpPr>
          <p:cNvPr id="122" name="Google Shape;122;g1306578c4e5_1_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23" name="Google Shape;123;g1306578c4e5_1_0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124" name="Google Shape;124;g1306578c4e5_1_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5" name="Google Shape;125;g1306578c4e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411" y="716175"/>
            <a:ext cx="2758590" cy="38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306578c4e5_1_0"/>
          <p:cNvSpPr txBox="1"/>
          <p:nvPr>
            <p:ph idx="1" type="body"/>
          </p:nvPr>
        </p:nvSpPr>
        <p:spPr>
          <a:xfrm>
            <a:off x="7774200" y="4764350"/>
            <a:ext cx="1500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-FR" sz="1500"/>
              <a:t>12</a:t>
            </a:r>
            <a:r>
              <a:rPr lang="fr-FR" sz="1500"/>
              <a:t>/01/2024</a:t>
            </a:r>
            <a:endParaRPr sz="1500"/>
          </a:p>
        </p:txBody>
      </p:sp>
      <p:sp>
        <p:nvSpPr>
          <p:cNvPr id="127" name="Google Shape;127;g1306578c4e5_1_0"/>
          <p:cNvSpPr txBox="1"/>
          <p:nvPr/>
        </p:nvSpPr>
        <p:spPr>
          <a:xfrm>
            <a:off x="523900" y="647700"/>
            <a:ext cx="3905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NeuroMechFly 2.0 Navigation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28" name="Google Shape;128;g1306578c4e5_1_0"/>
          <p:cNvSpPr txBox="1"/>
          <p:nvPr/>
        </p:nvSpPr>
        <p:spPr>
          <a:xfrm>
            <a:off x="701650" y="4217900"/>
            <a:ext cx="354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semester project</a:t>
            </a:r>
            <a:endParaRPr b="1" sz="1500">
              <a:solidFill>
                <a:schemeClr val="accen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professor: Prof. Ramdya</a:t>
            </a:r>
            <a:endParaRPr b="1" sz="1500">
              <a:solidFill>
                <a:schemeClr val="accen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supervisor: Victor Alfred Stimpfling </a:t>
            </a:r>
            <a:endParaRPr b="1" sz="1500">
              <a:solidFill>
                <a:schemeClr val="accen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dd8b4f1d9_0_79"/>
          <p:cNvSpPr txBox="1"/>
          <p:nvPr>
            <p:ph type="title"/>
          </p:nvPr>
        </p:nvSpPr>
        <p:spPr>
          <a:xfrm>
            <a:off x="904875" y="131025"/>
            <a:ext cx="7517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</a:t>
            </a:r>
            <a:r>
              <a:rPr lang="fr-FR"/>
              <a:t>egression using descending drives</a:t>
            </a:r>
            <a:endParaRPr/>
          </a:p>
        </p:txBody>
      </p:sp>
      <p:sp>
        <p:nvSpPr>
          <p:cNvPr id="242" name="Google Shape;242;g2add8b4f1d9_0_7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g2add8b4f1d9_0_7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44" name="Google Shape;244;g2add8b4f1d9_0_79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245" name="Google Shape;245;g2add8b4f1d9_0_79"/>
          <p:cNvSpPr txBox="1"/>
          <p:nvPr>
            <p:ph idx="1" type="body"/>
          </p:nvPr>
        </p:nvSpPr>
        <p:spPr>
          <a:xfrm>
            <a:off x="708425" y="777875"/>
            <a:ext cx="80055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solidFill>
                  <a:srgbClr val="000000"/>
                </a:solidFill>
                <a:highlight>
                  <a:srgbClr val="FFFFFF"/>
                </a:highlight>
              </a:rPr>
              <a:t>Distinct correlation pattern </a:t>
            </a: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associating descending drives and heading changes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Many “outlier” heading changes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pic>
        <p:nvPicPr>
          <p:cNvPr id="246" name="Google Shape;246;g2add8b4f1d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63" y="2156076"/>
            <a:ext cx="7046674" cy="27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dd8b4f1d9_0_103"/>
          <p:cNvSpPr txBox="1"/>
          <p:nvPr>
            <p:ph type="title"/>
          </p:nvPr>
        </p:nvSpPr>
        <p:spPr>
          <a:xfrm>
            <a:off x="904875" y="131025"/>
            <a:ext cx="7782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Results:</a:t>
            </a:r>
            <a:r>
              <a:rPr lang="fr-FR"/>
              <a:t> descending drives regression</a:t>
            </a:r>
            <a:endParaRPr/>
          </a:p>
        </p:txBody>
      </p:sp>
      <p:sp>
        <p:nvSpPr>
          <p:cNvPr id="252" name="Google Shape;252;g2add8b4f1d9_0_10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3" name="Google Shape;253;g2add8b4f1d9_0_10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54" name="Google Shape;254;g2add8b4f1d9_0_103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255" name="Google Shape;255;g2add8b4f1d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1277875"/>
            <a:ext cx="5011638" cy="33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add8b4f1d9_0_103"/>
          <p:cNvSpPr/>
          <p:nvPr/>
        </p:nvSpPr>
        <p:spPr>
          <a:xfrm rot="5400000">
            <a:off x="6692350" y="2613775"/>
            <a:ext cx="12726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add8b4f1d9_0_103"/>
          <p:cNvSpPr/>
          <p:nvPr/>
        </p:nvSpPr>
        <p:spPr>
          <a:xfrm>
            <a:off x="6172425" y="1162000"/>
            <a:ext cx="2345400" cy="9354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add8b4f1d9_0_103"/>
          <p:cNvSpPr txBox="1"/>
          <p:nvPr/>
        </p:nvSpPr>
        <p:spPr>
          <a:xfrm>
            <a:off x="6172425" y="1230838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Inaccurate return heading vectors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add8b4f1d9_0_103"/>
          <p:cNvSpPr txBox="1"/>
          <p:nvPr/>
        </p:nvSpPr>
        <p:spPr>
          <a:xfrm>
            <a:off x="6135800" y="3745950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Better </a:t>
            </a:r>
            <a:r>
              <a:rPr lang="fr-FR" sz="1950">
                <a:solidFill>
                  <a:schemeClr val="dk1"/>
                </a:solidFill>
              </a:rPr>
              <a:t>return heading vectors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add8b4f1d9_0_103"/>
          <p:cNvSpPr txBox="1"/>
          <p:nvPr/>
        </p:nvSpPr>
        <p:spPr>
          <a:xfrm>
            <a:off x="5680500" y="2419350"/>
            <a:ext cx="3269400" cy="6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Use </a:t>
            </a:r>
            <a:r>
              <a:rPr lang="fr-FR" sz="1950">
                <a:solidFill>
                  <a:schemeClr val="dk1"/>
                </a:solidFill>
              </a:rPr>
              <a:t>ground truth</a:t>
            </a:r>
            <a:r>
              <a:rPr lang="fr-FR" sz="1950">
                <a:solidFill>
                  <a:schemeClr val="dk1"/>
                </a:solidFill>
              </a:rPr>
              <a:t> previous vector for prediction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add8b4f1d9_0_103"/>
          <p:cNvSpPr/>
          <p:nvPr/>
        </p:nvSpPr>
        <p:spPr>
          <a:xfrm>
            <a:off x="6135800" y="3677100"/>
            <a:ext cx="2345400" cy="9354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dd8b4f1d9_0_113"/>
          <p:cNvSpPr txBox="1"/>
          <p:nvPr>
            <p:ph type="title"/>
          </p:nvPr>
        </p:nvSpPr>
        <p:spPr>
          <a:xfrm>
            <a:off x="904875" y="131025"/>
            <a:ext cx="7517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Results: using only drive predictions</a:t>
            </a:r>
            <a:endParaRPr/>
          </a:p>
        </p:txBody>
      </p:sp>
      <p:sp>
        <p:nvSpPr>
          <p:cNvPr id="267" name="Google Shape;267;g2add8b4f1d9_0_11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8" name="Google Shape;268;g2add8b4f1d9_0_11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69" name="Google Shape;269;g2add8b4f1d9_0_113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270" name="Google Shape;270;g2add8b4f1d9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723525"/>
            <a:ext cx="3370395" cy="422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add8b4f1d9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125" y="723525"/>
            <a:ext cx="3370401" cy="42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add8b4f1d9_0_113"/>
          <p:cNvSpPr/>
          <p:nvPr/>
        </p:nvSpPr>
        <p:spPr>
          <a:xfrm>
            <a:off x="1502400" y="4055400"/>
            <a:ext cx="755700" cy="551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add8b4f1d9_0_113"/>
          <p:cNvSpPr/>
          <p:nvPr/>
        </p:nvSpPr>
        <p:spPr>
          <a:xfrm>
            <a:off x="2312875" y="3548975"/>
            <a:ext cx="2443200" cy="7062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add8b4f1d9_0_113"/>
          <p:cNvSpPr txBox="1"/>
          <p:nvPr/>
        </p:nvSpPr>
        <p:spPr>
          <a:xfrm>
            <a:off x="2412025" y="3611775"/>
            <a:ext cx="2344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Error propagation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dd8b4f1d9_0_167"/>
          <p:cNvSpPr txBox="1"/>
          <p:nvPr>
            <p:ph type="title"/>
          </p:nvPr>
        </p:nvSpPr>
        <p:spPr>
          <a:xfrm>
            <a:off x="904875" y="131025"/>
            <a:ext cx="7782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Results: “proprioceptive” regression</a:t>
            </a:r>
            <a:endParaRPr/>
          </a:p>
        </p:txBody>
      </p:sp>
      <p:sp>
        <p:nvSpPr>
          <p:cNvPr id="280" name="Google Shape;280;g2add8b4f1d9_0_16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1" name="Google Shape;281;g2add8b4f1d9_0_16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82" name="Google Shape;282;g2add8b4f1d9_0_167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283" name="Google Shape;283;g2add8b4f1d9_0_167"/>
          <p:cNvSpPr/>
          <p:nvPr/>
        </p:nvSpPr>
        <p:spPr>
          <a:xfrm rot="5400000">
            <a:off x="6692350" y="2613775"/>
            <a:ext cx="12726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add8b4f1d9_0_167"/>
          <p:cNvSpPr/>
          <p:nvPr/>
        </p:nvSpPr>
        <p:spPr>
          <a:xfrm>
            <a:off x="6172425" y="1162000"/>
            <a:ext cx="2345400" cy="9354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add8b4f1d9_0_167"/>
          <p:cNvSpPr txBox="1"/>
          <p:nvPr/>
        </p:nvSpPr>
        <p:spPr>
          <a:xfrm>
            <a:off x="6172425" y="1230838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Inaccurate return heading vectors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add8b4f1d9_0_167"/>
          <p:cNvSpPr txBox="1"/>
          <p:nvPr/>
        </p:nvSpPr>
        <p:spPr>
          <a:xfrm>
            <a:off x="6135800" y="3745950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Better return heading vectors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add8b4f1d9_0_167"/>
          <p:cNvSpPr txBox="1"/>
          <p:nvPr/>
        </p:nvSpPr>
        <p:spPr>
          <a:xfrm>
            <a:off x="5680500" y="2419350"/>
            <a:ext cx="3269400" cy="6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Use ground truth previous vector for prediction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add8b4f1d9_0_167"/>
          <p:cNvSpPr/>
          <p:nvPr/>
        </p:nvSpPr>
        <p:spPr>
          <a:xfrm>
            <a:off x="6135800" y="3677100"/>
            <a:ext cx="2345400" cy="9354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2add8b4f1d9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6" y="1201825"/>
            <a:ext cx="5011200" cy="3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add8b4f1d9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71" y="720038"/>
            <a:ext cx="3369600" cy="4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add8b4f1d9_0_182"/>
          <p:cNvSpPr txBox="1"/>
          <p:nvPr>
            <p:ph type="title"/>
          </p:nvPr>
        </p:nvSpPr>
        <p:spPr>
          <a:xfrm>
            <a:off x="904875" y="131025"/>
            <a:ext cx="7517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Results: using only drive predictions</a:t>
            </a:r>
            <a:endParaRPr/>
          </a:p>
        </p:txBody>
      </p:sp>
      <p:sp>
        <p:nvSpPr>
          <p:cNvPr id="296" name="Google Shape;296;g2add8b4f1d9_0_18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7" name="Google Shape;297;g2add8b4f1d9_0_182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98" name="Google Shape;298;g2add8b4f1d9_0_182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299" name="Google Shape;299;g2add8b4f1d9_0_182"/>
          <p:cNvSpPr/>
          <p:nvPr/>
        </p:nvSpPr>
        <p:spPr>
          <a:xfrm>
            <a:off x="1502400" y="4055400"/>
            <a:ext cx="755700" cy="551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add8b4f1d9_0_182"/>
          <p:cNvSpPr/>
          <p:nvPr/>
        </p:nvSpPr>
        <p:spPr>
          <a:xfrm>
            <a:off x="2312875" y="3548975"/>
            <a:ext cx="2443200" cy="7062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add8b4f1d9_0_182"/>
          <p:cNvSpPr txBox="1"/>
          <p:nvPr/>
        </p:nvSpPr>
        <p:spPr>
          <a:xfrm>
            <a:off x="2412025" y="3611775"/>
            <a:ext cx="2344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Error propagation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2add8b4f1d9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33" y="723650"/>
            <a:ext cx="3369601" cy="4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dd8b4f1d9_0_213"/>
          <p:cNvSpPr txBox="1"/>
          <p:nvPr>
            <p:ph type="title"/>
          </p:nvPr>
        </p:nvSpPr>
        <p:spPr>
          <a:xfrm>
            <a:off x="904875" y="131025"/>
            <a:ext cx="7517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Regression models conclusion</a:t>
            </a:r>
            <a:endParaRPr/>
          </a:p>
        </p:txBody>
      </p:sp>
      <p:sp>
        <p:nvSpPr>
          <p:cNvPr id="308" name="Google Shape;308;g2add8b4f1d9_0_21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9" name="Google Shape;309;g2add8b4f1d9_0_21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10" name="Google Shape;310;g2add8b4f1d9_0_213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311" name="Google Shape;311;g2add8b4f1d9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44" y="1021819"/>
            <a:ext cx="2498150" cy="245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2add8b4f1d9_0_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425" y="1021281"/>
            <a:ext cx="2498400" cy="24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add8b4f1d9_0_213"/>
          <p:cNvSpPr txBox="1"/>
          <p:nvPr/>
        </p:nvSpPr>
        <p:spPr>
          <a:xfrm>
            <a:off x="780719" y="3717088"/>
            <a:ext cx="3848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highlight>
                  <a:srgbClr val="FFFFFF"/>
                </a:highlight>
              </a:rPr>
              <a:t>Both models in</a:t>
            </a:r>
            <a:r>
              <a:rPr lang="fr-FR" sz="1900">
                <a:highlight>
                  <a:srgbClr val="FFFFFF"/>
                </a:highlight>
              </a:rPr>
              <a:t>accurately</a:t>
            </a:r>
            <a:r>
              <a:rPr lang="fr-FR" sz="1900">
                <a:highlight>
                  <a:srgbClr val="FFFFFF"/>
                </a:highlight>
              </a:rPr>
              <a:t> predict heading changes associated with </a:t>
            </a:r>
            <a:r>
              <a:rPr lang="fr-FR" sz="1900">
                <a:highlight>
                  <a:srgbClr val="FFFFFF"/>
                </a:highlight>
              </a:rPr>
              <a:t>sharp</a:t>
            </a:r>
            <a:r>
              <a:rPr lang="fr-FR" sz="1900">
                <a:highlight>
                  <a:srgbClr val="FFFFFF"/>
                </a:highlight>
              </a:rPr>
              <a:t> turns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sp>
        <p:nvSpPr>
          <p:cNvPr id="314" name="Google Shape;314;g2add8b4f1d9_0_213"/>
          <p:cNvSpPr txBox="1"/>
          <p:nvPr/>
        </p:nvSpPr>
        <p:spPr>
          <a:xfrm>
            <a:off x="4886475" y="3717088"/>
            <a:ext cx="39003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“Proprioceptive” regression model seems to predict more precise heading </a:t>
            </a:r>
            <a:r>
              <a:rPr lang="fr-FR" sz="1950">
                <a:solidFill>
                  <a:schemeClr val="dk1"/>
                </a:solidFill>
              </a:rPr>
              <a:t>changes</a:t>
            </a:r>
            <a:r>
              <a:rPr lang="fr-FR" sz="1950">
                <a:solidFill>
                  <a:schemeClr val="dk1"/>
                </a:solidFill>
              </a:rPr>
              <a:t> angles</a:t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sp>
        <p:nvSpPr>
          <p:cNvPr id="315" name="Google Shape;315;g2add8b4f1d9_0_213"/>
          <p:cNvSpPr txBox="1"/>
          <p:nvPr/>
        </p:nvSpPr>
        <p:spPr>
          <a:xfrm>
            <a:off x="1018469" y="582050"/>
            <a:ext cx="3372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00">
                <a:solidFill>
                  <a:schemeClr val="dk1"/>
                </a:solidFill>
              </a:rPr>
              <a:t>Only drive predictions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sp>
        <p:nvSpPr>
          <p:cNvPr id="316" name="Google Shape;316;g2add8b4f1d9_0_213"/>
          <p:cNvSpPr txBox="1"/>
          <p:nvPr/>
        </p:nvSpPr>
        <p:spPr>
          <a:xfrm>
            <a:off x="5150175" y="582050"/>
            <a:ext cx="3372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Groundtruth previous vector</a:t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sp>
        <p:nvSpPr>
          <p:cNvPr id="317" name="Google Shape;317;g2add8b4f1d9_0_213"/>
          <p:cNvSpPr/>
          <p:nvPr/>
        </p:nvSpPr>
        <p:spPr>
          <a:xfrm>
            <a:off x="853150" y="3703625"/>
            <a:ext cx="3784500" cy="11835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add8b4f1d9_0_213"/>
          <p:cNvSpPr/>
          <p:nvPr/>
        </p:nvSpPr>
        <p:spPr>
          <a:xfrm>
            <a:off x="4955975" y="3710200"/>
            <a:ext cx="3784500" cy="11835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4d36b3480_0_53"/>
          <p:cNvSpPr txBox="1"/>
          <p:nvPr>
            <p:ph type="title"/>
          </p:nvPr>
        </p:nvSpPr>
        <p:spPr>
          <a:xfrm>
            <a:off x="904875" y="131025"/>
            <a:ext cx="6930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Heading following: PID controller</a:t>
            </a:r>
            <a:endParaRPr/>
          </a:p>
        </p:txBody>
      </p:sp>
      <p:sp>
        <p:nvSpPr>
          <p:cNvPr id="324" name="Google Shape;324;g294d36b3480_0_5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5" name="Google Shape;325;g294d36b3480_0_5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26" name="Google Shape;326;g294d36b3480_0_53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327" name="Google Shape;327;g294d36b3480_0_53"/>
          <p:cNvSpPr txBox="1"/>
          <p:nvPr>
            <p:ph idx="1" type="body"/>
          </p:nvPr>
        </p:nvSpPr>
        <p:spPr>
          <a:xfrm>
            <a:off x="673500" y="991375"/>
            <a:ext cx="77970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92500" lnSpcReduction="20000"/>
          </a:bodyPr>
          <a:lstStyle/>
          <a:p>
            <a:pPr indent="-343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Goal: make the fly follow a selected heading using a PID controller</a:t>
            </a:r>
            <a:endParaRPr sz="1950">
              <a:solidFill>
                <a:srgbClr val="374151"/>
              </a:solidFill>
            </a:endParaRPr>
          </a:p>
          <a:p>
            <a:pPr indent="-343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Very hard to tune with stability problems but works well for small heading change</a:t>
            </a:r>
            <a:endParaRPr sz="1950">
              <a:solidFill>
                <a:srgbClr val="374151"/>
              </a:solidFill>
            </a:endParaRPr>
          </a:p>
          <a:p>
            <a:pPr indent="-343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We computed the error from a goal heading and put it into a simple PID controller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9812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328" name="Google Shape;328;g294d36b3480_0_53"/>
          <p:cNvSpPr txBox="1"/>
          <p:nvPr/>
        </p:nvSpPr>
        <p:spPr>
          <a:xfrm>
            <a:off x="5673600" y="2413275"/>
            <a:ext cx="3283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94d36b3480_0_53"/>
          <p:cNvSpPr txBox="1"/>
          <p:nvPr/>
        </p:nvSpPr>
        <p:spPr>
          <a:xfrm>
            <a:off x="1201500" y="2829950"/>
            <a:ext cx="37509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294d36b3480_0_53" title="long_pid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850" y="2410088"/>
            <a:ext cx="3345750" cy="250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4d36b3480_0_65"/>
          <p:cNvSpPr txBox="1"/>
          <p:nvPr>
            <p:ph type="title"/>
          </p:nvPr>
        </p:nvSpPr>
        <p:spPr>
          <a:xfrm>
            <a:off x="904875" y="131025"/>
            <a:ext cx="5613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Heading following</a:t>
            </a:r>
            <a:endParaRPr/>
          </a:p>
        </p:txBody>
      </p:sp>
      <p:sp>
        <p:nvSpPr>
          <p:cNvPr id="336" name="Google Shape;336;g294d36b3480_0_6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7" name="Google Shape;337;g294d36b3480_0_6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38" name="Google Shape;338;g294d36b3480_0_65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339" name="Google Shape;339;g294d36b3480_0_65"/>
          <p:cNvSpPr txBox="1"/>
          <p:nvPr>
            <p:ph idx="1" type="body"/>
          </p:nvPr>
        </p:nvSpPr>
        <p:spPr>
          <a:xfrm>
            <a:off x="673500" y="1082875"/>
            <a:ext cx="77970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PID controller: results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340" name="Google Shape;340;g294d36b3480_0_65"/>
          <p:cNvSpPr txBox="1"/>
          <p:nvPr/>
        </p:nvSpPr>
        <p:spPr>
          <a:xfrm>
            <a:off x="1536950" y="2626650"/>
            <a:ext cx="5613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%% ADD graphs of heading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294d36b3480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00" y="1599128"/>
            <a:ext cx="3898499" cy="34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94d36b3480_0_65"/>
          <p:cNvSpPr txBox="1"/>
          <p:nvPr/>
        </p:nvSpPr>
        <p:spPr>
          <a:xfrm>
            <a:off x="5003225" y="1894750"/>
            <a:ext cx="32349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94d36b3480_0_65"/>
          <p:cNvSpPr txBox="1"/>
          <p:nvPr>
            <p:ph idx="1" type="body"/>
          </p:nvPr>
        </p:nvSpPr>
        <p:spPr>
          <a:xfrm>
            <a:off x="5166450" y="1772775"/>
            <a:ext cx="2888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No overshoot 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The fly manages to reach the heading objective smoothly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Slow start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344" name="Google Shape;344;g294d36b3480_0_65"/>
          <p:cNvSpPr txBox="1"/>
          <p:nvPr>
            <p:ph type="title"/>
          </p:nvPr>
        </p:nvSpPr>
        <p:spPr>
          <a:xfrm>
            <a:off x="904875" y="131025"/>
            <a:ext cx="6930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Heading following: PID controller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48d046693_0_40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350" name="Google Shape;350;g2948d046693_0_40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Reinforcement learning</a:t>
            </a:r>
            <a:endParaRPr/>
          </a:p>
        </p:txBody>
      </p:sp>
      <p:sp>
        <p:nvSpPr>
          <p:cNvPr id="351" name="Google Shape;351;g2948d046693_0_4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2" name="Google Shape;352;g2948d046693_0_4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53" name="Google Shape;353;g2948d046693_0_40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354" name="Google Shape;354;g2948d046693_0_40"/>
          <p:cNvSpPr txBox="1"/>
          <p:nvPr>
            <p:ph idx="1" type="body"/>
          </p:nvPr>
        </p:nvSpPr>
        <p:spPr>
          <a:xfrm>
            <a:off x="673500" y="1011725"/>
            <a:ext cx="8219700" cy="2890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To explore new ways of determining the heading: with idiothetic or allothetic cues </a:t>
            </a:r>
            <a:r>
              <a:rPr b="1" lang="fr-FR" sz="2450">
                <a:solidFill>
                  <a:schemeClr val="accent1"/>
                </a:solidFill>
              </a:rPr>
              <a:t>→ </a:t>
            </a:r>
            <a:r>
              <a:rPr b="1" lang="fr-FR" sz="1950">
                <a:solidFill>
                  <a:srgbClr val="374151"/>
                </a:solidFill>
              </a:rPr>
              <a:t>LSTM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To explore new ways of controlling the fly </a:t>
            </a:r>
            <a:r>
              <a:rPr b="1" lang="fr-FR" sz="2450">
                <a:solidFill>
                  <a:schemeClr val="accent1"/>
                </a:solidFill>
              </a:rPr>
              <a:t>→ </a:t>
            </a:r>
            <a:r>
              <a:rPr b="1" lang="fr-FR" sz="1950">
                <a:solidFill>
                  <a:srgbClr val="374151"/>
                </a:solidFill>
              </a:rPr>
              <a:t>Hybrid CPG-RL controller optimized for turning</a:t>
            </a:r>
            <a:endParaRPr b="1"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To make the fly make optimal decision based on her environment</a:t>
            </a:r>
            <a:endParaRPr sz="195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355" name="Google Shape;355;g2948d046693_0_40"/>
          <p:cNvSpPr/>
          <p:nvPr/>
        </p:nvSpPr>
        <p:spPr>
          <a:xfrm>
            <a:off x="1268925" y="3114675"/>
            <a:ext cx="6265500" cy="1651500"/>
          </a:xfrm>
          <a:prstGeom prst="rect">
            <a:avLst/>
          </a:prstGeom>
          <a:solidFill>
            <a:srgbClr val="F4CCCC">
              <a:alpha val="23529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948d046693_0_40"/>
          <p:cNvSpPr txBox="1"/>
          <p:nvPr/>
        </p:nvSpPr>
        <p:spPr>
          <a:xfrm>
            <a:off x="1515400" y="3214825"/>
            <a:ext cx="58665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fr-FR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think that using a RL-based approach to solve this problem would be efficient due to the high dimensionality and high degree of complexity of the simulation </a:t>
            </a:r>
            <a:endParaRPr b="1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948d046693_0_40"/>
          <p:cNvSpPr/>
          <p:nvPr/>
        </p:nvSpPr>
        <p:spPr>
          <a:xfrm>
            <a:off x="851175" y="1027475"/>
            <a:ext cx="78936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e6ee53957_1_0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363" name="Google Shape;363;g2ae6ee53957_1_0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Reinforcement learning: LSTM</a:t>
            </a:r>
            <a:r>
              <a:rPr lang="fr-FR"/>
              <a:t> </a:t>
            </a:r>
            <a:endParaRPr/>
          </a:p>
        </p:txBody>
      </p:sp>
      <p:sp>
        <p:nvSpPr>
          <p:cNvPr id="364" name="Google Shape;364;g2ae6ee53957_1_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5" name="Google Shape;365;g2ae6ee53957_1_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66" name="Google Shape;366;g2ae6ee53957_1_0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367" name="Google Shape;367;g2ae6ee53957_1_0"/>
          <p:cNvPicPr preferRelativeResize="0"/>
          <p:nvPr/>
        </p:nvPicPr>
        <p:blipFill rotWithShape="1">
          <a:blip r:embed="rId3">
            <a:alphaModFix/>
          </a:blip>
          <a:srcRect b="0" l="1702" r="1547" t="1980"/>
          <a:stretch/>
        </p:blipFill>
        <p:spPr>
          <a:xfrm>
            <a:off x="800500" y="1447000"/>
            <a:ext cx="3204299" cy="246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ae6ee53957_1_0"/>
          <p:cNvSpPr txBox="1"/>
          <p:nvPr/>
        </p:nvSpPr>
        <p:spPr>
          <a:xfrm>
            <a:off x="995200" y="1031525"/>
            <a:ext cx="3009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Evaluation on the test set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9" name="Google Shape;369;g2ae6ee53957_1_0"/>
          <p:cNvSpPr txBox="1"/>
          <p:nvPr>
            <p:ph idx="1" type="body"/>
          </p:nvPr>
        </p:nvSpPr>
        <p:spPr>
          <a:xfrm>
            <a:off x="4908150" y="1396325"/>
            <a:ext cx="37230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92500" lnSpcReduction="20000"/>
          </a:bodyPr>
          <a:lstStyle/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Final mse loss : 1.0438</a:t>
            </a:r>
            <a:endParaRPr sz="1950">
              <a:solidFill>
                <a:srgbClr val="374151"/>
              </a:solidFill>
            </a:endParaRPr>
          </a:p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Trained on 1746 samples of 3000 steps simulation</a:t>
            </a:r>
            <a:endParaRPr sz="1950">
              <a:solidFill>
                <a:srgbClr val="374151"/>
              </a:solidFill>
            </a:endParaRPr>
          </a:p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Inputs: Descending drive</a:t>
            </a:r>
            <a:endParaRPr sz="1950">
              <a:solidFill>
                <a:srgbClr val="374151"/>
              </a:solidFill>
            </a:endParaRPr>
          </a:p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▪"/>
            </a:pPr>
            <a:r>
              <a:rPr lang="fr-FR" sz="1950">
                <a:solidFill>
                  <a:srgbClr val="374151"/>
                </a:solidFill>
              </a:rPr>
              <a:t>Output: position in fly body frame</a:t>
            </a:r>
            <a:endParaRPr sz="1950">
              <a:solidFill>
                <a:srgbClr val="374151"/>
              </a:solidFill>
            </a:endParaRPr>
          </a:p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▪"/>
            </a:pPr>
            <a:r>
              <a:rPr lang="fr-FR" sz="1950">
                <a:solidFill>
                  <a:srgbClr val="374151"/>
                </a:solidFill>
              </a:rPr>
              <a:t>One separate network for X and Y position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74151"/>
                </a:solidFill>
              </a:rPr>
              <a:t>	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076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370" name="Google Shape;370;g2ae6ee53957_1_0"/>
          <p:cNvSpPr/>
          <p:nvPr/>
        </p:nvSpPr>
        <p:spPr>
          <a:xfrm>
            <a:off x="1588950" y="3902075"/>
            <a:ext cx="5966100" cy="9420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The network fails to cover maximas and minimas correctly but manages to get approximation on the difference in position after 3000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567275" y="1139700"/>
            <a:ext cx="52530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lnSpcReduction="10000"/>
          </a:bodyPr>
          <a:lstStyle/>
          <a:p>
            <a:pPr indent="-3759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20"/>
              <a:buAutoNum type="arabicPeriod"/>
            </a:pPr>
            <a:r>
              <a:rPr lang="fr-FR" sz="2500"/>
              <a:t>Introduction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State-of-the-art</a:t>
            </a:r>
            <a:endParaRPr sz="2500"/>
          </a:p>
          <a:p>
            <a:pPr indent="-3759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20"/>
              <a:buAutoNum type="arabicPeriod"/>
            </a:pPr>
            <a:r>
              <a:rPr lang="fr-FR" sz="2500"/>
              <a:t>Random Walk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Turning behavior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Heading change regression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Follow a heading: PID controller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Reinforcement learning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Final simulation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Critics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-FR" sz="2500"/>
              <a:t>Next steps</a:t>
            </a:r>
            <a:endParaRPr sz="2500"/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Contents</a:t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37" name="Google Shape;137;p5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e6ee53957_1_23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376" name="Google Shape;376;g2ae6ee53957_1_23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Final simulation</a:t>
            </a:r>
            <a:endParaRPr/>
          </a:p>
        </p:txBody>
      </p:sp>
      <p:sp>
        <p:nvSpPr>
          <p:cNvPr id="377" name="Google Shape;377;g2ae6ee53957_1_2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8" name="Google Shape;378;g2ae6ee53957_1_2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79" name="Google Shape;379;g2ae6ee53957_1_23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380" name="Google Shape;380;g2ae6ee53957_1_23"/>
          <p:cNvSpPr txBox="1"/>
          <p:nvPr/>
        </p:nvSpPr>
        <p:spPr>
          <a:xfrm>
            <a:off x="995200" y="1031525"/>
            <a:ext cx="3009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1" name="Google Shape;381;g2ae6ee53957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72" y="889250"/>
            <a:ext cx="6249125" cy="386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ae6ee53957_1_23"/>
          <p:cNvSpPr/>
          <p:nvPr/>
        </p:nvSpPr>
        <p:spPr>
          <a:xfrm>
            <a:off x="4995525" y="3685650"/>
            <a:ext cx="1327500" cy="107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ae6ee53957_1_23"/>
          <p:cNvSpPr/>
          <p:nvPr/>
        </p:nvSpPr>
        <p:spPr>
          <a:xfrm>
            <a:off x="1702725" y="3685650"/>
            <a:ext cx="1327500" cy="107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e6ee53957_1_40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389" name="Google Shape;389;g2ae6ee53957_1_40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Final simulation</a:t>
            </a:r>
            <a:endParaRPr/>
          </a:p>
        </p:txBody>
      </p:sp>
      <p:sp>
        <p:nvSpPr>
          <p:cNvPr id="390" name="Google Shape;390;g2ae6ee53957_1_4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1" name="Google Shape;391;g2ae6ee53957_1_4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392" name="Google Shape;392;g2ae6ee53957_1_40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393" name="Google Shape;393;g2ae6ee53957_1_40"/>
          <p:cNvSpPr txBox="1"/>
          <p:nvPr/>
        </p:nvSpPr>
        <p:spPr>
          <a:xfrm>
            <a:off x="995200" y="1031525"/>
            <a:ext cx="3009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4" name="Google Shape;394;g2ae6ee53957_1_40" title="Video9_final_simulation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752" y="662775"/>
            <a:ext cx="5360474" cy="4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e6ee53957_1_54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400" name="Google Shape;400;g2ae6ee53957_1_54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Final simulation</a:t>
            </a:r>
            <a:endParaRPr/>
          </a:p>
        </p:txBody>
      </p:sp>
      <p:sp>
        <p:nvSpPr>
          <p:cNvPr id="401" name="Google Shape;401;g2ae6ee53957_1_5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2" name="Google Shape;402;g2ae6ee53957_1_5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03" name="Google Shape;403;g2ae6ee53957_1_54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04" name="Google Shape;404;g2ae6ee53957_1_54"/>
          <p:cNvSpPr txBox="1"/>
          <p:nvPr>
            <p:ph idx="1" type="body"/>
          </p:nvPr>
        </p:nvSpPr>
        <p:spPr>
          <a:xfrm>
            <a:off x="4908150" y="1396325"/>
            <a:ext cx="37230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74151"/>
                </a:solidFill>
              </a:rPr>
              <a:t>	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pic>
        <p:nvPicPr>
          <p:cNvPr id="405" name="Google Shape;405;g2ae6ee53957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97" y="935963"/>
            <a:ext cx="3542313" cy="37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2ae6ee53957_1_54"/>
          <p:cNvPicPr preferRelativeResize="0"/>
          <p:nvPr/>
        </p:nvPicPr>
        <p:blipFill rotWithShape="1">
          <a:blip r:embed="rId4">
            <a:alphaModFix/>
          </a:blip>
          <a:srcRect b="0" l="8334" r="2052" t="0"/>
          <a:stretch/>
        </p:blipFill>
        <p:spPr>
          <a:xfrm>
            <a:off x="4839725" y="1024300"/>
            <a:ext cx="3542300" cy="1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ae6ee53957_1_54"/>
          <p:cNvSpPr txBox="1"/>
          <p:nvPr>
            <p:ph idx="1" type="body"/>
          </p:nvPr>
        </p:nvSpPr>
        <p:spPr>
          <a:xfrm>
            <a:off x="4796375" y="3076175"/>
            <a:ext cx="42624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77500" lnSpcReduction="20000"/>
          </a:bodyPr>
          <a:lstStyle/>
          <a:p>
            <a:pPr indent="-324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X and Y estimations seems to fit</a:t>
            </a:r>
            <a:endParaRPr sz="1950">
              <a:solidFill>
                <a:srgbClr val="374151"/>
              </a:solidFill>
            </a:endParaRPr>
          </a:p>
          <a:p>
            <a:pPr indent="-324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Drift is reasonable</a:t>
            </a:r>
            <a:endParaRPr sz="1950">
              <a:solidFill>
                <a:srgbClr val="374151"/>
              </a:solidFill>
            </a:endParaRPr>
          </a:p>
          <a:p>
            <a:pPr indent="-324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▪"/>
            </a:pPr>
            <a:r>
              <a:rPr lang="fr-FR" sz="1950">
                <a:solidFill>
                  <a:srgbClr val="374151"/>
                </a:solidFill>
              </a:rPr>
              <a:t>A lot of noise on Y coordinates</a:t>
            </a:r>
            <a:endParaRPr sz="1950">
              <a:solidFill>
                <a:srgbClr val="374151"/>
              </a:solidFill>
            </a:endParaRPr>
          </a:p>
          <a:p>
            <a:pPr indent="-324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▪"/>
            </a:pPr>
            <a:r>
              <a:rPr lang="fr-FR" sz="1950">
                <a:solidFill>
                  <a:srgbClr val="374151"/>
                </a:solidFill>
              </a:rPr>
              <a:t>Combined estimation are still erratic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74151"/>
                </a:solidFill>
              </a:rPr>
              <a:t>	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076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e6ee53957_1_71"/>
          <p:cNvSpPr txBox="1"/>
          <p:nvPr>
            <p:ph idx="1" type="body"/>
          </p:nvPr>
        </p:nvSpPr>
        <p:spPr>
          <a:xfrm>
            <a:off x="1567275" y="1867200"/>
            <a:ext cx="43638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/>
          </a:p>
        </p:txBody>
      </p:sp>
      <p:sp>
        <p:nvSpPr>
          <p:cNvPr id="413" name="Google Shape;413;g2ae6ee53957_1_71"/>
          <p:cNvSpPr txBox="1"/>
          <p:nvPr>
            <p:ph type="title"/>
          </p:nvPr>
        </p:nvSpPr>
        <p:spPr>
          <a:xfrm>
            <a:off x="904875" y="131025"/>
            <a:ext cx="502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Final simulation</a:t>
            </a:r>
            <a:endParaRPr/>
          </a:p>
        </p:txBody>
      </p:sp>
      <p:sp>
        <p:nvSpPr>
          <p:cNvPr id="414" name="Google Shape;414;g2ae6ee53957_1_7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5" name="Google Shape;415;g2ae6ee53957_1_7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16" name="Google Shape;416;g2ae6ee53957_1_71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17" name="Google Shape;417;g2ae6ee53957_1_71"/>
          <p:cNvSpPr txBox="1"/>
          <p:nvPr>
            <p:ph idx="1" type="body"/>
          </p:nvPr>
        </p:nvSpPr>
        <p:spPr>
          <a:xfrm>
            <a:off x="4908150" y="1396325"/>
            <a:ext cx="37230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74151"/>
                </a:solidFill>
              </a:rPr>
              <a:t>	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sp>
        <p:nvSpPr>
          <p:cNvPr id="418" name="Google Shape;418;g2ae6ee53957_1_71"/>
          <p:cNvSpPr txBox="1"/>
          <p:nvPr>
            <p:ph idx="1" type="body"/>
          </p:nvPr>
        </p:nvSpPr>
        <p:spPr>
          <a:xfrm>
            <a:off x="5416475" y="1120650"/>
            <a:ext cx="3476700" cy="28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92500" lnSpcReduction="20000"/>
          </a:bodyPr>
          <a:lstStyle/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Our model is restricted for high differential drive over a long period of time </a:t>
            </a:r>
            <a:endParaRPr sz="1950">
              <a:solidFill>
                <a:srgbClr val="374151"/>
              </a:solidFill>
            </a:endParaRPr>
          </a:p>
          <a:p>
            <a:pPr indent="-3431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▪"/>
            </a:pPr>
            <a:r>
              <a:rPr lang="fr-FR" sz="1950">
                <a:solidFill>
                  <a:srgbClr val="374151"/>
                </a:solidFill>
              </a:rPr>
              <a:t>We used the estimation at first before realising we could not use it to estimate a full turn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74151"/>
                </a:solidFill>
              </a:rPr>
              <a:t>	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076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  <p:pic>
        <p:nvPicPr>
          <p:cNvPr id="419" name="Google Shape;419;g2ae6ee53957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99" y="777875"/>
            <a:ext cx="4984825" cy="38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ae6ee53957_1_71"/>
          <p:cNvSpPr/>
          <p:nvPr/>
        </p:nvSpPr>
        <p:spPr>
          <a:xfrm>
            <a:off x="6080388" y="3114675"/>
            <a:ext cx="2380800" cy="14313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The linear regression model was not able to predict heading change that important over such a short period of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48d046693_0_355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Critics</a:t>
            </a:r>
            <a:endParaRPr/>
          </a:p>
        </p:txBody>
      </p:sp>
      <p:sp>
        <p:nvSpPr>
          <p:cNvPr id="426" name="Google Shape;426;g2948d046693_0_35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7" name="Google Shape;427;g2948d046693_0_35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28" name="Google Shape;428;g2948d046693_0_355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29" name="Google Shape;429;g2948d046693_0_355"/>
          <p:cNvSpPr txBox="1"/>
          <p:nvPr>
            <p:ph idx="1" type="body"/>
          </p:nvPr>
        </p:nvSpPr>
        <p:spPr>
          <a:xfrm>
            <a:off x="708425" y="77787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We still have a </a:t>
            </a:r>
            <a:r>
              <a:rPr b="1" lang="fr-FR" sz="1950">
                <a:solidFill>
                  <a:srgbClr val="374151"/>
                </a:solidFill>
              </a:rPr>
              <a:t>n</a:t>
            </a:r>
            <a:r>
              <a:rPr b="1" lang="fr-FR" sz="1950">
                <a:solidFill>
                  <a:srgbClr val="374151"/>
                </a:solidFill>
              </a:rPr>
              <a:t>on natural</a:t>
            </a:r>
            <a:r>
              <a:rPr lang="fr-FR" sz="1950">
                <a:solidFill>
                  <a:srgbClr val="374151"/>
                </a:solidFill>
              </a:rPr>
              <a:t>, </a:t>
            </a:r>
            <a:r>
              <a:rPr b="1" lang="fr-FR" sz="1950">
                <a:solidFill>
                  <a:srgbClr val="374151"/>
                </a:solidFill>
              </a:rPr>
              <a:t>jerky </a:t>
            </a:r>
            <a:r>
              <a:rPr lang="fr-FR" sz="1950">
                <a:solidFill>
                  <a:srgbClr val="374151"/>
                </a:solidFill>
              </a:rPr>
              <a:t>turning behavior </a:t>
            </a:r>
            <a:r>
              <a:rPr b="1" lang="fr-FR" sz="2450">
                <a:solidFill>
                  <a:schemeClr val="accent1"/>
                </a:solidFill>
              </a:rPr>
              <a:t>→ </a:t>
            </a:r>
            <a:r>
              <a:rPr lang="fr-FR" sz="1950">
                <a:solidFill>
                  <a:srgbClr val="374151"/>
                </a:solidFill>
              </a:rPr>
              <a:t>model limitations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We did not try to </a:t>
            </a:r>
            <a:r>
              <a:rPr b="1" lang="fr-FR" sz="1950">
                <a:solidFill>
                  <a:srgbClr val="374151"/>
                </a:solidFill>
              </a:rPr>
              <a:t>apply </a:t>
            </a:r>
            <a:r>
              <a:rPr lang="fr-FR" sz="1950">
                <a:solidFill>
                  <a:srgbClr val="374151"/>
                </a:solidFill>
              </a:rPr>
              <a:t>our regression model </a:t>
            </a:r>
            <a:r>
              <a:rPr b="1" lang="fr-FR" sz="1950">
                <a:solidFill>
                  <a:srgbClr val="374151"/>
                </a:solidFill>
              </a:rPr>
              <a:t>to smoother trajectories</a:t>
            </a:r>
            <a:endParaRPr b="1"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Incapacity of using the linear regression on the final simulation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The trained models did not apply well to the controller as it was </a:t>
            </a:r>
            <a:r>
              <a:rPr b="1" lang="fr-FR" sz="1950">
                <a:solidFill>
                  <a:srgbClr val="374151"/>
                </a:solidFill>
              </a:rPr>
              <a:t>not trained</a:t>
            </a:r>
            <a:r>
              <a:rPr lang="fr-FR" sz="1950">
                <a:solidFill>
                  <a:srgbClr val="374151"/>
                </a:solidFill>
              </a:rPr>
              <a:t> for it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48d046693_0_322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Next steps</a:t>
            </a:r>
            <a:endParaRPr/>
          </a:p>
        </p:txBody>
      </p:sp>
      <p:sp>
        <p:nvSpPr>
          <p:cNvPr id="435" name="Google Shape;435;g2948d046693_0_32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6" name="Google Shape;436;g2948d046693_0_322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37" name="Google Shape;437;g2948d046693_0_322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38" name="Google Shape;438;g2948d046693_0_322"/>
          <p:cNvSpPr txBox="1"/>
          <p:nvPr>
            <p:ph idx="1" type="body"/>
          </p:nvPr>
        </p:nvSpPr>
        <p:spPr>
          <a:xfrm>
            <a:off x="708425" y="77787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solidFill>
                  <a:srgbClr val="374151"/>
                </a:solidFill>
              </a:rPr>
              <a:t>R</a:t>
            </a:r>
            <a:r>
              <a:rPr b="1" lang="fr-FR" sz="1950">
                <a:solidFill>
                  <a:srgbClr val="374151"/>
                </a:solidFill>
              </a:rPr>
              <a:t>andom walk with smoother transition</a:t>
            </a:r>
            <a:r>
              <a:rPr lang="fr-FR" sz="1950">
                <a:solidFill>
                  <a:srgbClr val="374151"/>
                </a:solidFill>
              </a:rPr>
              <a:t> between descending drive combinations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More </a:t>
            </a:r>
            <a:r>
              <a:rPr b="1" lang="fr-FR" sz="1950">
                <a:solidFill>
                  <a:srgbClr val="374151"/>
                </a:solidFill>
              </a:rPr>
              <a:t>robust </a:t>
            </a:r>
            <a:r>
              <a:rPr lang="fr-FR" sz="1950">
                <a:solidFill>
                  <a:srgbClr val="374151"/>
                </a:solidFill>
              </a:rPr>
              <a:t>trajectory controller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Arbitrary return distance </a:t>
            </a:r>
            <a:r>
              <a:rPr b="1" lang="fr-FR" sz="2450">
                <a:solidFill>
                  <a:schemeClr val="accent1"/>
                </a:solidFill>
              </a:rPr>
              <a:t>→ </a:t>
            </a:r>
            <a:r>
              <a:rPr b="1" lang="fr-FR" sz="1950">
                <a:solidFill>
                  <a:srgbClr val="374151"/>
                </a:solidFill>
              </a:rPr>
              <a:t>concrete targets</a:t>
            </a:r>
            <a:r>
              <a:rPr lang="fr-FR" sz="1950">
                <a:solidFill>
                  <a:srgbClr val="374151"/>
                </a:solidFill>
              </a:rPr>
              <a:t> (food …)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Use the position to predict the descending drive</a:t>
            </a:r>
            <a:endParaRPr sz="1950">
              <a:solidFill>
                <a:srgbClr val="37415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-FR" sz="1950">
                <a:solidFill>
                  <a:srgbClr val="374151"/>
                </a:solidFill>
              </a:rPr>
              <a:t>And the ambitious ultimate step …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Create a </a:t>
            </a:r>
            <a:r>
              <a:rPr b="1" lang="fr-FR" sz="1950">
                <a:solidFill>
                  <a:srgbClr val="374151"/>
                </a:solidFill>
              </a:rPr>
              <a:t>biologically relevant Neural network </a:t>
            </a:r>
            <a:r>
              <a:rPr lang="fr-FR" sz="1950">
                <a:solidFill>
                  <a:srgbClr val="374151"/>
                </a:solidFill>
              </a:rPr>
              <a:t>for this task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dd8b4f1d9_0_296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Original </a:t>
            </a:r>
            <a:r>
              <a:rPr lang="fr-FR"/>
              <a:t>Gannt</a:t>
            </a:r>
            <a:r>
              <a:rPr lang="fr-FR"/>
              <a:t> chart</a:t>
            </a:r>
            <a:endParaRPr/>
          </a:p>
        </p:txBody>
      </p:sp>
      <p:sp>
        <p:nvSpPr>
          <p:cNvPr id="444" name="Google Shape;444;g2add8b4f1d9_0_29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5" name="Google Shape;445;g2add8b4f1d9_0_29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46" name="Google Shape;446;g2add8b4f1d9_0_296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47" name="Google Shape;447;g2add8b4f1d9_0_296"/>
          <p:cNvSpPr txBox="1"/>
          <p:nvPr>
            <p:ph idx="1" type="body"/>
          </p:nvPr>
        </p:nvSpPr>
        <p:spPr>
          <a:xfrm>
            <a:off x="708425" y="77787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pic>
        <p:nvPicPr>
          <p:cNvPr id="448" name="Google Shape;448;g2add8b4f1d9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25" y="823913"/>
            <a:ext cx="6762449" cy="406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add8b4f1d9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145" y="932099"/>
            <a:ext cx="1269320" cy="145227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add8b4f1d9_0_296"/>
          <p:cNvSpPr txBox="1"/>
          <p:nvPr/>
        </p:nvSpPr>
        <p:spPr>
          <a:xfrm>
            <a:off x="-2440400" y="684800"/>
            <a:ext cx="12699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51" name="Google Shape;451;g2add8b4f1d9_0_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3600" y="3856325"/>
            <a:ext cx="1086726" cy="10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add8b4f1d9_0_296"/>
          <p:cNvSpPr txBox="1"/>
          <p:nvPr/>
        </p:nvSpPr>
        <p:spPr>
          <a:xfrm>
            <a:off x="7544800" y="815525"/>
            <a:ext cx="772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days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dd8b4f1d9_0_305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Original Gannt chart</a:t>
            </a:r>
            <a:endParaRPr/>
          </a:p>
        </p:txBody>
      </p:sp>
      <p:sp>
        <p:nvSpPr>
          <p:cNvPr id="458" name="Google Shape;458;g2add8b4f1d9_0_30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9" name="Google Shape;459;g2add8b4f1d9_0_30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60" name="Google Shape;460;g2add8b4f1d9_0_305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461" name="Google Shape;461;g2add8b4f1d9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75" y="907875"/>
            <a:ext cx="6760801" cy="2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2add8b4f1d9_0_305"/>
          <p:cNvSpPr/>
          <p:nvPr/>
        </p:nvSpPr>
        <p:spPr>
          <a:xfrm>
            <a:off x="2054400" y="3957175"/>
            <a:ext cx="5696400" cy="10233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add8b4f1d9_0_305"/>
          <p:cNvSpPr txBox="1"/>
          <p:nvPr/>
        </p:nvSpPr>
        <p:spPr>
          <a:xfrm>
            <a:off x="2047150" y="4064625"/>
            <a:ext cx="557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/>
              <a:t>Spent a lot of time designing </a:t>
            </a:r>
            <a:r>
              <a:rPr lang="fr-FR" sz="1950"/>
              <a:t>predictive models based on linear regressions</a:t>
            </a:r>
            <a:endParaRPr sz="1950"/>
          </a:p>
        </p:txBody>
      </p:sp>
      <p:sp>
        <p:nvSpPr>
          <p:cNvPr id="464" name="Google Shape;464;g2add8b4f1d9_0_305"/>
          <p:cNvSpPr txBox="1"/>
          <p:nvPr/>
        </p:nvSpPr>
        <p:spPr>
          <a:xfrm>
            <a:off x="7544800" y="967925"/>
            <a:ext cx="772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days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65" name="Google Shape;465;g2add8b4f1d9_0_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25" y="497550"/>
            <a:ext cx="1086726" cy="10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dd8b4f1d9_0_317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Original Gannt chart</a:t>
            </a:r>
            <a:endParaRPr/>
          </a:p>
        </p:txBody>
      </p:sp>
      <p:sp>
        <p:nvSpPr>
          <p:cNvPr id="471" name="Google Shape;471;g2add8b4f1d9_0_31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2" name="Google Shape;472;g2add8b4f1d9_0_31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73" name="Google Shape;473;g2add8b4f1d9_0_317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74" name="Google Shape;474;g2add8b4f1d9_0_317"/>
          <p:cNvSpPr txBox="1"/>
          <p:nvPr>
            <p:ph idx="1" type="body"/>
          </p:nvPr>
        </p:nvSpPr>
        <p:spPr>
          <a:xfrm>
            <a:off x="708425" y="77787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pic>
        <p:nvPicPr>
          <p:cNvPr id="475" name="Google Shape;475;g2add8b4f1d9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88" y="1333038"/>
            <a:ext cx="6694590" cy="310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add8b4f1d9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550" y="-3000"/>
            <a:ext cx="2661525" cy="26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dd8b4f1d9_0_329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Original Gannt chart</a:t>
            </a:r>
            <a:endParaRPr/>
          </a:p>
        </p:txBody>
      </p:sp>
      <p:sp>
        <p:nvSpPr>
          <p:cNvPr id="482" name="Google Shape;482;g2add8b4f1d9_0_32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3" name="Google Shape;483;g2add8b4f1d9_0_32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84" name="Google Shape;484;g2add8b4f1d9_0_329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85" name="Google Shape;485;g2add8b4f1d9_0_329"/>
          <p:cNvSpPr txBox="1"/>
          <p:nvPr>
            <p:ph idx="1" type="body"/>
          </p:nvPr>
        </p:nvSpPr>
        <p:spPr>
          <a:xfrm>
            <a:off x="708425" y="77787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sp>
        <p:nvSpPr>
          <p:cNvPr id="486" name="Google Shape;486;g2add8b4f1d9_0_329"/>
          <p:cNvSpPr txBox="1"/>
          <p:nvPr>
            <p:ph idx="1" type="body"/>
          </p:nvPr>
        </p:nvSpPr>
        <p:spPr>
          <a:xfrm>
            <a:off x="708425" y="777875"/>
            <a:ext cx="77970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We spent time comparing </a:t>
            </a:r>
            <a:r>
              <a:rPr b="1" lang="fr-FR" sz="1950">
                <a:solidFill>
                  <a:srgbClr val="374151"/>
                </a:solidFill>
              </a:rPr>
              <a:t>“orientation”</a:t>
            </a:r>
            <a:r>
              <a:rPr lang="fr-FR" sz="1950">
                <a:solidFill>
                  <a:srgbClr val="374151"/>
                </a:solidFill>
              </a:rPr>
              <a:t> and </a:t>
            </a:r>
            <a:r>
              <a:rPr b="1" lang="fr-FR" sz="1950">
                <a:solidFill>
                  <a:srgbClr val="374151"/>
                </a:solidFill>
              </a:rPr>
              <a:t>“velocity”</a:t>
            </a:r>
            <a:r>
              <a:rPr lang="fr-FR" sz="1950">
                <a:solidFill>
                  <a:srgbClr val="374151"/>
                </a:solidFill>
              </a:rPr>
              <a:t> vectors extracted from the simulation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highlight>
                  <a:srgbClr val="FFFFFF"/>
                </a:highlight>
              </a:rPr>
              <a:t>Trying to implement a efficient</a:t>
            </a:r>
            <a:r>
              <a:rPr b="1" lang="fr-FR" sz="1950">
                <a:highlight>
                  <a:srgbClr val="FFFFFF"/>
                </a:highlight>
              </a:rPr>
              <a:t> turning behavior</a:t>
            </a:r>
            <a:r>
              <a:rPr lang="fr-FR" sz="1950">
                <a:highlight>
                  <a:srgbClr val="FFFFFF"/>
                </a:highlight>
              </a:rPr>
              <a:t> was quite a time consuming challenge in our project</a:t>
            </a:r>
            <a:endParaRPr sz="1950">
              <a:solidFill>
                <a:schemeClr val="accent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Duplicated efforts</a:t>
            </a:r>
            <a:r>
              <a:rPr lang="fr-FR" sz="1950">
                <a:highlight>
                  <a:srgbClr val="FFFFFF"/>
                </a:highlight>
              </a:rPr>
              <a:t> for the design of predictive model pipeline</a:t>
            </a:r>
            <a:endParaRPr sz="1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8d046693_0_0"/>
          <p:cNvSpPr txBox="1"/>
          <p:nvPr>
            <p:ph type="title"/>
          </p:nvPr>
        </p:nvSpPr>
        <p:spPr>
          <a:xfrm>
            <a:off x="904875" y="131025"/>
            <a:ext cx="6871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43" name="Google Shape;143;g2948d046693_0_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g2948d046693_0_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45" name="Google Shape;145;g2948d046693_0_0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146" name="Google Shape;146;g2948d046693_0_0"/>
          <p:cNvSpPr txBox="1"/>
          <p:nvPr>
            <p:ph idx="1" type="body"/>
          </p:nvPr>
        </p:nvSpPr>
        <p:spPr>
          <a:xfrm>
            <a:off x="708425" y="777875"/>
            <a:ext cx="77970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Maintain spatial </a:t>
            </a:r>
            <a:r>
              <a:rPr b="1" lang="fr-FR" sz="1950">
                <a:solidFill>
                  <a:srgbClr val="374151"/>
                </a:solidFill>
              </a:rPr>
              <a:t>awareness</a:t>
            </a:r>
            <a:endParaRPr b="1"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solidFill>
                  <a:srgbClr val="374151"/>
                </a:solidFill>
              </a:rPr>
              <a:t>Remember </a:t>
            </a:r>
            <a:r>
              <a:rPr lang="fr-FR" sz="1950">
                <a:solidFill>
                  <a:srgbClr val="374151"/>
                </a:solidFill>
              </a:rPr>
              <a:t>the location of a food site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solidFill>
                  <a:srgbClr val="374151"/>
                </a:solidFill>
              </a:rPr>
              <a:t>Go back </a:t>
            </a:r>
            <a:r>
              <a:rPr lang="fr-FR" sz="1950">
                <a:solidFill>
                  <a:srgbClr val="374151"/>
                </a:solidFill>
              </a:rPr>
              <a:t>to its starting point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grpSp>
        <p:nvGrpSpPr>
          <p:cNvPr id="147" name="Google Shape;147;g2948d046693_0_0"/>
          <p:cNvGrpSpPr/>
          <p:nvPr/>
        </p:nvGrpSpPr>
        <p:grpSpPr>
          <a:xfrm>
            <a:off x="1026650" y="2570175"/>
            <a:ext cx="2716375" cy="2600050"/>
            <a:chOff x="2469050" y="1934175"/>
            <a:chExt cx="2716375" cy="2600050"/>
          </a:xfrm>
        </p:grpSpPr>
        <p:pic>
          <p:nvPicPr>
            <p:cNvPr id="148" name="Google Shape;148;g2948d046693_0_0"/>
            <p:cNvPicPr preferRelativeResize="0"/>
            <p:nvPr/>
          </p:nvPicPr>
          <p:blipFill rotWithShape="1">
            <a:blip r:embed="rId3">
              <a:alphaModFix/>
            </a:blip>
            <a:srcRect b="6009" l="21169" r="21981" t="16254"/>
            <a:stretch/>
          </p:blipFill>
          <p:spPr>
            <a:xfrm>
              <a:off x="2469050" y="1934175"/>
              <a:ext cx="2716375" cy="26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2948d046693_0_0"/>
            <p:cNvSpPr/>
            <p:nvPr/>
          </p:nvSpPr>
          <p:spPr>
            <a:xfrm>
              <a:off x="3047525" y="2900825"/>
              <a:ext cx="1219850" cy="642475"/>
            </a:xfrm>
            <a:custGeom>
              <a:rect b="b" l="l" r="r" t="t"/>
              <a:pathLst>
                <a:path extrusionOk="0" h="25699" w="48794">
                  <a:moveTo>
                    <a:pt x="0" y="13582"/>
                  </a:moveTo>
                  <a:cubicBezTo>
                    <a:pt x="1761" y="13834"/>
                    <a:pt x="6959" y="13163"/>
                    <a:pt x="10564" y="15091"/>
                  </a:cubicBezTo>
                  <a:cubicBezTo>
                    <a:pt x="14169" y="17019"/>
                    <a:pt x="16265" y="24061"/>
                    <a:pt x="21631" y="25151"/>
                  </a:cubicBezTo>
                  <a:cubicBezTo>
                    <a:pt x="26997" y="26241"/>
                    <a:pt x="38231" y="25822"/>
                    <a:pt x="42758" y="21630"/>
                  </a:cubicBezTo>
                  <a:cubicBezTo>
                    <a:pt x="47285" y="17438"/>
                    <a:pt x="47788" y="3605"/>
                    <a:pt x="48794" y="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g2948d046693_0_0"/>
            <p:cNvCxnSpPr/>
            <p:nvPr/>
          </p:nvCxnSpPr>
          <p:spPr>
            <a:xfrm flipH="1">
              <a:off x="3154650" y="2900825"/>
              <a:ext cx="1005900" cy="264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51" name="Google Shape;151;g2948d046693_0_0"/>
          <p:cNvSpPr txBox="1"/>
          <p:nvPr/>
        </p:nvSpPr>
        <p:spPr>
          <a:xfrm>
            <a:off x="4815550" y="1927800"/>
            <a:ext cx="3739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fr-FR" sz="19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fr-FR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Random Walk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fr-FR" sz="13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Efficient walk</a:t>
            </a:r>
            <a:endParaRPr b="0" i="0" sz="13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Stop criteria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948d046693_0_0"/>
          <p:cNvSpPr txBox="1"/>
          <p:nvPr/>
        </p:nvSpPr>
        <p:spPr>
          <a:xfrm>
            <a:off x="4815550" y="2733600"/>
            <a:ext cx="43530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fr-FR" sz="19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fr-FR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Integration of return heading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Precise return vector</a:t>
            </a:r>
            <a:endParaRPr b="0" i="0" sz="135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relevant</a:t>
            </a:r>
            <a:endParaRPr b="0" i="0" sz="13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1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RL friendly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948d046693_0_0"/>
          <p:cNvSpPr txBox="1"/>
          <p:nvPr/>
        </p:nvSpPr>
        <p:spPr>
          <a:xfrm>
            <a:off x="4815550" y="3753200"/>
            <a:ext cx="43530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fr-FR" sz="19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fr-FR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Heading follow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Turning challenge</a:t>
            </a:r>
            <a:endParaRPr b="0" i="0" sz="135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1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Smooth follow</a:t>
            </a:r>
            <a:endParaRPr b="0" i="0" sz="135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fr-FR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1" i="0" lang="fr-FR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Stop criteria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948d046693_0_0"/>
          <p:cNvSpPr/>
          <p:nvPr/>
        </p:nvSpPr>
        <p:spPr>
          <a:xfrm>
            <a:off x="4816675" y="2011925"/>
            <a:ext cx="319200" cy="306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948d046693_0_0"/>
          <p:cNvSpPr/>
          <p:nvPr/>
        </p:nvSpPr>
        <p:spPr>
          <a:xfrm>
            <a:off x="4816675" y="2802900"/>
            <a:ext cx="319200" cy="306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948d046693_0_0"/>
          <p:cNvSpPr/>
          <p:nvPr/>
        </p:nvSpPr>
        <p:spPr>
          <a:xfrm>
            <a:off x="4816675" y="3825900"/>
            <a:ext cx="319200" cy="306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948d046693_0_0"/>
          <p:cNvSpPr/>
          <p:nvPr/>
        </p:nvSpPr>
        <p:spPr>
          <a:xfrm>
            <a:off x="4572000" y="1871900"/>
            <a:ext cx="3983100" cy="3109200"/>
          </a:xfrm>
          <a:prstGeom prst="rect">
            <a:avLst/>
          </a:prstGeom>
          <a:solidFill>
            <a:srgbClr val="F4CCCC">
              <a:alpha val="23529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948d046693_0_0"/>
          <p:cNvSpPr txBox="1"/>
          <p:nvPr/>
        </p:nvSpPr>
        <p:spPr>
          <a:xfrm>
            <a:off x="441300" y="2190000"/>
            <a:ext cx="2185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[Behbahani et al, 2021]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48d046693_0_341"/>
          <p:cNvSpPr txBox="1"/>
          <p:nvPr>
            <p:ph type="title"/>
          </p:nvPr>
        </p:nvSpPr>
        <p:spPr>
          <a:xfrm>
            <a:off x="904875" y="131025"/>
            <a:ext cx="6936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Thanks for your attention</a:t>
            </a:r>
            <a:endParaRPr/>
          </a:p>
        </p:txBody>
      </p:sp>
      <p:sp>
        <p:nvSpPr>
          <p:cNvPr id="492" name="Google Shape;492;g2948d046693_0_34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93" name="Google Shape;493;g2948d046693_0_34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494" name="Google Shape;494;g2948d046693_0_341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495" name="Google Shape;495;g2948d046693_0_341"/>
          <p:cNvSpPr txBox="1"/>
          <p:nvPr/>
        </p:nvSpPr>
        <p:spPr>
          <a:xfrm>
            <a:off x="1510300" y="1527300"/>
            <a:ext cx="123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948d046693_0_341"/>
          <p:cNvSpPr txBox="1"/>
          <p:nvPr/>
        </p:nvSpPr>
        <p:spPr>
          <a:xfrm>
            <a:off x="3529557" y="636550"/>
            <a:ext cx="23202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rPr b="1" i="0" lang="fr-FR" sz="2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g2948d046693_0_341"/>
          <p:cNvPicPr preferRelativeResize="0"/>
          <p:nvPr/>
        </p:nvPicPr>
        <p:blipFill rotWithShape="1">
          <a:blip r:embed="rId3">
            <a:alphaModFix/>
          </a:blip>
          <a:srcRect b="10197" l="28048" r="38866" t="13859"/>
          <a:stretch/>
        </p:blipFill>
        <p:spPr>
          <a:xfrm>
            <a:off x="3942950" y="3252851"/>
            <a:ext cx="1335300" cy="10728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dd8b4f1d9_0_284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References</a:t>
            </a:r>
            <a:endParaRPr/>
          </a:p>
        </p:txBody>
      </p:sp>
      <p:sp>
        <p:nvSpPr>
          <p:cNvPr id="503" name="Google Shape;503;g2add8b4f1d9_0_28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4" name="Google Shape;504;g2add8b4f1d9_0_28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505" name="Google Shape;505;g2add8b4f1d9_0_284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506" name="Google Shape;506;g2add8b4f1d9_0_284"/>
          <p:cNvSpPr txBox="1"/>
          <p:nvPr>
            <p:ph idx="1" type="body"/>
          </p:nvPr>
        </p:nvSpPr>
        <p:spPr>
          <a:xfrm>
            <a:off x="718600" y="935625"/>
            <a:ext cx="77970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[1] Currier and Katherine Nagel. Multisensory control of navigation in the fruit fly. Current opinion in neurobiology, 12 2019.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[2] </a:t>
            </a: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John C. Tuthill and Eiman Azim. Proprioception. Current Biology Magazine, 04 2018.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[3] Johannes D. Seelig and Vivek Jayaraman. Neural dynamics for landmark orientation and angular</a:t>
            </a:r>
            <a:r>
              <a:rPr lang="fr-FR" sz="1950">
                <a:solidFill>
                  <a:srgbClr val="000000"/>
                </a:solidFill>
              </a:rPr>
              <a:t> </a:t>
            </a: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path integration. Nature, 05 2015.</a:t>
            </a:r>
            <a:endParaRPr sz="25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d8b4f1d9_0_26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5" name="Google Shape;165;g2add8b4f1d9_0_265"/>
          <p:cNvSpPr txBox="1"/>
          <p:nvPr>
            <p:ph type="title"/>
          </p:nvPr>
        </p:nvSpPr>
        <p:spPr>
          <a:xfrm>
            <a:off x="904875" y="131025"/>
            <a:ext cx="6871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State-of-the-art</a:t>
            </a:r>
            <a:endParaRPr/>
          </a:p>
        </p:txBody>
      </p:sp>
      <p:sp>
        <p:nvSpPr>
          <p:cNvPr id="166" name="Google Shape;166;g2add8b4f1d9_0_265"/>
          <p:cNvSpPr txBox="1"/>
          <p:nvPr>
            <p:ph idx="1" type="body"/>
          </p:nvPr>
        </p:nvSpPr>
        <p:spPr>
          <a:xfrm>
            <a:off x="708425" y="777875"/>
            <a:ext cx="77970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highlight>
                  <a:srgbClr val="FFFFFF"/>
                </a:highlight>
              </a:rPr>
              <a:t>Insects have a remarkable aptitude for navigation, relying on </a:t>
            </a:r>
            <a:r>
              <a:rPr b="1" lang="fr-FR" sz="1950">
                <a:highlight>
                  <a:srgbClr val="FFFFFF"/>
                </a:highlight>
              </a:rPr>
              <a:t>various cues</a:t>
            </a:r>
            <a:r>
              <a:rPr lang="fr-FR" sz="1950">
                <a:highlight>
                  <a:srgbClr val="FFFFFF"/>
                </a:highlight>
              </a:rPr>
              <a:t>: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fr-FR" sz="1950">
                <a:highlight>
                  <a:srgbClr val="FFFFFF"/>
                </a:highlight>
              </a:rPr>
              <a:t>visual cues (sunlight, visual landmarks …) </a:t>
            </a:r>
            <a:r>
              <a:rPr baseline="30000" lang="fr-FR" sz="1950">
                <a:highlight>
                  <a:srgbClr val="FFFFFF"/>
                </a:highlight>
              </a:rPr>
              <a:t>[1]</a:t>
            </a:r>
            <a:endParaRPr baseline="30000"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fr-FR" sz="1950">
                <a:highlight>
                  <a:srgbClr val="FFFFFF"/>
                </a:highlight>
              </a:rPr>
              <a:t>mechanosensation</a:t>
            </a:r>
            <a:r>
              <a:rPr lang="fr-FR" sz="1950">
                <a:highlight>
                  <a:srgbClr val="FFFFFF"/>
                </a:highlight>
              </a:rPr>
              <a:t> (odor, wind, sound perceptions) </a:t>
            </a:r>
            <a:r>
              <a:rPr baseline="30000" lang="fr-FR" sz="1950">
                <a:highlight>
                  <a:srgbClr val="FFFFFF"/>
                </a:highlight>
              </a:rPr>
              <a:t>[1]</a:t>
            </a:r>
            <a:endParaRPr sz="1950">
              <a:highlight>
                <a:srgbClr val="FFFFFF"/>
              </a:highlight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fr-FR" sz="1950">
                <a:highlight>
                  <a:srgbClr val="FFFFFF"/>
                </a:highlight>
              </a:rPr>
              <a:t>proprioceptive information </a:t>
            </a:r>
            <a:r>
              <a:rPr baseline="30000" lang="fr-FR" sz="1950">
                <a:highlight>
                  <a:srgbClr val="FFFFFF"/>
                </a:highlight>
              </a:rPr>
              <a:t>[2]</a:t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Neural </a:t>
            </a:r>
            <a:r>
              <a:rPr b="1" lang="fr-FR" sz="1950">
                <a:solidFill>
                  <a:srgbClr val="000000"/>
                </a:solidFill>
                <a:highlight>
                  <a:srgbClr val="FFFFFF"/>
                </a:highlight>
              </a:rPr>
              <a:t>dynamic compass-like representation</a:t>
            </a:r>
            <a:r>
              <a:rPr lang="fr-FR" sz="1950">
                <a:solidFill>
                  <a:srgbClr val="000000"/>
                </a:solidFill>
                <a:highlight>
                  <a:srgbClr val="FFFFFF"/>
                </a:highlight>
              </a:rPr>
              <a:t> of the fly’s orientation </a:t>
            </a:r>
            <a:r>
              <a:rPr baseline="30000" lang="fr-FR" sz="1950">
                <a:highlight>
                  <a:srgbClr val="FFFFFF"/>
                </a:highlight>
              </a:rPr>
              <a:t>[3]</a:t>
            </a:r>
            <a:endParaRPr sz="2500">
              <a:solidFill>
                <a:srgbClr val="374151"/>
              </a:solidFill>
            </a:endParaRPr>
          </a:p>
        </p:txBody>
      </p:sp>
      <p:sp>
        <p:nvSpPr>
          <p:cNvPr id="167" name="Google Shape;167;g2add8b4f1d9_0_26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68" name="Google Shape;168;g2add8b4f1d9_0_265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169" name="Google Shape;169;g2add8b4f1d9_0_265"/>
          <p:cNvSpPr/>
          <p:nvPr/>
        </p:nvSpPr>
        <p:spPr>
          <a:xfrm>
            <a:off x="918375" y="3957175"/>
            <a:ext cx="7582800" cy="7257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add8b4f1d9_0_265"/>
          <p:cNvSpPr txBox="1"/>
          <p:nvPr/>
        </p:nvSpPr>
        <p:spPr>
          <a:xfrm>
            <a:off x="1094625" y="4063150"/>
            <a:ext cx="7292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/>
              <a:t>Integrate all these biological mechanisms to our virtual controller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48d046693_0_178"/>
          <p:cNvSpPr txBox="1"/>
          <p:nvPr>
            <p:ph type="title"/>
          </p:nvPr>
        </p:nvSpPr>
        <p:spPr>
          <a:xfrm>
            <a:off x="904875" y="131025"/>
            <a:ext cx="4909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Results: Random walk</a:t>
            </a:r>
            <a:endParaRPr/>
          </a:p>
        </p:txBody>
      </p:sp>
      <p:sp>
        <p:nvSpPr>
          <p:cNvPr id="176" name="Google Shape;176;g2948d046693_0_17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7" name="Google Shape;177;g2948d046693_0_178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78" name="Google Shape;178;g2948d046693_0_178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179" name="Google Shape;179;g2948d046693_0_178"/>
          <p:cNvSpPr/>
          <p:nvPr/>
        </p:nvSpPr>
        <p:spPr>
          <a:xfrm>
            <a:off x="2162450" y="3957175"/>
            <a:ext cx="4758300" cy="725700"/>
          </a:xfrm>
          <a:prstGeom prst="rect">
            <a:avLst/>
          </a:prstGeom>
          <a:solidFill>
            <a:srgbClr val="F4CCCC">
              <a:alpha val="23529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2948d046693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76" y="1083975"/>
            <a:ext cx="3594349" cy="24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948d046693_0_178"/>
          <p:cNvSpPr txBox="1"/>
          <p:nvPr/>
        </p:nvSpPr>
        <p:spPr>
          <a:xfrm>
            <a:off x="2817350" y="4081825"/>
            <a:ext cx="3753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/>
              <a:t>Complex random trajectories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948d046693_0_178" title="Video3_random_walk_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875" y="1027900"/>
            <a:ext cx="3264733" cy="24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948d046693_0_178"/>
          <p:cNvSpPr txBox="1"/>
          <p:nvPr/>
        </p:nvSpPr>
        <p:spPr>
          <a:xfrm>
            <a:off x="7122375" y="3528025"/>
            <a:ext cx="1094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chemeClr val="dk1"/>
                </a:solidFill>
              </a:rPr>
              <a:t>Simulation 2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8d046693_0_24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Turning displacements</a:t>
            </a:r>
            <a:endParaRPr/>
          </a:p>
        </p:txBody>
      </p:sp>
      <p:sp>
        <p:nvSpPr>
          <p:cNvPr id="189" name="Google Shape;189;g2948d046693_0_2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0" name="Google Shape;190;g2948d046693_0_2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191" name="Google Shape;191;g2948d046693_0_24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192" name="Google Shape;192;g2948d046693_0_24"/>
          <p:cNvSpPr txBox="1"/>
          <p:nvPr>
            <p:ph idx="1" type="body"/>
          </p:nvPr>
        </p:nvSpPr>
        <p:spPr>
          <a:xfrm>
            <a:off x="708425" y="777875"/>
            <a:ext cx="77970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solidFill>
                  <a:srgbClr val="374151"/>
                </a:solidFill>
              </a:rPr>
              <a:t>Natural fly displacements</a:t>
            </a:r>
            <a:r>
              <a:rPr lang="fr-FR" sz="1950">
                <a:solidFill>
                  <a:srgbClr val="374151"/>
                </a:solidFill>
              </a:rPr>
              <a:t> contains tight turns</a:t>
            </a:r>
            <a:endParaRPr sz="1950">
              <a:solidFill>
                <a:srgbClr val="37415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solidFill>
                  <a:srgbClr val="374151"/>
                </a:solidFill>
              </a:rPr>
              <a:t>At the end of the Random Walk the fly has to </a:t>
            </a:r>
            <a:r>
              <a:rPr b="1" lang="fr-FR" sz="1950">
                <a:solidFill>
                  <a:srgbClr val="374151"/>
                </a:solidFill>
              </a:rPr>
              <a:t>turn around</a:t>
            </a:r>
            <a:endParaRPr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pic>
        <p:nvPicPr>
          <p:cNvPr id="193" name="Google Shape;193;g2948d046693_0_24" title="Video1_turning_behavi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800" y="1929600"/>
            <a:ext cx="32652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948d046693_0_24"/>
          <p:cNvSpPr/>
          <p:nvPr/>
        </p:nvSpPr>
        <p:spPr>
          <a:xfrm>
            <a:off x="1021400" y="2779675"/>
            <a:ext cx="3585000" cy="7446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948d046693_0_24"/>
          <p:cNvSpPr txBox="1"/>
          <p:nvPr/>
        </p:nvSpPr>
        <p:spPr>
          <a:xfrm>
            <a:off x="1202150" y="2894600"/>
            <a:ext cx="319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fr-FR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50">
                <a:solidFill>
                  <a:schemeClr val="dk1"/>
                </a:solidFill>
              </a:rPr>
              <a:t>Coordinated tripod pattern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dd8b4f1d9_0_9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Turning implementation</a:t>
            </a:r>
            <a:endParaRPr/>
          </a:p>
        </p:txBody>
      </p:sp>
      <p:sp>
        <p:nvSpPr>
          <p:cNvPr id="201" name="Google Shape;201;g2add8b4f1d9_0_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2" name="Google Shape;202;g2add8b4f1d9_0_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03" name="Google Shape;203;g2add8b4f1d9_0_9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204" name="Google Shape;204;g2add8b4f1d9_0_9"/>
          <p:cNvSpPr txBox="1"/>
          <p:nvPr>
            <p:ph idx="1" type="body"/>
          </p:nvPr>
        </p:nvSpPr>
        <p:spPr>
          <a:xfrm>
            <a:off x="708425" y="777875"/>
            <a:ext cx="77970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highlight>
                  <a:srgbClr val="FFFFFF"/>
                </a:highlight>
              </a:rPr>
              <a:t>C</a:t>
            </a:r>
            <a:r>
              <a:rPr lang="fr-FR" sz="1950">
                <a:highlight>
                  <a:srgbClr val="FFFFFF"/>
                </a:highlight>
              </a:rPr>
              <a:t>oordinated tripod pattern modeled using a </a:t>
            </a:r>
            <a:r>
              <a:rPr b="1" lang="fr-FR" sz="1950">
                <a:highlight>
                  <a:srgbClr val="FFFFFF"/>
                </a:highlight>
              </a:rPr>
              <a:t>CPG controller</a:t>
            </a:r>
            <a:endParaRPr b="1"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Negative - Positive signs: </a:t>
            </a:r>
            <a:r>
              <a:rPr lang="fr-FR" sz="1950">
                <a:highlight>
                  <a:srgbClr val="FFFFFF"/>
                </a:highlight>
              </a:rPr>
              <a:t>opposite CPG frequencies between Right and Left</a:t>
            </a:r>
            <a:endParaRPr b="1"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Large amplitudes: </a:t>
            </a:r>
            <a:r>
              <a:rPr lang="fr-FR" sz="1950">
                <a:highlight>
                  <a:srgbClr val="FFFFFF"/>
                </a:highlight>
              </a:rPr>
              <a:t>large amplitude movements increase turning efficacy</a:t>
            </a:r>
            <a:endParaRPr sz="1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195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500">
              <a:solidFill>
                <a:srgbClr val="374151"/>
              </a:solidFill>
            </a:endParaRPr>
          </a:p>
        </p:txBody>
      </p:sp>
      <p:pic>
        <p:nvPicPr>
          <p:cNvPr id="205" name="Google Shape;205;g2add8b4f1d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75" y="3405300"/>
            <a:ext cx="3799994" cy="14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add8b4f1d9_0_9"/>
          <p:cNvSpPr txBox="1"/>
          <p:nvPr/>
        </p:nvSpPr>
        <p:spPr>
          <a:xfrm>
            <a:off x="1444222" y="2798650"/>
            <a:ext cx="2916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chemeClr val="dk1"/>
                </a:solidFill>
              </a:rPr>
              <a:t>[δ</a:t>
            </a:r>
            <a:r>
              <a:rPr baseline="-25000" lang="fr-FR" sz="1950">
                <a:solidFill>
                  <a:schemeClr val="dk1"/>
                </a:solidFill>
              </a:rPr>
              <a:t>L</a:t>
            </a:r>
            <a:r>
              <a:rPr lang="fr-FR" sz="1950">
                <a:solidFill>
                  <a:schemeClr val="dk1"/>
                </a:solidFill>
              </a:rPr>
              <a:t> , δ</a:t>
            </a:r>
            <a:r>
              <a:rPr baseline="-25000" lang="fr-FR" sz="1950">
                <a:solidFill>
                  <a:schemeClr val="dk1"/>
                </a:solidFill>
              </a:rPr>
              <a:t>R</a:t>
            </a:r>
            <a:r>
              <a:rPr lang="fr-FR" sz="1950">
                <a:solidFill>
                  <a:schemeClr val="dk1"/>
                </a:solidFill>
              </a:rPr>
              <a:t>] = [+-1.2 , -+1.2]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7" name="Google Shape;207;g2add8b4f1d9_0_9" title="Video7_turn_12_1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550" y="2400225"/>
            <a:ext cx="32652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dd8b4f1d9_0_36"/>
          <p:cNvSpPr txBox="1"/>
          <p:nvPr>
            <p:ph type="title"/>
          </p:nvPr>
        </p:nvSpPr>
        <p:spPr>
          <a:xfrm>
            <a:off x="904875" y="131025"/>
            <a:ext cx="50478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Turning problems</a:t>
            </a:r>
            <a:endParaRPr/>
          </a:p>
        </p:txBody>
      </p:sp>
      <p:sp>
        <p:nvSpPr>
          <p:cNvPr id="213" name="Google Shape;213;g2add8b4f1d9_0_3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4" name="Google Shape;214;g2add8b4f1d9_0_3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15" name="Google Shape;215;g2add8b4f1d9_0_36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sp>
        <p:nvSpPr>
          <p:cNvPr id="216" name="Google Shape;216;g2add8b4f1d9_0_36"/>
          <p:cNvSpPr txBox="1"/>
          <p:nvPr>
            <p:ph idx="1" type="body"/>
          </p:nvPr>
        </p:nvSpPr>
        <p:spPr>
          <a:xfrm>
            <a:off x="708425" y="777875"/>
            <a:ext cx="77970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Different trajectories</a:t>
            </a:r>
            <a:r>
              <a:rPr lang="fr-FR" sz="1950">
                <a:highlight>
                  <a:srgbClr val="FFFFFF"/>
                </a:highlight>
              </a:rPr>
              <a:t> using the </a:t>
            </a:r>
            <a:r>
              <a:rPr b="1" lang="fr-FR" sz="1950">
                <a:highlight>
                  <a:srgbClr val="FFFFFF"/>
                </a:highlight>
              </a:rPr>
              <a:t>same coefficients</a:t>
            </a:r>
            <a:endParaRPr b="1"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highlight>
                  <a:srgbClr val="FFFFFF"/>
                </a:highlight>
              </a:rPr>
              <a:t>[</a:t>
            </a:r>
            <a:r>
              <a:rPr lang="fr-FR" sz="1950"/>
              <a:t>δ</a:t>
            </a:r>
            <a:r>
              <a:rPr baseline="-25000" lang="fr-FR" sz="1950"/>
              <a:t>L</a:t>
            </a:r>
            <a:r>
              <a:rPr lang="fr-FR" sz="1950"/>
              <a:t> </a:t>
            </a:r>
            <a:r>
              <a:rPr lang="fr-FR" sz="1950">
                <a:highlight>
                  <a:srgbClr val="FFFFFF"/>
                </a:highlight>
              </a:rPr>
              <a:t>,</a:t>
            </a:r>
            <a:r>
              <a:rPr lang="fr-FR" sz="1950"/>
              <a:t>δ</a:t>
            </a:r>
            <a:r>
              <a:rPr baseline="-25000" lang="fr-FR" sz="1950"/>
              <a:t>R</a:t>
            </a:r>
            <a:r>
              <a:rPr lang="fr-FR" sz="1950">
                <a:highlight>
                  <a:srgbClr val="FFFFFF"/>
                </a:highlight>
              </a:rPr>
              <a:t>] = [-1.2, 1.2] for 10’000 steps</a:t>
            </a:r>
            <a:endParaRPr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No CPG reset </a:t>
            </a:r>
            <a:r>
              <a:rPr lang="fr-FR" sz="1950">
                <a:highlight>
                  <a:srgbClr val="FFFFFF"/>
                </a:highlight>
              </a:rPr>
              <a:t>between simulations</a:t>
            </a:r>
            <a:endParaRPr sz="2500">
              <a:solidFill>
                <a:srgbClr val="374151"/>
              </a:solidFill>
            </a:endParaRPr>
          </a:p>
        </p:txBody>
      </p:sp>
      <p:sp>
        <p:nvSpPr>
          <p:cNvPr id="217" name="Google Shape;217;g2add8b4f1d9_0_36"/>
          <p:cNvSpPr/>
          <p:nvPr/>
        </p:nvSpPr>
        <p:spPr>
          <a:xfrm>
            <a:off x="1275475" y="2905650"/>
            <a:ext cx="2454600" cy="9273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add8b4f1d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600" y="2073500"/>
            <a:ext cx="4017581" cy="2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add8b4f1d9_0_36"/>
          <p:cNvSpPr txBox="1"/>
          <p:nvPr/>
        </p:nvSpPr>
        <p:spPr>
          <a:xfrm>
            <a:off x="1384900" y="2973650"/>
            <a:ext cx="22827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fr-FR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50">
                <a:solidFill>
                  <a:schemeClr val="dk1"/>
                </a:solidFill>
              </a:rPr>
              <a:t>Non robust implementation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dd8b4f1d9_0_58"/>
          <p:cNvSpPr txBox="1"/>
          <p:nvPr>
            <p:ph type="title"/>
          </p:nvPr>
        </p:nvSpPr>
        <p:spPr>
          <a:xfrm>
            <a:off x="904875" y="131025"/>
            <a:ext cx="59133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Heading change regression</a:t>
            </a:r>
            <a:endParaRPr/>
          </a:p>
        </p:txBody>
      </p:sp>
      <p:sp>
        <p:nvSpPr>
          <p:cNvPr id="225" name="Google Shape;225;g2add8b4f1d9_0_5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6" name="Google Shape;226;g2add8b4f1d9_0_58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NEUROMECHFLY  | NAVIGATION</a:t>
            </a:r>
            <a:endParaRPr/>
          </a:p>
        </p:txBody>
      </p:sp>
      <p:sp>
        <p:nvSpPr>
          <p:cNvPr id="227" name="Google Shape;227;g2add8b4f1d9_0_58"/>
          <p:cNvSpPr txBox="1"/>
          <p:nvPr>
            <p:ph idx="11" type="ftr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Jean Cordonnier &amp; Flore Munier-Jolain</a:t>
            </a:r>
            <a:endParaRPr/>
          </a:p>
        </p:txBody>
      </p:sp>
      <p:pic>
        <p:nvPicPr>
          <p:cNvPr id="228" name="Google Shape;228;g2add8b4f1d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68" y="3488700"/>
            <a:ext cx="4594483" cy="139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add8b4f1d9_0_58"/>
          <p:cNvSpPr/>
          <p:nvPr/>
        </p:nvSpPr>
        <p:spPr>
          <a:xfrm>
            <a:off x="1138400" y="961875"/>
            <a:ext cx="2405400" cy="9558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add8b4f1d9_0_58"/>
          <p:cNvPicPr preferRelativeResize="0"/>
          <p:nvPr/>
        </p:nvPicPr>
        <p:blipFill rotWithShape="1">
          <a:blip r:embed="rId4">
            <a:alphaModFix/>
          </a:blip>
          <a:srcRect b="10972" l="9515" r="48101" t="12133"/>
          <a:stretch/>
        </p:blipFill>
        <p:spPr>
          <a:xfrm>
            <a:off x="3225700" y="1653650"/>
            <a:ext cx="429375" cy="36375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add8b4f1d9_0_58"/>
          <p:cNvSpPr txBox="1"/>
          <p:nvPr/>
        </p:nvSpPr>
        <p:spPr>
          <a:xfrm>
            <a:off x="6442500" y="1633625"/>
            <a:ext cx="1876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lang="fr-FR" sz="1150">
                <a:solidFill>
                  <a:srgbClr val="59A459"/>
                </a:solidFill>
              </a:rPr>
              <a:t>Biologically relevant</a:t>
            </a:r>
            <a:endParaRPr b="1" i="0" sz="1150" u="none" cap="none" strike="noStrike">
              <a:solidFill>
                <a:srgbClr val="59A459"/>
              </a:solidFill>
            </a:endParaRPr>
          </a:p>
        </p:txBody>
      </p:sp>
      <p:sp>
        <p:nvSpPr>
          <p:cNvPr id="232" name="Google Shape;232;g2add8b4f1d9_0_58"/>
          <p:cNvSpPr txBox="1"/>
          <p:nvPr/>
        </p:nvSpPr>
        <p:spPr>
          <a:xfrm>
            <a:off x="1168400" y="1040925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Descending drives input </a:t>
            </a:r>
            <a:r>
              <a:rPr lang="fr-FR" sz="195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lang="fr-FR" sz="1950">
                <a:solidFill>
                  <a:schemeClr val="dk1"/>
                </a:solidFill>
              </a:rPr>
              <a:t>δ</a:t>
            </a:r>
            <a:r>
              <a:rPr baseline="-25000" lang="fr-FR" sz="1950">
                <a:solidFill>
                  <a:schemeClr val="dk1"/>
                </a:solidFill>
              </a:rPr>
              <a:t>L</a:t>
            </a:r>
            <a:r>
              <a:rPr lang="fr-FR" sz="1950">
                <a:solidFill>
                  <a:schemeClr val="dk1"/>
                </a:solidFill>
              </a:rPr>
              <a:t> </a:t>
            </a:r>
            <a:r>
              <a:rPr lang="fr-FR" sz="19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-FR" sz="1950">
                <a:solidFill>
                  <a:schemeClr val="dk1"/>
                </a:solidFill>
              </a:rPr>
              <a:t>δ</a:t>
            </a:r>
            <a:r>
              <a:rPr baseline="-25000" lang="fr-FR" sz="1950">
                <a:solidFill>
                  <a:schemeClr val="dk1"/>
                </a:solidFill>
              </a:rPr>
              <a:t>R</a:t>
            </a:r>
            <a:r>
              <a:rPr lang="fr-FR" sz="195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add8b4f1d9_0_58"/>
          <p:cNvSpPr txBox="1"/>
          <p:nvPr>
            <p:ph idx="1" type="body"/>
          </p:nvPr>
        </p:nvSpPr>
        <p:spPr>
          <a:xfrm>
            <a:off x="708425" y="2301875"/>
            <a:ext cx="77970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lang="fr-FR" sz="1950">
                <a:highlight>
                  <a:srgbClr val="FFFFFF"/>
                </a:highlight>
              </a:rPr>
              <a:t>Random trajectories database with</a:t>
            </a:r>
            <a:r>
              <a:rPr b="1" lang="fr-FR" sz="1950">
                <a:highlight>
                  <a:srgbClr val="FFFFFF"/>
                </a:highlight>
              </a:rPr>
              <a:t> all range of movements </a:t>
            </a:r>
            <a:r>
              <a:rPr lang="fr-FR" sz="1950">
                <a:highlight>
                  <a:srgbClr val="FFFFFF"/>
                </a:highlight>
              </a:rPr>
              <a:t>and </a:t>
            </a:r>
            <a:r>
              <a:rPr b="1" lang="fr-FR" sz="1950">
                <a:highlight>
                  <a:srgbClr val="FFFFFF"/>
                </a:highlight>
              </a:rPr>
              <a:t>simulation features </a:t>
            </a:r>
            <a:r>
              <a:rPr lang="fr-FR" sz="1950">
                <a:highlight>
                  <a:srgbClr val="FFFFFF"/>
                </a:highlight>
              </a:rPr>
              <a:t>for each step</a:t>
            </a:r>
            <a:endParaRPr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Mean velocity vectors</a:t>
            </a:r>
            <a:r>
              <a:rPr lang="fr-FR" sz="1950">
                <a:highlight>
                  <a:srgbClr val="FFFFFF"/>
                </a:highlight>
              </a:rPr>
              <a:t> used as heading vector</a:t>
            </a:r>
            <a:endParaRPr sz="1950">
              <a:highlight>
                <a:srgbClr val="FFFFFF"/>
              </a:highlight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Char char="▪"/>
            </a:pPr>
            <a:r>
              <a:rPr b="1" lang="fr-FR" sz="1950">
                <a:highlight>
                  <a:srgbClr val="FFFFFF"/>
                </a:highlight>
              </a:rPr>
              <a:t>Sliding window</a:t>
            </a:r>
            <a:r>
              <a:rPr lang="fr-FR" sz="1950">
                <a:highlight>
                  <a:srgbClr val="FFFFFF"/>
                </a:highlight>
              </a:rPr>
              <a:t> principle (w=4000)</a:t>
            </a:r>
            <a:endParaRPr sz="2500">
              <a:solidFill>
                <a:srgbClr val="374151"/>
              </a:solidFill>
            </a:endParaRPr>
          </a:p>
        </p:txBody>
      </p:sp>
      <p:sp>
        <p:nvSpPr>
          <p:cNvPr id="234" name="Google Shape;234;g2add8b4f1d9_0_58"/>
          <p:cNvSpPr/>
          <p:nvPr/>
        </p:nvSpPr>
        <p:spPr>
          <a:xfrm>
            <a:off x="4089225" y="973550"/>
            <a:ext cx="2405400" cy="955800"/>
          </a:xfrm>
          <a:prstGeom prst="rect">
            <a:avLst/>
          </a:prstGeom>
          <a:solidFill>
            <a:srgbClr val="F4CCCC">
              <a:alpha val="2353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add8b4f1d9_0_58"/>
          <p:cNvSpPr txBox="1"/>
          <p:nvPr/>
        </p:nvSpPr>
        <p:spPr>
          <a:xfrm>
            <a:off x="4119225" y="1052600"/>
            <a:ext cx="2345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fr-FR" sz="1950">
                <a:solidFill>
                  <a:schemeClr val="dk1"/>
                </a:solidFill>
              </a:rPr>
              <a:t>Proprioceptive leg positions</a:t>
            </a:r>
            <a:endParaRPr b="0" i="0" sz="1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2add8b4f1d9_0_58"/>
          <p:cNvPicPr preferRelativeResize="0"/>
          <p:nvPr/>
        </p:nvPicPr>
        <p:blipFill rotWithShape="1">
          <a:blip r:embed="rId4">
            <a:alphaModFix/>
          </a:blip>
          <a:srcRect b="10972" l="9515" r="48101" t="12133"/>
          <a:stretch/>
        </p:blipFill>
        <p:spPr>
          <a:xfrm>
            <a:off x="6192175" y="1636050"/>
            <a:ext cx="429375" cy="36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2019-04-02T06:24:35Z</dcterms:created>
  <dc:creator>Utilisateur Microsoft Office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