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JetBrains Mono Bold" charset="1" panose="02010809030102050004"/>
      <p:regular r:id="rId13"/>
    </p:embeddedFont>
    <p:embeddedFont>
      <p:font typeface="Glacial Indifference" charset="1" panose="00000000000000000000"/>
      <p:regular r:id="rId14"/>
    </p:embeddedFont>
    <p:embeddedFont>
      <p:font typeface="Open Sans" charset="1" panose="00000000000000000000"/>
      <p:regular r:id="rId15"/>
    </p:embeddedFon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776588" y="2934583"/>
            <a:ext cx="22128825" cy="365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1"/>
              </a:lnSpc>
            </a:pPr>
            <a:r>
              <a:rPr lang="en-US" b="true" sz="787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USER BEHAVIOR ANALYTICS</a:t>
            </a:r>
          </a:p>
          <a:p>
            <a:pPr algn="ctr">
              <a:lnSpc>
                <a:spcPts val="9601"/>
              </a:lnSpc>
            </a:pPr>
            <a:r>
              <a:rPr lang="en-US" b="true" sz="787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FOR</a:t>
            </a:r>
          </a:p>
          <a:p>
            <a:pPr algn="ctr">
              <a:lnSpc>
                <a:spcPts val="9601"/>
              </a:lnSpc>
            </a:pPr>
            <a:r>
              <a:rPr lang="en-US" b="true" sz="787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INSIDER THREATS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53529" y="7085667"/>
            <a:ext cx="9668589" cy="306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1"/>
              </a:lnSpc>
            </a:pPr>
            <a:r>
              <a:rPr lang="en-US" sz="3399">
                <a:solidFill>
                  <a:srgbClr val="26F5D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Monitor employee activity and flag unusual behavior</a:t>
            </a:r>
          </a:p>
          <a:p>
            <a:pPr algn="ctr">
              <a:lnSpc>
                <a:spcPts val="6221"/>
              </a:lnSpc>
            </a:pPr>
            <a:r>
              <a:rPr lang="en-US" sz="3399">
                <a:solidFill>
                  <a:srgbClr val="26F5D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PROJECT: SilentFlag</a:t>
            </a:r>
          </a:p>
          <a:p>
            <a:pPr algn="ctr">
              <a:lnSpc>
                <a:spcPts val="6221"/>
              </a:lnSpc>
            </a:pPr>
            <a:r>
              <a:rPr lang="en-US" sz="3399">
                <a:solidFill>
                  <a:srgbClr val="26F5D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Team: BlackWater</a:t>
            </a:r>
          </a:p>
          <a:p>
            <a:pPr algn="ctr">
              <a:lnSpc>
                <a:spcPts val="6221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20F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754" y="1326829"/>
            <a:ext cx="18024870" cy="62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13"/>
              </a:lnSpc>
              <a:spcBef>
                <a:spcPct val="0"/>
              </a:spcBef>
            </a:pPr>
            <a:r>
              <a:rPr lang="en-US" b="true" sz="491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PROBLEM STA</a:t>
            </a:r>
            <a:r>
              <a:rPr lang="en-US" b="true" sz="4910" strike="noStrike" u="none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TE</a:t>
            </a:r>
            <a:r>
              <a:rPr lang="en-US" b="true" sz="4910" strike="noStrike" u="none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M</a:t>
            </a:r>
            <a:r>
              <a:rPr lang="en-US" b="true" sz="4910" strike="noStrike" u="none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918" y="2554329"/>
            <a:ext cx="17376634" cy="661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355" indent="-434178" lvl="1">
              <a:lnSpc>
                <a:spcPts val="7601"/>
              </a:lnSpc>
              <a:buFont typeface="Arial"/>
              <a:buChar char="•"/>
            </a:pPr>
            <a:r>
              <a:rPr lang="en-US" sz="4022">
                <a:solidFill>
                  <a:srgbClr val="26F5D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Insider threats are one of the most difficult to detect in any organization.</a:t>
            </a:r>
          </a:p>
          <a:p>
            <a:pPr algn="l" marL="868355" indent="-434178" lvl="1">
              <a:lnSpc>
                <a:spcPts val="7601"/>
              </a:lnSpc>
              <a:buFont typeface="Arial"/>
              <a:buChar char="•"/>
            </a:pPr>
            <a:r>
              <a:rPr lang="en-US" sz="4022">
                <a:solidFill>
                  <a:srgbClr val="26F5D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Unusual behaviors like late-night access, large file downloads, and unauthorized actions need to be flagged.</a:t>
            </a:r>
          </a:p>
          <a:p>
            <a:pPr algn="l" marL="868355" indent="-434178" lvl="1">
              <a:lnSpc>
                <a:spcPts val="7601"/>
              </a:lnSpc>
              <a:buFont typeface="Arial"/>
              <a:buChar char="•"/>
            </a:pPr>
            <a:r>
              <a:rPr lang="en-US" sz="4022">
                <a:solidFill>
                  <a:srgbClr val="26F5D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We aim to develop an automated system that tracks and analyzes user activity to identify and alert for suspicious behavior.</a:t>
            </a:r>
          </a:p>
          <a:p>
            <a:pPr algn="l">
              <a:lnSpc>
                <a:spcPts val="683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20F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101" y="2513509"/>
            <a:ext cx="16454192" cy="657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51334" indent="-475667" lvl="1">
              <a:lnSpc>
                <a:spcPts val="7314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A system that monitors and analyzes user activity in real-time.</a:t>
            </a:r>
          </a:p>
          <a:p>
            <a:pPr algn="just" marL="951334" indent="-475667" lvl="1">
              <a:lnSpc>
                <a:spcPts val="7314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Flagging abnormal behavior using a combination of rule-based and machine learning techniques.</a:t>
            </a:r>
          </a:p>
          <a:p>
            <a:pPr algn="just" marL="951334" indent="-475667" lvl="1">
              <a:lnSpc>
                <a:spcPts val="7314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Real-time alerts to administrators on detected anomalies.</a:t>
            </a:r>
          </a:p>
          <a:p>
            <a:pPr algn="just">
              <a:lnSpc>
                <a:spcPts val="934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16033" y="1334920"/>
            <a:ext cx="13484564" cy="62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13"/>
              </a:lnSpc>
              <a:spcBef>
                <a:spcPct val="0"/>
              </a:spcBef>
            </a:pPr>
            <a:r>
              <a:rPr lang="en-US" b="true" sz="491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SOLUTION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20F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663" y="2503984"/>
            <a:ext cx="17534674" cy="7517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51334" indent="-475667" lvl="1">
              <a:lnSpc>
                <a:spcPts val="7446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Backend: Python / Node.js</a:t>
            </a:r>
          </a:p>
          <a:p>
            <a:pPr algn="just" marL="951334" indent="-475667" lvl="1">
              <a:lnSpc>
                <a:spcPts val="7446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ML: Scikit-learn / TensorFlow / Custom Logic</a:t>
            </a:r>
          </a:p>
          <a:p>
            <a:pPr algn="just" marL="951334" indent="-475667" lvl="1">
              <a:lnSpc>
                <a:spcPts val="7446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Database: MongoDB / PostgreSQL</a:t>
            </a:r>
          </a:p>
          <a:p>
            <a:pPr algn="just" marL="951334" indent="-475667" lvl="1">
              <a:lnSpc>
                <a:spcPts val="7446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Frontend: React / HTML-CSS</a:t>
            </a:r>
          </a:p>
          <a:p>
            <a:pPr algn="just" marL="951334" indent="-475667" lvl="1">
              <a:lnSpc>
                <a:spcPts val="7446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Deployment: AWS / Firebase / Localhost</a:t>
            </a:r>
          </a:p>
          <a:p>
            <a:pPr algn="just" marL="951334" indent="-475667" lvl="1">
              <a:lnSpc>
                <a:spcPts val="7446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Optional: Logging Tools (ElasticSearch, Kibana, etc.)</a:t>
            </a:r>
          </a:p>
          <a:p>
            <a:pPr algn="just">
              <a:lnSpc>
                <a:spcPts val="7446"/>
              </a:lnSpc>
            </a:pPr>
          </a:p>
          <a:p>
            <a:pPr algn="just">
              <a:lnSpc>
                <a:spcPts val="744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91508" y="1492490"/>
            <a:ext cx="13484564" cy="62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13"/>
              </a:lnSpc>
              <a:spcBef>
                <a:spcPct val="0"/>
              </a:spcBef>
            </a:pPr>
            <a:r>
              <a:rPr lang="en-US" b="true" sz="491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TECHNOLOGY STACK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F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6794" y="2695580"/>
            <a:ext cx="9850236" cy="6562720"/>
          </a:xfrm>
          <a:custGeom>
            <a:avLst/>
            <a:gdLst/>
            <a:ahLst/>
            <a:cxnLst/>
            <a:rect r="r" b="b" t="t" l="l"/>
            <a:pathLst>
              <a:path h="6562720" w="9850236">
                <a:moveTo>
                  <a:pt x="0" y="0"/>
                </a:moveTo>
                <a:lnTo>
                  <a:pt x="9850235" y="0"/>
                </a:lnTo>
                <a:lnTo>
                  <a:pt x="9850235" y="6562720"/>
                </a:lnTo>
                <a:lnTo>
                  <a:pt x="0" y="656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03101" y="1143000"/>
            <a:ext cx="13484564" cy="62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13"/>
              </a:lnSpc>
              <a:spcBef>
                <a:spcPct val="0"/>
              </a:spcBef>
            </a:pPr>
            <a:r>
              <a:rPr lang="en-US" b="true" sz="491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ARCHITECTURE</a:t>
            </a:r>
            <a:r>
              <a:rPr lang="en-US" b="true" sz="491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/WORKING BLOCK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20F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663" y="2707430"/>
            <a:ext cx="17534674" cy="612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51334" indent="-475667" lvl="1">
              <a:lnSpc>
                <a:spcPts val="8107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Behavior Tracking (logins,</a:t>
            </a: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 file downloads, work hours)</a:t>
            </a:r>
          </a:p>
          <a:p>
            <a:pPr algn="just" marL="951334" indent="-475667" lvl="1">
              <a:lnSpc>
                <a:spcPts val="8107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Anomaly Detection (ML models or statistical rules)</a:t>
            </a:r>
          </a:p>
          <a:p>
            <a:pPr algn="just" marL="951334" indent="-475667" lvl="1">
              <a:lnSpc>
                <a:spcPts val="8107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Real-time Alerts</a:t>
            </a:r>
          </a:p>
          <a:p>
            <a:pPr algn="just" marL="951334" indent="-475667" lvl="1">
              <a:lnSpc>
                <a:spcPts val="8107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Admin Dashboard</a:t>
            </a:r>
          </a:p>
          <a:p>
            <a:pPr algn="just" marL="951334" indent="-475667" lvl="1">
              <a:lnSpc>
                <a:spcPts val="8107"/>
              </a:lnSpc>
              <a:buFont typeface="Arial"/>
              <a:buChar char="•"/>
            </a:pPr>
            <a:r>
              <a:rPr lang="en-US" sz="4406">
                <a:solidFill>
                  <a:srgbClr val="26C8AB"/>
                </a:solidFill>
                <a:latin typeface="Poppins"/>
                <a:ea typeface="Poppins"/>
                <a:cs typeface="Poppins"/>
                <a:sym typeface="Poppins"/>
              </a:rPr>
              <a:t>Privacy-respecting Logging</a:t>
            </a:r>
          </a:p>
          <a:p>
            <a:pPr algn="just">
              <a:lnSpc>
                <a:spcPts val="810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48620" y="1650061"/>
            <a:ext cx="13484564" cy="62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13"/>
              </a:lnSpc>
              <a:spcBef>
                <a:spcPct val="0"/>
              </a:spcBef>
            </a:pPr>
            <a:r>
              <a:rPr lang="en-US" b="true" sz="4910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KEY FEATURES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2316" y="4371991"/>
            <a:ext cx="10557149" cy="188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66"/>
              </a:lnSpc>
            </a:pPr>
            <a:r>
              <a:rPr lang="en-US" sz="14653" b="true">
                <a:solidFill>
                  <a:srgbClr val="FDFDFD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DAGlGYCV74E</dc:identifier>
  <dcterms:modified xsi:type="dcterms:W3CDTF">2011-08-01T06:04:30Z</dcterms:modified>
  <cp:revision>1</cp:revision>
  <dc:title>Black Tosca Modern Futuristic Cybersecurity Presentation</dc:title>
</cp:coreProperties>
</file>