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401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1432DBC-B571-4BEE-B501-D457604A27F8}">
          <p14:sldIdLst>
            <p14:sldId id="297"/>
            <p14:sldId id="298"/>
            <p14:sldId id="299"/>
          </p14:sldIdLst>
        </p14:section>
        <p14:section name="Functional Programming" id="{1569E921-4623-4D24-A41B-D38EE77354D6}">
          <p14:sldIdLst>
            <p14:sldId id="300"/>
            <p14:sldId id="301"/>
            <p14:sldId id="302"/>
            <p14:sldId id="303"/>
          </p14:sldIdLst>
        </p14:section>
        <p14:section name="Lambda Expressions" id="{C88CC043-81D9-4318-B6EB-DD69903B3DE0}">
          <p14:sldIdLst>
            <p14:sldId id="304"/>
            <p14:sldId id="305"/>
            <p14:sldId id="306"/>
            <p14:sldId id="307"/>
            <p14:sldId id="308"/>
          </p14:sldIdLst>
        </p14:section>
        <p14:section name="Action&lt;T&gt;, Func&lt;T&gt;" id="{8CC2A81F-8422-49E5-AF70-6BFDE88CFCE1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  <p14:section name="Conclusion" id="{01D3F366-0949-4EDB-A1FF-0BDBCECE21BA}">
          <p14:sldIdLst>
            <p14:sldId id="324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396" y="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64628-1F3D-45FF-BC69-76DD117EE3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891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AA151-6324-42B5-B51A-A016DCCEC8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639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CF2F38-B6F1-48F0-A330-A4E4883F57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2067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3C3D58-53AB-4EB2-A5E0-03CC10F620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5481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9BFDF1-E7B0-48DC-A11B-0EB4EECF89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369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17F90B-B0D9-4018-BB6C-8DBD4FD547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9290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2CB9DF-5B05-4A08-8EAE-B2CFE9A84B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460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2/Functional-Programming-Lab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2/Functional-Programming-Lab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Expressions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98" y="2176564"/>
            <a:ext cx="1976004" cy="267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8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Explicit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Zero parameters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More parameters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(2)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1" y="1875401"/>
            <a:ext cx="6248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msg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msg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3223008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 msg)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Console.WriteLine(msg);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2001" y="4549166"/>
            <a:ext cx="68676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Console.WriteLine("hi");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5931267"/>
            <a:ext cx="7162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return x + y;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8DEB595-67A5-46CF-9E3D-E0AA2425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693" y="4556569"/>
            <a:ext cx="3505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MyMethod();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FEA2461-21CA-45E1-BE72-7D58CE2D9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814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Read integers from the console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  <a:r>
              <a:rPr lang="en-US" dirty="0"/>
              <a:t>, sorted in ascending order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two Lambda Expressions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GB" dirty="0"/>
              <a:t>Examples: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</a:t>
            </a:r>
            <a:r>
              <a:rPr lang="bg-BG" dirty="0"/>
              <a:t> </a:t>
            </a:r>
            <a:r>
              <a:rPr lang="en-US" dirty="0"/>
              <a:t>Even Numbers 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21000" y="3917590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4, 2, 1, 3, 5, 7, 1, 4, 2, 12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90299" y="3917590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2, 2, 4, 4, 12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7A1F6AD-3140-4C43-BDD4-98961CA95705}"/>
              </a:ext>
            </a:extLst>
          </p:cNvPr>
          <p:cNvSpPr/>
          <p:nvPr/>
        </p:nvSpPr>
        <p:spPr bwMode="auto">
          <a:xfrm>
            <a:off x="7167899" y="3988700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30AB4-CE7A-4FC7-A992-BAB24136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4792633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1, 3, 3, 4, 5, 6, 10, 9, 8, 2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6429A-79FB-4212-A7E8-01CCA153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299" y="4792633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2, 4, 6, 8, 10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43EECA7-F493-4666-A818-9B89AA7D6BFD}"/>
              </a:ext>
            </a:extLst>
          </p:cNvPr>
          <p:cNvSpPr/>
          <p:nvPr/>
        </p:nvSpPr>
        <p:spPr bwMode="auto">
          <a:xfrm>
            <a:off x="7167899" y="4863743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BFD9A-52F9-4388-88FB-3771D8A9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5667676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1, 3, 4, 13, 10, 23, 45, 5, 1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E1439-F93A-43D0-8D8D-877AC7D01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299" y="5667676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4, 10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698BB7-BD62-49AB-9CE0-0E1B8998F160}"/>
              </a:ext>
            </a:extLst>
          </p:cNvPr>
          <p:cNvSpPr/>
          <p:nvPr/>
        </p:nvSpPr>
        <p:spPr bwMode="auto">
          <a:xfrm>
            <a:off x="7167899" y="5738786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99580-FD6A-4619-8F33-680F1D96245B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589DBA3-096C-4FB5-850F-3AA146AF7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851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3" grpId="0" animBg="1"/>
      <p:bldP spid="9" grpId="0" animBg="1"/>
      <p:bldP spid="10" grpId="0" animBg="1"/>
      <p:bldP spid="13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Even Numbers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8500" y="1764000"/>
            <a:ext cx="1057500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int[] numbers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	.Split(new string[] { ", " 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		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     </a:t>
            </a:r>
            <a:r>
              <a:rPr lang="en-US" sz="2800" dirty="0">
                <a:solidFill>
                  <a:schemeClr val="tx1"/>
                </a:solidFill>
              </a:rPr>
              <a:t>	.Select(</a:t>
            </a:r>
            <a:r>
              <a:rPr lang="en-US" sz="2800" dirty="0">
                <a:solidFill>
                  <a:schemeClr val="bg1"/>
                </a:solidFill>
              </a:rPr>
              <a:t>n =&gt; int.Parse(n)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	.Where(</a:t>
            </a:r>
            <a:r>
              <a:rPr lang="en-US" sz="2800" dirty="0">
                <a:solidFill>
                  <a:schemeClr val="bg1"/>
                </a:solidFill>
              </a:rPr>
              <a:t>n =&gt; n % 2 </a:t>
            </a:r>
            <a:r>
              <a:rPr lang="bg-BG" sz="2800" dirty="0">
                <a:solidFill>
                  <a:schemeClr val="bg1"/>
                </a:solidFill>
              </a:rPr>
              <a:t>=</a:t>
            </a:r>
            <a:r>
              <a:rPr lang="en-US" sz="2800" dirty="0">
                <a:solidFill>
                  <a:schemeClr val="bg1"/>
                </a:solidFill>
              </a:rPr>
              <a:t>= 0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	.OrderBy(</a:t>
            </a:r>
            <a:r>
              <a:rPr lang="en-US" sz="2800" dirty="0">
                <a:solidFill>
                  <a:schemeClr val="bg1"/>
                </a:solidFill>
              </a:rPr>
              <a:t>n =&gt; n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	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string result = string.Join(", ", numbers);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Console.WriteLine(result);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5C7461D-EA20-4A05-A636-200A5ADE0A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2485" y="990600"/>
            <a:ext cx="272703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dirty="0">
                <a:ln w="0"/>
                <a:solidFill>
                  <a:schemeClr val="bg2"/>
                </a:solidFill>
              </a:rPr>
              <a:t>=&gt;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386721-3301-4B0B-A12D-63C762DB72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fr-FR" dirty="0" smtClean="0"/>
              <a:t>Action&lt;T&gt;, </a:t>
            </a:r>
            <a:r>
              <a:rPr lang="fr-FR" dirty="0" err="1" smtClean="0"/>
              <a:t>Func</a:t>
            </a:r>
            <a:r>
              <a:rPr lang="fr-FR" dirty="0" smtClean="0"/>
              <a:t>&lt;T</a:t>
            </a:r>
            <a:r>
              <a:rPr lang="fr-FR" dirty="0"/>
              <a:t>, V</a:t>
            </a:r>
            <a:r>
              <a:rPr lang="fr-FR" dirty="0" smtClean="0"/>
              <a:t>&gt;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4A9DB13-ECEB-4C08-8C37-B427D010664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304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delegate</a:t>
            </a:r>
            <a:r>
              <a:rPr lang="en-US" dirty="0"/>
              <a:t> is a type that represents references to methods with a particular parameter list and return type</a:t>
            </a:r>
          </a:p>
          <a:p>
            <a:r>
              <a:rPr lang="en-US" dirty="0"/>
              <a:t>Used to pass </a:t>
            </a:r>
            <a:r>
              <a:rPr lang="en-US" b="1" dirty="0">
                <a:solidFill>
                  <a:schemeClr val="bg1"/>
                </a:solidFill>
              </a:rPr>
              <a:t>methods as arguments </a:t>
            </a:r>
            <a:r>
              <a:rPr lang="en-US" dirty="0"/>
              <a:t>to other methods</a:t>
            </a:r>
          </a:p>
          <a:p>
            <a:r>
              <a:rPr lang="en-US" dirty="0"/>
              <a:t>Can be used to define callback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bg-BG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3879604"/>
            <a:ext cx="9001009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calc = (x, y) =&gt; x * y;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17ABB2C-DC35-4096-A186-ED00B60B6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842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Initialization of a function  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endParaRPr lang="en-US" sz="3000" dirty="0"/>
          </a:p>
          <a:p>
            <a:r>
              <a:rPr lang="en-US" sz="3000" dirty="0"/>
              <a:t>Input and output type can be </a:t>
            </a:r>
            <a:r>
              <a:rPr lang="en-US" sz="3000" b="1" dirty="0">
                <a:solidFill>
                  <a:schemeClr val="bg1"/>
                </a:solidFill>
              </a:rPr>
              <a:t>different types</a:t>
            </a:r>
          </a:p>
          <a:p>
            <a:r>
              <a:rPr lang="en-US" sz="3000" dirty="0"/>
              <a:t>Input and output type </a:t>
            </a:r>
            <a:r>
              <a:rPr lang="en-US" sz="3000" b="1" dirty="0">
                <a:solidFill>
                  <a:schemeClr val="bg1"/>
                </a:solidFill>
              </a:rPr>
              <a:t>must be from the declared type</a:t>
            </a:r>
          </a:p>
          <a:p>
            <a:pPr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000" dirty="0"/>
              <a:t> generic delegate uses type parameters to define the number and </a:t>
            </a:r>
            <a:br>
              <a:rPr lang="en-US" sz="3000" dirty="0"/>
            </a:br>
            <a:r>
              <a:rPr lang="en-US" sz="3000" dirty="0"/>
              <a:t>types of input parameters and returns the type of the delegate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- Func&lt;T, V&gt;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7066" y="2771261"/>
            <a:ext cx="10100934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 func = n =&gt; n.ToString();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2000" y="2029152"/>
            <a:ext cx="1819491" cy="577081"/>
          </a:xfrm>
          <a:prstGeom prst="wedgeRoundRectCallout">
            <a:avLst>
              <a:gd name="adj1" fmla="val 54578"/>
              <a:gd name="adj2" fmla="val 49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34230" y="630571"/>
            <a:ext cx="465640" cy="3733799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659929" y="1524000"/>
            <a:ext cx="3811623" cy="635408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Lambda Expressions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761249" y="3482892"/>
            <a:ext cx="2804490" cy="477301"/>
          </a:xfrm>
          <a:prstGeom prst="wedgeRoundRectCallout">
            <a:avLst>
              <a:gd name="adj1" fmla="val -10930"/>
              <a:gd name="adj2" fmla="val -850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parameter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842873" y="3477957"/>
            <a:ext cx="2911813" cy="47730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Return expression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048000" y="2023445"/>
            <a:ext cx="2079142" cy="577081"/>
          </a:xfrm>
          <a:prstGeom prst="wedgeRoundRectCallout">
            <a:avLst>
              <a:gd name="adj1" fmla="val 28204"/>
              <a:gd name="adj2" fmla="val 68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4333192" y="3482893"/>
            <a:ext cx="1145692" cy="477301"/>
          </a:xfrm>
          <a:prstGeom prst="wedgeRoundRectCallout">
            <a:avLst>
              <a:gd name="adj1" fmla="val 38798"/>
              <a:gd name="adj2" fmla="val -74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60B766D-02CC-4F28-B0A1-91ED08D11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7440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.NET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void method: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r>
              <a:rPr lang="en-US" dirty="0"/>
              <a:t>Instead of writing the method we can do: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Then we use it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- Action&lt;T&gt;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1997671"/>
            <a:ext cx="6934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void Print(string message)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Console.WriteLine(message);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796413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= message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 						  			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5393406"/>
            <a:ext cx="60198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peter");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	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peter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print(5.ToString());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4E1F4CE-A165-438F-AAE5-169B287B42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8993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Read numbers from the console</a:t>
            </a:r>
          </a:p>
          <a:p>
            <a:r>
              <a:rPr lang="en-US" dirty="0"/>
              <a:t>Use your own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 to parse</a:t>
            </a:r>
            <a:r>
              <a:rPr lang="en-US" dirty="0"/>
              <a:t> each element</a:t>
            </a:r>
          </a:p>
          <a:p>
            <a:r>
              <a:rPr lang="en-US" dirty="0"/>
              <a:t>Print the</a:t>
            </a:r>
            <a:r>
              <a:rPr lang="en-US" b="1" dirty="0">
                <a:solidFill>
                  <a:schemeClr val="bg1"/>
                </a:solidFill>
              </a:rPr>
              <a:t> count </a:t>
            </a:r>
            <a:r>
              <a:rPr lang="en-US" dirty="0"/>
              <a:t>of numbers</a:t>
            </a:r>
          </a:p>
          <a:p>
            <a:r>
              <a:rPr lang="en-US" dirty="0"/>
              <a:t>Print 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812103" y="3646485"/>
            <a:ext cx="948763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41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1000" y="3947396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4, 2, 1, 3, 5, 7, 1, 4, 2, 12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1A824-6C39-46DF-98BF-9257E5C8D90C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56DEE0-9070-4A81-AFA7-606E4B2982F7}"/>
              </a:ext>
            </a:extLst>
          </p:cNvPr>
          <p:cNvSpPr/>
          <p:nvPr/>
        </p:nvSpPr>
        <p:spPr bwMode="auto">
          <a:xfrm>
            <a:off x="6977747" y="4072871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DE025-38F3-422A-A580-913A1072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04" y="5079713"/>
            <a:ext cx="948763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496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3068A-7C03-4C34-9C15-C0CB04BD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5320292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85, 47, 91, 32, 83, 75, 81, 2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82ED06C-5811-40B5-9145-0C0AC293F43A}"/>
              </a:ext>
            </a:extLst>
          </p:cNvPr>
          <p:cNvSpPr/>
          <p:nvPr/>
        </p:nvSpPr>
        <p:spPr bwMode="auto">
          <a:xfrm>
            <a:off x="6973947" y="5454289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EFA7709-5038-4298-A86B-CF9B5C314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24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6000" y="2304000"/>
            <a:ext cx="9900000" cy="33643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string input = Console.ReadLine();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Func&lt;string, int&gt;</a:t>
            </a:r>
            <a:r>
              <a:rPr lang="en-US" sz="2800" dirty="0">
                <a:solidFill>
                  <a:schemeClr val="tx1"/>
                </a:solidFill>
              </a:rPr>
              <a:t> parser = </a:t>
            </a:r>
            <a:r>
              <a:rPr lang="en-US" sz="2800" dirty="0">
                <a:solidFill>
                  <a:schemeClr val="bg1"/>
                </a:solidFill>
              </a:rPr>
              <a:t>n =&gt; int.Parse(n)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int[] numbers = input.Split(new string[] {", "},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    .Select(</a:t>
            </a:r>
            <a:r>
              <a:rPr lang="en-US" sz="2800" dirty="0">
                <a:solidFill>
                  <a:schemeClr val="bg1"/>
                </a:solidFill>
              </a:rPr>
              <a:t>parser</a:t>
            </a:r>
            <a:r>
              <a:rPr lang="en-US" sz="2800" dirty="0">
                <a:solidFill>
                  <a:schemeClr val="tx1"/>
                </a:solidFill>
              </a:rPr>
              <a:t>).ToArray();</a:t>
            </a:r>
            <a:endParaRPr lang="bg-BG" sz="28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Console.WriteLine(numbers.Length);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Console.WriteLine(numbers.Sum());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86301B-E49D-4C1D-85A7-4537366AAE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79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a text from the console</a:t>
            </a:r>
          </a:p>
          <a:p>
            <a:r>
              <a:rPr lang="en-US" sz="3200" dirty="0"/>
              <a:t>Filter only words, that </a:t>
            </a:r>
            <a:r>
              <a:rPr lang="en-US" sz="3200" b="1" dirty="0">
                <a:solidFill>
                  <a:schemeClr val="bg1"/>
                </a:solidFill>
              </a:rPr>
              <a:t>start </a:t>
            </a:r>
            <a:r>
              <a:rPr lang="en-US" sz="3200" dirty="0"/>
              <a:t>with</a:t>
            </a:r>
            <a:r>
              <a:rPr lang="en-US" sz="3200" b="1" dirty="0"/>
              <a:t> </a:t>
            </a:r>
            <a:r>
              <a:rPr lang="en-US" sz="3200" dirty="0"/>
              <a:t>a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capital </a:t>
            </a:r>
            <a:r>
              <a:rPr lang="en-US" sz="3200" dirty="0"/>
              <a:t>letter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</a:t>
            </a:r>
          </a:p>
          <a:p>
            <a:r>
              <a:rPr lang="en-US" sz="3200" dirty="0"/>
              <a:t>Print each of the words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Uppercase Words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9808" y="3901850"/>
            <a:ext cx="5601511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 following example shows how to use Predicate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60227" y="3886200"/>
            <a:ext cx="205740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</a:t>
            </a:r>
          </a:p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Predicate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06EDE-5C57-47D4-B715-0F0C78F0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836" y="4222717"/>
            <a:ext cx="523875" cy="438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BBA531-46CC-40AE-8720-8495D15C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226" y="5407251"/>
            <a:ext cx="423109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count of words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9688C-84E6-4392-B1D1-9E55690B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227" y="5419820"/>
            <a:ext cx="2057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AB3442-EBE9-4F1C-A0A2-079649D8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801" y="5474221"/>
            <a:ext cx="523875" cy="438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E572C3-D51B-457A-AF35-65788B5D487B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BC1097D-532B-44DF-BB8A-68B33D265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157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4500" indent="-444500" defTabSz="895350">
              <a:buFontTx/>
              <a:buAutoNum type="arabicPeriod"/>
            </a:pPr>
            <a:r>
              <a:rPr lang="en-US" sz="3600" dirty="0"/>
              <a:t>Functional Programming</a:t>
            </a:r>
          </a:p>
          <a:p>
            <a:pPr marL="444500" indent="-444500" defTabSz="895350">
              <a:buFontTx/>
              <a:buAutoNum type="arabicPeriod"/>
            </a:pPr>
            <a:r>
              <a:rPr lang="en-US" sz="3600" dirty="0"/>
              <a:t>Lambda Expressions</a:t>
            </a:r>
          </a:p>
          <a:p>
            <a:pPr marL="444500" indent="-444500" defTabSz="895350">
              <a:buClr>
                <a:schemeClr val="tx1"/>
              </a:buClr>
              <a:buFontTx/>
              <a:buAutoNum type="arabicPeriod"/>
            </a:pPr>
            <a:r>
              <a:rPr lang="en-US" sz="3600" dirty="0">
                <a:latin typeface="Consolas" panose="020B0609020204030204" pitchFamily="49" charset="0"/>
              </a:rPr>
              <a:t>Action&lt;T&gt;</a:t>
            </a:r>
            <a:r>
              <a:rPr lang="en-US" sz="3600" dirty="0"/>
              <a:t>, </a:t>
            </a:r>
            <a:r>
              <a:rPr lang="en-US" sz="3600" noProof="1">
                <a:latin typeface="Consolas" panose="020B0609020204030204" pitchFamily="49" charset="0"/>
              </a:rPr>
              <a:t>Func</a:t>
            </a:r>
            <a:r>
              <a:rPr lang="en-US" sz="3600" dirty="0">
                <a:latin typeface="Consolas" panose="020B0609020204030204" pitchFamily="49" charset="0"/>
              </a:rPr>
              <a:t>&lt;T&gt;</a:t>
            </a:r>
          </a:p>
          <a:p>
            <a:pPr lvl="1" defTabSz="895350"/>
            <a:r>
              <a:rPr lang="en-US" sz="3400" dirty="0"/>
              <a:t>Passing Functions to Methods</a:t>
            </a:r>
            <a:endParaRPr lang="bg-BG" sz="34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03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58500" y="1854000"/>
            <a:ext cx="1147500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bg1"/>
                </a:solidFill>
              </a:rPr>
              <a:t>Func&lt;string, bool&gt;</a:t>
            </a:r>
            <a:r>
              <a:rPr lang="en-US" sz="2800" noProof="1">
                <a:solidFill>
                  <a:schemeClr val="tx1"/>
                </a:solidFill>
              </a:rPr>
              <a:t> checker = </a:t>
            </a:r>
            <a:r>
              <a:rPr lang="en-US" sz="2800" noProof="1">
                <a:solidFill>
                  <a:schemeClr val="bg1"/>
                </a:solidFill>
              </a:rPr>
              <a:t>n =&gt; n[0] == n.ToUpper()[0]</a:t>
            </a:r>
            <a:r>
              <a:rPr lang="en-US" sz="28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var words = Console.ReadLine().Split(new string[] {" "},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   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            .Where(</a:t>
            </a:r>
            <a:r>
              <a:rPr lang="en-US" sz="2800" noProof="1">
                <a:solidFill>
                  <a:schemeClr val="bg1"/>
                </a:solidFill>
              </a:rPr>
              <a:t>checker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            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foreach (string word in words)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Console.WriteLine(word);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1669946-0F73-4CE8-964B-78CADE01E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74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from</a:t>
            </a:r>
            <a:r>
              <a:rPr lang="bg-BG" sz="3200" dirty="0"/>
              <a:t> </a:t>
            </a:r>
            <a:r>
              <a:rPr lang="en-GB" sz="3200" dirty="0"/>
              <a:t>the </a:t>
            </a:r>
            <a:r>
              <a:rPr lang="en-US" sz="3200" dirty="0"/>
              <a:t>console </a:t>
            </a:r>
            <a:r>
              <a:rPr lang="en-US" sz="3200" b="1" dirty="0">
                <a:solidFill>
                  <a:schemeClr val="bg1"/>
                </a:solidFill>
              </a:rPr>
              <a:t>prices of items</a:t>
            </a:r>
          </a:p>
          <a:p>
            <a:r>
              <a:rPr lang="en-US" sz="3200" dirty="0"/>
              <a:t>Add </a:t>
            </a:r>
            <a:r>
              <a:rPr lang="en-US" sz="3200" b="1" dirty="0">
                <a:solidFill>
                  <a:schemeClr val="bg1"/>
                </a:solidFill>
              </a:rPr>
              <a:t>VAT</a:t>
            </a:r>
            <a:r>
              <a:rPr lang="en-US" sz="3200" dirty="0"/>
              <a:t> of 20% to all of them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UnaryOperator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2001" y="3253099"/>
            <a:ext cx="198420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400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5948" y="3253098"/>
            <a:ext cx="1066800" cy="2213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139" y="3327743"/>
            <a:ext cx="523875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629B6D-BA9F-4D5A-B7C6-047245DCA62D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DECB82-B06C-462A-B66D-90C3F91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840" y="3226972"/>
            <a:ext cx="271276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24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7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7391C-BE6A-4B54-B6B9-67FA4A0B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346" y="3226971"/>
            <a:ext cx="1133855" cy="2213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.00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28.80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14.40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9AB0BA-7437-4CBD-92CD-BE9DBF7D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537" y="3327742"/>
            <a:ext cx="523875" cy="438150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DB2B00EF-7CF7-4D2D-8720-A4245A793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35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38500" y="2079000"/>
            <a:ext cx="9315000" cy="38167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double[] prices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.Split(new string[] { ", " 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double.Parse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n =&gt; n * 1.2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foreach (var price in prices)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Console.WriteLine($"{price:f2}");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A48364-5537-417C-8638-7773590AE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942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pass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r>
              <a:rPr lang="en-US" dirty="0"/>
              <a:t>We can use the method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1883614"/>
            <a:ext cx="1012668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int Operation(int number,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0" y="4275893"/>
            <a:ext cx="85344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AB9149D-5EB5-4175-8EC9-EED0AD2B4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9803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from the console </a:t>
            </a:r>
            <a:r>
              <a:rPr lang="en-US" sz="3200" b="1" dirty="0">
                <a:solidFill>
                  <a:schemeClr val="bg1"/>
                </a:solidFill>
              </a:rPr>
              <a:t>n people</a:t>
            </a:r>
            <a:r>
              <a:rPr lang="en-US" sz="3200" dirty="0"/>
              <a:t> with their </a:t>
            </a:r>
            <a:r>
              <a:rPr lang="en-US" sz="3200" b="1" dirty="0">
                <a:solidFill>
                  <a:schemeClr val="bg1"/>
                </a:solidFill>
              </a:rPr>
              <a:t>age</a:t>
            </a:r>
          </a:p>
          <a:p>
            <a:r>
              <a:rPr lang="en-US" sz="3200" dirty="0"/>
              <a:t>Read a </a:t>
            </a:r>
            <a:r>
              <a:rPr lang="en-US" sz="3200" b="1" dirty="0">
                <a:solidFill>
                  <a:schemeClr val="bg1"/>
                </a:solidFill>
              </a:rPr>
              <a:t>condition</a:t>
            </a:r>
            <a:r>
              <a:rPr lang="en-US" sz="3200" dirty="0"/>
              <a:t> and an age </a:t>
            </a:r>
            <a:r>
              <a:rPr lang="en-US" sz="3200" b="1" dirty="0">
                <a:solidFill>
                  <a:schemeClr val="bg1"/>
                </a:solidFill>
              </a:rPr>
              <a:t>filter</a:t>
            </a:r>
          </a:p>
          <a:p>
            <a:r>
              <a:rPr lang="en-US" sz="3200" dirty="0"/>
              <a:t>Read a format type for output and filter the people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Filter by Age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601850" y="4672458"/>
            <a:ext cx="3691124" cy="40980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6000" y="3069779"/>
            <a:ext cx="1828800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Noah, 31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older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 age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63893" y="4011713"/>
            <a:ext cx="1946719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Lucas - 20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Mia - 29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 - 31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794E1D-D2D1-4BF1-AF3C-2640F7779558}"/>
              </a:ext>
            </a:extLst>
          </p:cNvPr>
          <p:cNvSpPr/>
          <p:nvPr/>
        </p:nvSpPr>
        <p:spPr bwMode="auto">
          <a:xfrm>
            <a:off x="2765746" y="442137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C95EE-A118-4DC5-A294-7A5AF65F6023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014C4-6F93-4D7F-AB8E-E52E642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818" y="3073659"/>
            <a:ext cx="1828800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Noah, 18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younger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A217C-6DE8-4C12-8213-BE1B899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546" y="4172851"/>
            <a:ext cx="1123640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E43158-CE5A-44C1-AE6B-14DBA9843909}"/>
              </a:ext>
            </a:extLst>
          </p:cNvPr>
          <p:cNvSpPr/>
          <p:nvPr/>
        </p:nvSpPr>
        <p:spPr bwMode="auto">
          <a:xfrm>
            <a:off x="7783162" y="4402773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242ACEC-A60E-4D51-A3BB-2E32EA1A8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5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0946" y="2934000"/>
            <a:ext cx="11770108" cy="2299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2"/>
                </a:solidFill>
              </a:rPr>
              <a:t>// TODO: </a:t>
            </a:r>
            <a:r>
              <a:rPr lang="en-US" sz="2600" i="1" dirty="0">
                <a:solidFill>
                  <a:schemeClr val="accent2"/>
                </a:solidFill>
              </a:rPr>
              <a:t>Read data from the console</a:t>
            </a:r>
            <a:endParaRPr lang="bg-BG" sz="2600" i="1" dirty="0">
              <a:solidFill>
                <a:schemeClr val="accent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Func</a:t>
            </a:r>
            <a:r>
              <a:rPr lang="en-US" sz="2600" dirty="0">
                <a:solidFill>
                  <a:schemeClr val="bg1"/>
                </a:solidFill>
              </a:rPr>
              <a:t>&lt;</a:t>
            </a:r>
            <a:r>
              <a:rPr lang="en-US" sz="2600" noProof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, bool&gt;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tester = </a:t>
            </a:r>
            <a:r>
              <a:rPr lang="en-US" sz="2600" noProof="1">
                <a:solidFill>
                  <a:schemeClr val="tx1"/>
                </a:solidFill>
              </a:rPr>
              <a:t>CreateTester(condition</a:t>
            </a:r>
            <a:r>
              <a:rPr lang="en-US" sz="2600" dirty="0">
                <a:solidFill>
                  <a:schemeClr val="tx1"/>
                </a:solidFill>
              </a:rPr>
              <a:t>, age);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Action&lt;KeyValuePair&lt;string, int&gt;&gt;</a:t>
            </a:r>
            <a:r>
              <a:rPr lang="en-US" sz="2600" noProof="1"/>
              <a:t> </a:t>
            </a:r>
            <a:r>
              <a:rPr lang="en-US" sz="2600" dirty="0">
                <a:solidFill>
                  <a:schemeClr val="tx1"/>
                </a:solidFill>
              </a:rPr>
              <a:t>printer = </a:t>
            </a:r>
            <a:endParaRPr lang="bg-BG" sz="26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>
                <a:solidFill>
                  <a:schemeClr val="tx1"/>
                </a:solidFill>
              </a:rPr>
              <a:t>                                  </a:t>
            </a:r>
            <a:r>
              <a:rPr lang="en-US" sz="2600" noProof="1">
                <a:solidFill>
                  <a:schemeClr val="tx1"/>
                </a:solidFill>
              </a:rPr>
              <a:t>CreatePrinter</a:t>
            </a:r>
            <a:r>
              <a:rPr lang="en-US" sz="2600" dirty="0">
                <a:solidFill>
                  <a:schemeClr val="tx1"/>
                </a:solidFill>
              </a:rPr>
              <a:t>(format);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PrintFilteredStudent(people</a:t>
            </a:r>
            <a:r>
              <a:rPr lang="en-US" sz="2600" dirty="0">
                <a:solidFill>
                  <a:schemeClr val="tx1"/>
                </a:solidFill>
              </a:rPr>
              <a:t>, tester, printer);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F69C0B6-2BBB-4D8A-BEC2-3F7D5978C9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987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5300" y="2034000"/>
            <a:ext cx="11201400" cy="3979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Func&lt;int, bool&gt; </a:t>
            </a:r>
            <a:r>
              <a:rPr lang="en-US" sz="2600" dirty="0">
                <a:solidFill>
                  <a:schemeClr val="tx1"/>
                </a:solidFill>
              </a:rPr>
              <a:t>CreateTester</a:t>
            </a:r>
            <a:endParaRPr lang="bg-BG" sz="26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>
                <a:solidFill>
                  <a:schemeClr val="tx1"/>
                </a:solidFill>
              </a:rPr>
              <a:t>				     </a:t>
            </a:r>
            <a:r>
              <a:rPr lang="en-US" sz="2600" dirty="0">
                <a:solidFill>
                  <a:schemeClr val="tx1"/>
                </a:solidFill>
              </a:rPr>
              <a:t>(string condition, int age)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(condition)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"younger":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&lt; age;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"older":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&gt;= age;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DC811A-2007-4EC1-AE57-3482171178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723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(3)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5300" y="2034000"/>
            <a:ext cx="11201400" cy="3979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Action&lt;KeyValuePair&lt;string, int&gt;&gt;</a:t>
            </a:r>
            <a:r>
              <a:rPr lang="en-US" sz="2600" dirty="0"/>
              <a:t> </a:t>
            </a:r>
            <a:endParaRPr lang="bg-BG" sz="2600" dirty="0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                              </a:t>
            </a:r>
            <a:r>
              <a:rPr lang="en-US" sz="2600" dirty="0">
                <a:solidFill>
                  <a:schemeClr val="tx1"/>
                </a:solidFill>
              </a:rPr>
              <a:t>CreatePrinter(string format)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(format)</a:t>
            </a:r>
            <a:endParaRPr lang="bg-BG" sz="26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>
                <a:solidFill>
                  <a:schemeClr val="tx1"/>
                </a:solidFill>
              </a:rPr>
              <a:t>    </a:t>
            </a:r>
            <a:r>
              <a:rPr lang="en-US" sz="2600" dirty="0">
                <a:solidFill>
                  <a:schemeClr val="tx1"/>
                </a:solidFill>
              </a:rPr>
              <a:t>case "name":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>
                <a:solidFill>
                  <a:schemeClr val="tx1"/>
                </a:solidFill>
              </a:rPr>
              <a:t>      </a:t>
            </a:r>
            <a:r>
              <a:rPr lang="en-US" sz="2600" dirty="0">
                <a:solidFill>
                  <a:schemeClr val="tx1"/>
                </a:solidFill>
              </a:rPr>
              <a:t>return person =&gt; Console.WriteLine($"{person.Key}");</a:t>
            </a:r>
            <a:endParaRPr lang="bg-BG" sz="26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  </a:t>
            </a:r>
            <a:r>
              <a:rPr lang="bg-BG" sz="2600" dirty="0">
                <a:solidFill>
                  <a:schemeClr val="accent2"/>
                </a:solidFill>
              </a:rPr>
              <a:t>//</a:t>
            </a:r>
            <a:r>
              <a:rPr lang="en-US" sz="2600" dirty="0">
                <a:solidFill>
                  <a:schemeClr val="accent2"/>
                </a:solidFill>
              </a:rPr>
              <a:t> TODO: </a:t>
            </a:r>
            <a:r>
              <a:rPr lang="en-US" sz="2600" i="1" dirty="0">
                <a:solidFill>
                  <a:schemeClr val="accent2"/>
                </a:solidFill>
              </a:rPr>
              <a:t>complete the other cases</a:t>
            </a:r>
            <a:endParaRPr lang="bg-BG" sz="2600" i="1" dirty="0">
              <a:solidFill>
                <a:schemeClr val="accent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A71098-D256-4759-97FA-175336D1C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432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Lambda expressions are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anonymous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3200" dirty="0">
                <a:solidFill>
                  <a:schemeClr val="bg2"/>
                </a:solidFill>
              </a:rPr>
              <a:t> used with delegates</a:t>
            </a:r>
            <a:endParaRPr lang="en-US" sz="3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Func&lt;T, TResult&gt;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 a function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that returns TResult type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Action&lt;T&gt;</a:t>
            </a:r>
            <a:r>
              <a:rPr lang="en-US" sz="3200" dirty="0">
                <a:solidFill>
                  <a:schemeClr val="bg2"/>
                </a:solidFill>
              </a:rPr>
              <a:t> is a void function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Functions can be submitted as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method parameters 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F656B09-DBF5-4594-B46B-28983F3B3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48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4688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</a:t>
            </a:r>
            <a:r>
              <a:rPr lang="en-US" sz="11500" b="1" dirty="0"/>
              <a:t>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0005540-9178-4399-A84C-5C6F80062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27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651162-66F0-4FD2-8FD2-EFD04B225D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4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318984-5E45-45C1-83E0-3EA30B8C5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521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525303-2DAA-45AB-AF5B-FF7C242324C5}"/>
              </a:ext>
            </a:extLst>
          </p:cNvPr>
          <p:cNvSpPr/>
          <p:nvPr/>
        </p:nvSpPr>
        <p:spPr>
          <a:xfrm>
            <a:off x="4766149" y="1524001"/>
            <a:ext cx="265970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/>
                <a:solidFill>
                  <a:schemeClr val="bg2"/>
                </a:solidFill>
              </a:rPr>
              <a:t>f(x)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DE7FEE-612F-4041-B37F-562E40BA65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9345C62-AA48-489D-B29C-76A25B995F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Paradigms, Concepts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699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Mathematic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function is a special </a:t>
            </a:r>
            <a:br>
              <a:rPr lang="en-US" dirty="0"/>
            </a:br>
            <a:r>
              <a:rPr lang="en-US" dirty="0"/>
              <a:t>relationship where </a:t>
            </a:r>
            <a:r>
              <a:rPr lang="en-US" b="1" dirty="0">
                <a:solidFill>
                  <a:schemeClr val="bg1"/>
                </a:solidFill>
              </a:rPr>
              <a:t>each input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has</a:t>
            </a:r>
            <a:r>
              <a:rPr lang="en-US" b="1" dirty="0"/>
              <a:t> </a:t>
            </a:r>
            <a:r>
              <a:rPr lang="en-US" dirty="0"/>
              <a:t>a</a:t>
            </a:r>
            <a:r>
              <a:rPr lang="en-US" b="1" dirty="0">
                <a:solidFill>
                  <a:schemeClr val="bg1"/>
                </a:solidFill>
              </a:rPr>
              <a:t> single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Function?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3780916" y="1828800"/>
            <a:ext cx="298992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</a:rPr>
              <a:t>f(x) = x2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71529" y="2338285"/>
            <a:ext cx="1324777" cy="582182"/>
          </a:xfrm>
          <a:prstGeom prst="wedgeRoundRectCallout">
            <a:avLst>
              <a:gd name="adj1" fmla="val 65210"/>
              <a:gd name="adj2" fmla="val -299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graphicFrame>
        <p:nvGraphicFramePr>
          <p:cNvPr id="14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/>
        </p:nvGraphicFramePr>
        <p:xfrm>
          <a:off x="8357182" y="1592342"/>
          <a:ext cx="2207305" cy="3934907"/>
        </p:xfrm>
        <a:graphic>
          <a:graphicData uri="http://schemas.openxmlformats.org/drawingml/2006/table">
            <a:tbl>
              <a:tblPr/>
              <a:tblGrid>
                <a:gridCol w="65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83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6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910210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197563"/>
                  </a:ext>
                </a:extLst>
              </a:tr>
              <a:tr h="6728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870235"/>
                  </a:ext>
                </a:extLst>
              </a:tr>
            </a:tbl>
          </a:graphicData>
        </a:graphic>
      </p:graphicFrame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3951099" y="2964214"/>
            <a:ext cx="1324777" cy="582182"/>
          </a:xfrm>
          <a:prstGeom prst="wedgeRoundRectCallout">
            <a:avLst>
              <a:gd name="adj1" fmla="val -7511"/>
              <a:gd name="adj2" fmla="val -8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990170" y="2964214"/>
            <a:ext cx="1324777" cy="582182"/>
          </a:xfrm>
          <a:prstGeom prst="wedgeRoundRectCallout">
            <a:avLst>
              <a:gd name="adj1" fmla="val -33395"/>
              <a:gd name="adj2" fmla="val -83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3E240F9-D787-4506-9A13-CBC1E6642B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00" y="1121144"/>
            <a:ext cx="10012498" cy="5276053"/>
          </a:xfrm>
        </p:spPr>
        <p:txBody>
          <a:bodyPr>
            <a:normAutofit/>
          </a:bodyPr>
          <a:lstStyle/>
          <a:p>
            <a:r>
              <a:rPr lang="en-GB" dirty="0"/>
              <a:t>Functional programming is</a:t>
            </a:r>
            <a:r>
              <a:rPr lang="bg-BG" dirty="0"/>
              <a:t> </a:t>
            </a:r>
            <a:r>
              <a:rPr lang="en-US" dirty="0"/>
              <a:t>declarative</a:t>
            </a:r>
            <a:endParaRPr lang="bg-BG" dirty="0"/>
          </a:p>
          <a:p>
            <a:r>
              <a:rPr lang="en-US" dirty="0"/>
              <a:t>Its main focus is on "what to solve"</a:t>
            </a:r>
            <a:r>
              <a:rPr lang="bg-BG" dirty="0"/>
              <a:t> </a:t>
            </a:r>
            <a:r>
              <a:rPr lang="en-US" dirty="0"/>
              <a:t>and not</a:t>
            </a:r>
            <a:br>
              <a:rPr lang="en-US" dirty="0"/>
            </a:br>
            <a:r>
              <a:rPr lang="en-US" dirty="0"/>
              <a:t>"how to solve"</a:t>
            </a:r>
            <a:endParaRPr lang="bg-BG" dirty="0"/>
          </a:p>
          <a:p>
            <a:r>
              <a:rPr lang="en-US" dirty="0"/>
              <a:t>Functions can be:</a:t>
            </a:r>
          </a:p>
          <a:p>
            <a:pPr lvl="1"/>
            <a:r>
              <a:rPr lang="en-US" dirty="0"/>
              <a:t>First-Class</a:t>
            </a:r>
          </a:p>
          <a:p>
            <a:pPr lvl="1"/>
            <a:r>
              <a:rPr lang="en-US" dirty="0"/>
              <a:t>Higher-Order - they either take other functions as </a:t>
            </a:r>
            <a:br>
              <a:rPr lang="en-US" dirty="0"/>
            </a:br>
            <a:r>
              <a:rPr lang="en-US" dirty="0"/>
              <a:t>arguments or return them as results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 (1)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7913E01-1551-478B-BFD6-293C919050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2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00" y="1121144"/>
            <a:ext cx="10012498" cy="5276053"/>
          </a:xfrm>
        </p:spPr>
        <p:txBody>
          <a:bodyPr>
            <a:normAutofit/>
          </a:bodyPr>
          <a:lstStyle/>
          <a:p>
            <a:r>
              <a:rPr lang="en-US" sz="3400" dirty="0"/>
              <a:t>Treats computation as the evaluation of </a:t>
            </a:r>
            <a:br>
              <a:rPr lang="en-US" sz="3400" dirty="0"/>
            </a:br>
            <a:r>
              <a:rPr lang="en-US" sz="3400" dirty="0"/>
              <a:t>mathematical functions, avoiding state and </a:t>
            </a:r>
            <a:br>
              <a:rPr lang="en-US" sz="3400" dirty="0"/>
            </a:br>
            <a:r>
              <a:rPr lang="en-US" sz="3400" dirty="0"/>
              <a:t>mutable data</a:t>
            </a:r>
          </a:p>
          <a:p>
            <a:r>
              <a:rPr lang="en-US" sz="3400" dirty="0"/>
              <a:t>There can't be any information accessed beside the input variables</a:t>
            </a:r>
          </a:p>
          <a:p>
            <a:r>
              <a:rPr lang="en-US" sz="3400" dirty="0"/>
              <a:t>The output value of a function depends only on </a:t>
            </a:r>
            <a:br>
              <a:rPr lang="en-US" sz="3400" dirty="0"/>
            </a:br>
            <a:r>
              <a:rPr lang="en-US" sz="3400" dirty="0"/>
              <a:t>the arguments that are passed to the function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 (2) 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72513A-C782-4C08-AA43-E714FD6C20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4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914400"/>
            <a:ext cx="1981200" cy="3302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48EA39B-A5FF-4201-AD38-B72DCE6C218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BF0E5A3-CD97-4B07-9E12-9071866DA2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Implicit / Explicit Lambda Expressions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786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>
            <a:normAutofit/>
          </a:bodyPr>
          <a:lstStyle/>
          <a:p>
            <a:r>
              <a:rPr lang="en-US" dirty="0"/>
              <a:t>A lambda expression is an anonymous function </a:t>
            </a:r>
            <a:br>
              <a:rPr lang="en-US" dirty="0"/>
            </a:br>
            <a:r>
              <a:rPr lang="en-US" dirty="0"/>
              <a:t>containing expressions and statements</a:t>
            </a:r>
          </a:p>
          <a:p>
            <a:r>
              <a:rPr lang="en-US" dirty="0"/>
              <a:t>Lambda syntax</a:t>
            </a:r>
            <a:endParaRPr lang="bg-BG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 lvl="1"/>
            <a:r>
              <a:rPr lang="en-US" dirty="0"/>
              <a:t>Use the lambda operator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en-US" dirty="0">
                <a:latin typeface="Consolas" pitchFamily="49" charset="0"/>
              </a:rPr>
              <a:t>"</a:t>
            </a:r>
            <a:r>
              <a:rPr lang="en-US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goes to</a:t>
            </a:r>
            <a:r>
              <a:rPr lang="en-US" sz="3200" dirty="0"/>
              <a:t>)</a:t>
            </a:r>
          </a:p>
          <a:p>
            <a:pPr lvl="1"/>
            <a:r>
              <a:rPr lang="en-US" dirty="0"/>
              <a:t>Parameters can be enclosed in parentheses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The body holds the expression or statement 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can be</a:t>
            </a:r>
            <a:r>
              <a:rPr lang="bg-BG" dirty="0"/>
              <a:t> </a:t>
            </a:r>
            <a:r>
              <a:rPr lang="en-US" dirty="0"/>
              <a:t>enclosed in braces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(1)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721000" y="3135279"/>
            <a:ext cx="40386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parameters</a:t>
            </a:r>
            <a:r>
              <a:rPr lang="en-US" sz="2400" noProof="1"/>
              <a:t>)</a:t>
            </a:r>
            <a:r>
              <a:rPr lang="en-US" sz="2400" noProof="1">
                <a:solidFill>
                  <a:schemeClr val="bg1"/>
                </a:solidFill>
              </a:rPr>
              <a:t> =&gt; </a:t>
            </a:r>
            <a:r>
              <a:rPr lang="en-US" sz="2400" noProof="1"/>
              <a:t>{</a:t>
            </a:r>
            <a:r>
              <a:rPr lang="en-US" sz="2400" noProof="1">
                <a:solidFill>
                  <a:schemeClr val="bg1"/>
                </a:solidFill>
              </a:rPr>
              <a:t>body</a:t>
            </a:r>
            <a:r>
              <a:rPr lang="en-US" sz="2400" noProof="1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5580D17-E028-4EB8-AA4E-DCAA8AEA2B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7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3762</TotalTime>
  <Words>1335</Words>
  <Application>Microsoft Office PowerPoint</Application>
  <PresentationFormat>Widescreen</PresentationFormat>
  <Paragraphs>327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Functional Programming</vt:lpstr>
      <vt:lpstr>Table of Contents</vt:lpstr>
      <vt:lpstr>Have a Question?</vt:lpstr>
      <vt:lpstr>Functional Programming</vt:lpstr>
      <vt:lpstr>What is Function?</vt:lpstr>
      <vt:lpstr>Functional Programming (1)</vt:lpstr>
      <vt:lpstr>Functional Programming (2) </vt:lpstr>
      <vt:lpstr>Lambda Expressions</vt:lpstr>
      <vt:lpstr>Lambda Expressions (1)</vt:lpstr>
      <vt:lpstr>Lambda Expressions (2)</vt:lpstr>
      <vt:lpstr>Problem: Sort Even Numbers </vt:lpstr>
      <vt:lpstr>Solution: Sort Even Numbers</vt:lpstr>
      <vt:lpstr>Action&lt;T&gt;, Func&lt;T, V&gt;</vt:lpstr>
      <vt:lpstr>Delegates</vt:lpstr>
      <vt:lpstr>Generic Delegates - Func&lt;T, V&gt;</vt:lpstr>
      <vt:lpstr>Generic Delegates - Action&lt;T&gt;</vt:lpstr>
      <vt:lpstr>Problem: Sum Numbers </vt:lpstr>
      <vt:lpstr>Solution: Sum Numbers</vt:lpstr>
      <vt:lpstr>Problem: Count Uppercase Words</vt:lpstr>
      <vt:lpstr>Solution: Count Uppercase Words</vt:lpstr>
      <vt:lpstr>Problem: Add VAT</vt:lpstr>
      <vt:lpstr>Solution: Add VAT</vt:lpstr>
      <vt:lpstr>Passing Functions to Method</vt:lpstr>
      <vt:lpstr>Problem: Filter by Age</vt:lpstr>
      <vt:lpstr>Solution: Filter by Age (1)</vt:lpstr>
      <vt:lpstr>Solution: Filter by Age (2)</vt:lpstr>
      <vt:lpstr>Solution: Filter by Age (3)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Functional Programming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19</cp:revision>
  <dcterms:created xsi:type="dcterms:W3CDTF">2018-05-23T13:08:44Z</dcterms:created>
  <dcterms:modified xsi:type="dcterms:W3CDTF">2021-03-09T10:11:28Z</dcterms:modified>
  <cp:category>programming;education;software engineering;software development</cp:category>
</cp:coreProperties>
</file>