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3" r:id="rId54"/>
    <p:sldId id="315" r:id="rId55"/>
    <p:sldId id="31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3D7E0D-FEB5-46DE-8CE1-AE8D499DD242}">
          <p14:sldIdLst>
            <p14:sldId id="256"/>
            <p14:sldId id="257"/>
            <p14:sldId id="258"/>
          </p14:sldIdLst>
        </p14:section>
        <p14:section name="Data Types and Variables" id="{B5EEB6F7-8514-4F68-986E-A69AC671DD3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CB849A10-C34C-4A2B-B6D4-6C31D53D2122}">
          <p14:sldIdLst>
            <p14:sldId id="268"/>
            <p14:sldId id="269"/>
            <p14:sldId id="270"/>
            <p14:sldId id="271"/>
            <p14:sldId id="272"/>
          </p14:sldIdLst>
        </p14:section>
        <p14:section name="Real Number Types" id="{01CD350F-DBD5-49C8-A7AD-BB3364E2869D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2D667E64-47A2-49C6-821C-45ABE953028E}">
          <p14:sldIdLst>
            <p14:sldId id="286"/>
            <p14:sldId id="287"/>
            <p14:sldId id="288"/>
            <p14:sldId id="289"/>
          </p14:sldIdLst>
        </p14:section>
        <p14:section name="Boolean Type" id="{AD26C754-844C-4588-82CA-B87E34E6E590}">
          <p14:sldIdLst>
            <p14:sldId id="290"/>
            <p14:sldId id="291"/>
            <p14:sldId id="292"/>
            <p14:sldId id="293"/>
          </p14:sldIdLst>
        </p14:section>
        <p14:section name="Character Type" id="{EB101298-5B50-48DB-93B1-FFF99CA2F994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 Type" id="{5E3FD8BF-538F-42AC-94D9-21DE0353F1AA}">
          <p14:sldIdLst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34D492BA-92BF-497A-8F3D-F4B91627758A}">
          <p14:sldIdLst>
            <p14:sldId id="307"/>
            <p14:sldId id="313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55" d="100"/>
          <a:sy n="55" d="100"/>
        </p:scale>
        <p:origin x="792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259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8572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547" y="5229000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8690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Scope</a:t>
            </a:r>
            <a:r>
              <a:rPr lang="en-GB" sz="3600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Lifetime</a:t>
            </a:r>
            <a:r>
              <a:rPr lang="en-GB" sz="3600" dirty="0"/>
              <a:t> == how long a variable stays in memory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1000" y="3291688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1000" y="2579652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Main()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565606" y="5327488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4324" y="1126734"/>
            <a:ext cx="12070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Variable span is how long before a variable is called</a:t>
            </a:r>
          </a:p>
          <a:p>
            <a:r>
              <a:rPr lang="en-US" sz="3600" dirty="0"/>
              <a:t>Always declare a variable as late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as possible </a:t>
            </a:r>
            <a:r>
              <a:rPr lang="en-US" sz="3600" dirty="0"/>
              <a:t>(e.g.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30797" y="3275215"/>
            <a:ext cx="8537705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5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Console.WriteLine(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</a:t>
            </a:r>
            <a:r>
              <a:rPr lang="en-GB" sz="25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076000" y="3984105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414682" y="4029440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74705" y="2799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Shorter span simplifies the code</a:t>
            </a:r>
          </a:p>
          <a:p>
            <a:pPr lvl="1"/>
            <a:r>
              <a:rPr lang="en-US" sz="3400" dirty="0"/>
              <a:t>Improves its readability and 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4" name="Right Brace 3"/>
          <p:cNvSpPr/>
          <p:nvPr/>
        </p:nvSpPr>
        <p:spPr>
          <a:xfrm>
            <a:off x="8589994" y="4644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6400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Integer Types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CFCF5D-0C21-45A9-819E-58B2010F82AC}"/>
              </a:ext>
            </a:extLst>
          </p:cNvPr>
          <p:cNvGrpSpPr/>
          <p:nvPr/>
        </p:nvGrpSpPr>
        <p:grpSpPr>
          <a:xfrm>
            <a:off x="4862357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04466"/>
              </p:ext>
            </p:extLst>
          </p:nvPr>
        </p:nvGraphicFramePr>
        <p:xfrm>
          <a:off x="1905000" y="1244775"/>
          <a:ext cx="9992516" cy="5028787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58318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000" b="1" dirty="0"/>
              <a:t>Integer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Depending on the unit of measure we can use different data types:</a:t>
            </a:r>
            <a:endParaRPr lang="bg-BG" sz="36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2254" y="2574000"/>
            <a:ext cx="11125200" cy="3365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//20 centuries = 2000 years = 730484 days = 17531616 hours.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52167" y="43740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Integers have range (minimal and maximal value)</a:t>
            </a:r>
          </a:p>
          <a:p>
            <a:r>
              <a:rPr lang="en-US" sz="3600" dirty="0"/>
              <a:t>Integers could overflow </a:t>
            </a:r>
            <a:r>
              <a:rPr lang="bg-BG" sz="3600" dirty="0">
                <a:sym typeface="Wingdings" panose="05000000000000000000" pitchFamily="2" charset="2"/>
              </a:rPr>
              <a:t>-</a:t>
            </a:r>
            <a:r>
              <a:rPr lang="en-US" sz="3600" dirty="0">
                <a:sym typeface="Wingdings" panose="05000000000000000000" pitchFamily="2" charset="2"/>
              </a:rPr>
              <a:t> this leads to incorrect values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23247" y="3044070"/>
            <a:ext cx="6126923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700" b="1" noProof="1">
                <a:latin typeface="Consolas" pitchFamily="49" charset="0"/>
              </a:rPr>
              <a:t>; i++)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Console.WriteLine(counter);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84134" y="3044070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suffixes mean a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400" dirty="0"/>
              <a:t> or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suffixes mean a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sz="34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752AAF-2C76-48A7-8076-199FBB53085B}"/>
              </a:ext>
            </a:extLst>
          </p:cNvPr>
          <p:cNvGrpSpPr/>
          <p:nvPr/>
        </p:nvGrpSpPr>
        <p:grpSpPr>
          <a:xfrm>
            <a:off x="4953000" y="1345058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Floating-point types:</a:t>
            </a:r>
          </a:p>
          <a:p>
            <a:pPr lvl="1"/>
            <a:r>
              <a:rPr lang="en-US" sz="3400" dirty="0"/>
              <a:t>Represent real numbers, 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sz="3400" dirty="0"/>
              <a:t>Have range and precision depending</a:t>
            </a:r>
            <a:br>
              <a:rPr lang="en-US" sz="3400" dirty="0"/>
            </a:br>
            <a:r>
              <a:rPr lang="en-US" sz="3400" dirty="0"/>
              <a:t>on the memory used</a:t>
            </a:r>
          </a:p>
          <a:p>
            <a:pPr lvl="1"/>
            <a:r>
              <a:rPr lang="en-US" sz="3400" dirty="0"/>
              <a:t>Sometimes behave abnormally in the calculations</a:t>
            </a:r>
          </a:p>
          <a:p>
            <a:pPr lvl="1"/>
            <a:r>
              <a:rPr lang="en-US" sz="3400" dirty="0"/>
              <a:t>May hold very small and very big values like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/>
            <a:r>
              <a:rPr lang="en-GB" sz="3600" dirty="0"/>
              <a:t>Integer Types</a:t>
            </a:r>
          </a:p>
          <a:p>
            <a:pPr marL="742950" indent="-742950"/>
            <a:r>
              <a:rPr lang="en-GB" sz="3600" dirty="0"/>
              <a:t>Real Number Types</a:t>
            </a:r>
          </a:p>
          <a:p>
            <a:pPr marL="742950" indent="-742950"/>
            <a:r>
              <a:rPr lang="en-GB" sz="3600" dirty="0"/>
              <a:t>Type Conversion</a:t>
            </a:r>
          </a:p>
          <a:p>
            <a:pPr marL="742950" indent="-742950"/>
            <a:r>
              <a:rPr lang="en-US" sz="3600" dirty="0"/>
              <a:t>Boolean Type</a:t>
            </a:r>
          </a:p>
          <a:p>
            <a:pPr marL="742950" indent="-742950"/>
            <a:r>
              <a:rPr lang="en-US" sz="3600" dirty="0"/>
              <a:t>Character Type</a:t>
            </a:r>
          </a:p>
          <a:p>
            <a:pPr marL="742950" indent="-742950"/>
            <a:r>
              <a:rPr lang="en-US" sz="3600" dirty="0"/>
              <a:t>String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(±1.5 × 10</a:t>
            </a:r>
            <a:r>
              <a:rPr lang="en-US" sz="3400" baseline="30000" dirty="0"/>
              <a:t>−45</a:t>
            </a:r>
            <a:r>
              <a:rPr lang="en-US" sz="3400" dirty="0"/>
              <a:t> to ±3.4 × 10</a:t>
            </a:r>
            <a:r>
              <a:rPr lang="en-US" sz="3400" baseline="30000" dirty="0"/>
              <a:t>38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(±5.0 × 10</a:t>
            </a:r>
            <a:r>
              <a:rPr lang="en-US" sz="3400" baseline="30000" dirty="0"/>
              <a:t>−324</a:t>
            </a:r>
            <a:r>
              <a:rPr lang="en-US" sz="3400" dirty="0"/>
              <a:t> to ±1.7 × 10</a:t>
            </a:r>
            <a:r>
              <a:rPr lang="en-US" sz="3400" baseline="30000" dirty="0"/>
              <a:t>308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Difference in precision when using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6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NOTE: The "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3600" dirty="0"/>
              <a:t>" suffix in the first statement</a:t>
            </a:r>
          </a:p>
          <a:p>
            <a:pPr lvl="1"/>
            <a:r>
              <a:rPr lang="en-US" sz="3400" dirty="0"/>
              <a:t>Real numbers are by default interpreted as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sz="3400" dirty="0"/>
          </a:p>
          <a:p>
            <a:pPr lvl="1"/>
            <a:r>
              <a:rPr lang="en-US" sz="3400" dirty="0"/>
              <a:t>One should explicitly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convert them 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sz="3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40" y="3877096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1000" y="1907123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5944"/>
            <a:ext cx="12295598" cy="5528766"/>
          </a:xfrm>
        </p:spPr>
        <p:txBody>
          <a:bodyPr/>
          <a:lstStyle/>
          <a:p>
            <a:r>
              <a:rPr lang="en-US" sz="3600" dirty="0"/>
              <a:t>Write a program that converts meters to kilometers formatted </a:t>
            </a:r>
            <a:br>
              <a:rPr lang="en-US" sz="3600" dirty="0"/>
            </a:br>
            <a:r>
              <a:rPr lang="en-US" sz="3600" dirty="0"/>
              <a:t>to the second decimal point</a:t>
            </a:r>
          </a:p>
          <a:p>
            <a:r>
              <a:rPr lang="en-US" sz="3600" dirty="0"/>
              <a:t>Examples:</a:t>
            </a:r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60" y="3443468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3396280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3443468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864" y="3443468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7578384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104" y="3443468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4570511"/>
            <a:ext cx="8771896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float kilometers = meters / 1000.0f;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Console.WriteLine($"{kilometers:f2}");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800100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https://judge.softuni.bg/Contests/1192/Data-Types-and-Variables-Lab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7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program that converts British pounds to US dollars </a:t>
            </a:r>
            <a:br>
              <a:rPr lang="en-US" sz="3600" dirty="0"/>
            </a:br>
            <a:r>
              <a:rPr lang="en-US" sz="3600" dirty="0"/>
              <a:t>formatted to 3th decimal point</a:t>
            </a:r>
          </a:p>
          <a:p>
            <a:r>
              <a:rPr lang="en-US" sz="36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089683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89298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70894" y="3189886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Console.WriteLine($"{result:f3}");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18746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1000" y="2709000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1000" y="2169000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Sometimes floating-point numbers work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sz="3600" dirty="0"/>
              <a:t>!</a:t>
            </a:r>
            <a:endParaRPr lang="bg-BG" sz="3600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1" y="1939462"/>
            <a:ext cx="9449587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75234"/>
            <a:ext cx="1175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900" dirty="0"/>
              <a:t>There is a special decimal floating-point real number type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900" dirty="0"/>
              <a:t>in C#: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sz="37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700" dirty="0"/>
              <a:t>(±1,0 × 10</a:t>
            </a:r>
            <a:r>
              <a:rPr lang="en-US" sz="3700" baseline="30000" dirty="0"/>
              <a:t>-28</a:t>
            </a:r>
            <a:r>
              <a:rPr lang="en-US" sz="3700" dirty="0"/>
              <a:t> to ±7,9 × 10</a:t>
            </a:r>
            <a:r>
              <a:rPr lang="en-US" sz="3700" baseline="30000" dirty="0"/>
              <a:t>28</a:t>
            </a:r>
            <a:r>
              <a:rPr lang="en-US" sz="37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500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sz="3900" dirty="0"/>
              <a:t>The default value of decimal type is:</a:t>
            </a:r>
          </a:p>
          <a:p>
            <a:pPr lvl="1">
              <a:buClr>
                <a:schemeClr val="tx1"/>
              </a:buClr>
            </a:pPr>
            <a:r>
              <a:rPr lang="bg-BG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(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is the suffix for decimal numbers)</a:t>
            </a:r>
            <a:endParaRPr lang="bg-BG" sz="3700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2617" y="1311231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Write program to enter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sz="3600" dirty="0"/>
              <a:t> and print their exact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6" y="2083854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9004" y="396052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code works, but makes rounding mistakes sometimes: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Aft>
                <a:spcPts val="2400"/>
              </a:spcAft>
            </a:pPr>
            <a:endParaRPr lang="en-US" sz="3600" dirty="0"/>
          </a:p>
          <a:p>
            <a:r>
              <a:rPr lang="en-US" sz="3600" dirty="0"/>
              <a:t>Change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/>
              <a:t> with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sz="3600" dirty="0"/>
              <a:t> and check the differences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5066" y="1963111"/>
            <a:ext cx="8216534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noProof="1"/>
              <a:t>int n = int.Parse(Console.ReadLine());</a:t>
            </a:r>
          </a:p>
          <a:p>
            <a:r>
              <a:rPr lang="en-US" sz="2600" noProof="1"/>
              <a:t>double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= 0;</a:t>
            </a:r>
          </a:p>
          <a:p>
            <a:r>
              <a:rPr lang="en-US" sz="2600" noProof="1"/>
              <a:t>for (int i = 0; i &lt; n; i++)</a:t>
            </a:r>
          </a:p>
          <a:p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+= double.Parse(Console.ReadLine());</a:t>
            </a:r>
          </a:p>
          <a:p>
            <a:r>
              <a:rPr lang="en-US" sz="2600" noProof="1"/>
              <a:t>Console.WriteLine(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Live Exercises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Integer and Real Numbers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 can be </a:t>
            </a:r>
            <a:r>
              <a:rPr lang="en-US" sz="3600" b="1" dirty="0">
                <a:solidFill>
                  <a:schemeClr val="bg1"/>
                </a:solidFill>
              </a:rPr>
              <a:t>changed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converted</a:t>
            </a:r>
            <a:r>
              <a:rPr lang="en-US" sz="3600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Implicit</a:t>
            </a:r>
            <a:r>
              <a:rPr lang="en-US" sz="3400" dirty="0"/>
              <a:t> type conversion (</a:t>
            </a:r>
            <a:r>
              <a:rPr lang="en-US" sz="3400" b="1" dirty="0">
                <a:solidFill>
                  <a:schemeClr val="bg1"/>
                </a:solidFill>
              </a:rPr>
              <a:t>lossless</a:t>
            </a:r>
            <a:r>
              <a:rPr lang="en-US" sz="3400" dirty="0"/>
              <a:t>): variable of bigger type</a:t>
            </a:r>
            <a:br>
              <a:rPr lang="en-US" sz="3400" dirty="0"/>
            </a:br>
            <a:r>
              <a:rPr lang="en-US" sz="3400" dirty="0"/>
              <a:t>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) takes smaller value 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Explicit</a:t>
            </a:r>
            <a:r>
              <a:rPr lang="en-US" sz="3400" dirty="0"/>
              <a:t> type conversion (</a:t>
            </a:r>
            <a:r>
              <a:rPr lang="en-US" sz="3400" noProof="1"/>
              <a:t>lossy</a:t>
            </a:r>
            <a:r>
              <a:rPr lang="en-US" sz="3400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23686" y="3895156"/>
            <a:ext cx="2057400" cy="914400"/>
          </a:xfrm>
          <a:prstGeom prst="wedgeRoundRectCallout">
            <a:avLst>
              <a:gd name="adj1" fmla="val -61185"/>
              <a:gd name="adj2" fmla="val 2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281000" y="376932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05882" y="551841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23686" y="56618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to enter an integer number of centuries and </a:t>
            </a:r>
            <a:br>
              <a:rPr lang="en-US" sz="3600" dirty="0"/>
            </a:br>
            <a:r>
              <a:rPr lang="en-US" sz="3600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2801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373" y="5156020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81000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2803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2801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81000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2803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470098"/>
            <a:ext cx="11506200" cy="3938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days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397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Console.WriteLine(</a:t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"{0} centuries = {1} years = {2} days = {3} hours = {4} minutes",</a:t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7250" y="3229893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double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4400" y="1676400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831000" y="4700527"/>
            <a:ext cx="10961783" cy="768084"/>
          </a:xfrm>
        </p:spPr>
        <p:txBody>
          <a:bodyPr/>
          <a:lstStyle/>
          <a:p>
            <a:r>
              <a:rPr lang="en-GB" dirty="0"/>
              <a:t>Boolean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Boolean variables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sz="3600" dirty="0"/>
              <a:t>) hold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600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1" y="2057401"/>
            <a:ext cx="9067801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number is special when its sum of digits is 5, 7 or 11</a:t>
            </a:r>
          </a:p>
          <a:p>
            <a:pPr lvl="1"/>
            <a:r>
              <a:rPr lang="en-US" sz="3400" dirty="0"/>
              <a:t>For all numbers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…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362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Character Type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 and Variables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400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Has a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Takes 16 bits of memory (from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sz="3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has an unique 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 value 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):</a:t>
            </a:r>
            <a:endParaRPr lang="bg-BG" sz="36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takes 3 lines of characters and prints them in reversed order with a space between them</a:t>
            </a:r>
          </a:p>
          <a:p>
            <a:r>
              <a:rPr lang="en-US" sz="36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1"/>
            <a:ext cx="106680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Console.WriteLine($"{thirdChar} {secondChar} {firstChar}");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a special character like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sz="3400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system characters (like the [TAB] character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single quote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backslash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sz="3400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</a:t>
            </a:r>
            <a:r>
              <a:rPr lang="en-US" sz="3400" noProof="1"/>
              <a:t>for denoting any other Unicode symbol</a:t>
            </a:r>
            <a:endParaRPr lang="en-US" sz="3400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966000" y="4800897"/>
            <a:ext cx="10961783" cy="768084"/>
          </a:xfrm>
        </p:spPr>
        <p:txBody>
          <a:bodyPr/>
          <a:lstStyle/>
          <a:p>
            <a:r>
              <a:rPr lang="en-GB" dirty="0"/>
              <a:t>Sequence of Characters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786000" y="5558256"/>
            <a:ext cx="10961783" cy="768084"/>
          </a:xfrm>
        </p:spPr>
        <p:txBody>
          <a:bodyPr/>
          <a:lstStyle/>
          <a:p>
            <a:r>
              <a:rPr lang="en-GB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6000" y="1189318"/>
            <a:ext cx="10321675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string data type in C#</a:t>
            </a:r>
          </a:p>
          <a:p>
            <a:pPr lvl="1"/>
            <a:r>
              <a:rPr lang="en-US" sz="3400" dirty="0"/>
              <a:t>Represents a sequence of characters</a:t>
            </a:r>
          </a:p>
          <a:p>
            <a:pPr lvl="1"/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dirty="0"/>
              <a:t> keyword</a:t>
            </a:r>
          </a:p>
          <a:p>
            <a:pPr lvl="1"/>
            <a:r>
              <a:rPr lang="en-US" sz="3400" dirty="0"/>
              <a:t>Has a default value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400" dirty="0"/>
              <a:t> (no value)</a:t>
            </a:r>
          </a:p>
          <a:p>
            <a:r>
              <a:rPr lang="en-US" sz="3600" dirty="0"/>
              <a:t>Strings are enclosed in quotes:</a:t>
            </a:r>
          </a:p>
          <a:p>
            <a:endParaRPr lang="en-US" dirty="0"/>
          </a:p>
          <a:p>
            <a:r>
              <a:rPr lang="en-US" sz="3600" dirty="0"/>
              <a:t>Strings can be concatenated</a:t>
            </a:r>
          </a:p>
          <a:p>
            <a:pPr lvl="1"/>
            <a:r>
              <a:rPr lang="en-US" sz="3400" dirty="0"/>
              <a:t>Using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400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1000" y="4419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Strings are enclosed in quotes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3600" dirty="0"/>
              <a:t>:</a:t>
            </a: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Strings can be </a:t>
            </a:r>
            <a:r>
              <a:rPr lang="en-US" sz="3600" b="1" dirty="0">
                <a:solidFill>
                  <a:schemeClr val="bg1"/>
                </a:solidFill>
              </a:rPr>
              <a:t>verbatim</a:t>
            </a:r>
            <a:r>
              <a:rPr lang="en-US" sz="3600" dirty="0"/>
              <a:t> (no escaping):</a:t>
            </a:r>
          </a:p>
          <a:p>
            <a:endParaRPr lang="en-US" sz="3600" dirty="0"/>
          </a:p>
          <a:p>
            <a:r>
              <a:rPr lang="en-US" sz="3600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5994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2609" y="3305609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5994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4775711"/>
            <a:ext cx="741218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first and last name and delimiter</a:t>
            </a:r>
          </a:p>
          <a:p>
            <a:r>
              <a:rPr lang="en-US" sz="3600" dirty="0"/>
              <a:t>Print the first and last name joined by the delimiter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62600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Computers are machines that process data</a:t>
            </a:r>
          </a:p>
          <a:p>
            <a:pPr lvl="1"/>
            <a:r>
              <a:rPr lang="en-US" sz="3400" dirty="0"/>
              <a:t>Instructions and data are stored </a:t>
            </a:r>
            <a:br>
              <a:rPr lang="en-US" sz="3400" dirty="0"/>
            </a:br>
            <a:r>
              <a:rPr lang="en-US" sz="3400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firstName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lastName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lastName;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Have </a:t>
            </a:r>
            <a:r>
              <a:rPr lang="en-GB" sz="3400" b="1" dirty="0">
                <a:solidFill>
                  <a:schemeClr val="bg1"/>
                </a:solidFill>
              </a:rPr>
              <a:t>specific ranges </a:t>
            </a:r>
            <a:r>
              <a:rPr lang="en-GB" sz="34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Sequences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of Unicode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Variables have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data type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/>
              <a:t> is done by the operator "</a:t>
            </a:r>
            <a:r>
              <a:rPr lang="en-US" sz="3400" b="1" dirty="0">
                <a:solidFill>
                  <a:schemeClr val="bg1"/>
                </a:solidFill>
              </a:rPr>
              <a:t>=</a:t>
            </a:r>
            <a:r>
              <a:rPr lang="en-US" sz="3400" dirty="0"/>
              <a:t>" </a:t>
            </a:r>
          </a:p>
          <a:p>
            <a:pPr lvl="1"/>
            <a:r>
              <a:rPr lang="en-US" sz="3400" dirty="0"/>
              <a:t>Example of variable definition and assignment in C#</a:t>
            </a:r>
          </a:p>
          <a:p>
            <a:endParaRPr lang="en-US" sz="3400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When processed,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chemeClr val="bg1"/>
                </a:solidFill>
              </a:rPr>
              <a:t>stored</a:t>
            </a:r>
            <a:r>
              <a:rPr lang="en-US" sz="3600" dirty="0"/>
              <a:t> back </a:t>
            </a:r>
            <a:r>
              <a:rPr lang="en-US" sz="3600" b="1" dirty="0">
                <a:solidFill>
                  <a:schemeClr val="bg1"/>
                </a:solidFill>
              </a:rPr>
              <a:t>into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variables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90613" y="4288111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153669" y="4288111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676411" y="357149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56307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data type</a:t>
            </a:r>
            <a:r>
              <a:rPr lang="en-US" sz="3600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a </a:t>
            </a:r>
            <a:r>
              <a:rPr lang="en-US" sz="3400" b="1" dirty="0">
                <a:solidFill>
                  <a:schemeClr val="bg1"/>
                </a:solidFill>
              </a:rPr>
              <a:t>domain of values </a:t>
            </a:r>
            <a:r>
              <a:rPr lang="en-US" sz="3400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Defines the type of information stored in the computer </a:t>
            </a:r>
            <a:br>
              <a:rPr lang="en-US" sz="3400" dirty="0"/>
            </a:br>
            <a:r>
              <a:rPr lang="en-US" sz="3400" dirty="0"/>
              <a:t>memory (in a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Positive integers: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Alphabetical characters: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Days of week: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847" y="1264287"/>
            <a:ext cx="11818096" cy="55287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2801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7999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2800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079981"/>
            <a:ext cx="10129234" cy="3972857"/>
          </a:xfrm>
        </p:spPr>
        <p:txBody>
          <a:bodyPr>
            <a:normAutofit/>
          </a:bodyPr>
          <a:lstStyle/>
          <a:p>
            <a:r>
              <a:rPr lang="en-US" sz="3600" dirty="0"/>
              <a:t>Always refer to the naming </a:t>
            </a:r>
            <a:r>
              <a:rPr lang="en-US" sz="3600" b="1" dirty="0">
                <a:solidFill>
                  <a:schemeClr val="bg1"/>
                </a:solidFill>
              </a:rPr>
              <a:t>conventions</a:t>
            </a:r>
            <a:br>
              <a:rPr lang="en-US" sz="3600" dirty="0"/>
            </a:br>
            <a:r>
              <a:rPr lang="en-US" sz="3600" dirty="0"/>
              <a:t>of a programming language </a:t>
            </a:r>
            <a:r>
              <a:rPr lang="bg-BG" sz="3600" dirty="0"/>
              <a:t>-</a:t>
            </a:r>
            <a:r>
              <a:rPr lang="en-US" sz="3600" dirty="0"/>
              <a:t> for C# use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Preferred form: </a:t>
            </a:r>
            <a:r>
              <a:rPr lang="en-US" sz="3600" b="1" dirty="0">
                <a:solidFill>
                  <a:schemeClr val="bg1"/>
                </a:solidFill>
              </a:rPr>
              <a:t>[Noun]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[Adjective]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sz="3600" dirty="0"/>
              <a:t>Should explain the purpose of the variable (Always</a:t>
            </a:r>
            <a:br>
              <a:rPr lang="en-US" sz="3600" dirty="0"/>
            </a:br>
            <a:r>
              <a:rPr lang="en-US" sz="3600" dirty="0"/>
              <a:t>ask yourself "</a:t>
            </a:r>
            <a:r>
              <a:rPr lang="en-US" sz="3600" b="1" dirty="0">
                <a:solidFill>
                  <a:schemeClr val="bg1"/>
                </a:solidFill>
              </a:rPr>
              <a:t>What does this variable contain?</a:t>
            </a:r>
            <a:r>
              <a:rPr lang="en-US" sz="36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1383" y="4476749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1669" y="5439337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27650" y="5149416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24148" y="5919559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3770</TotalTime>
  <Words>3489</Words>
  <Application>Microsoft Office PowerPoint</Application>
  <PresentationFormat>Widescreen</PresentationFormat>
  <Paragraphs>594</Paragraphs>
  <Slides>55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 and Variables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Real Number Types</vt:lpstr>
      <vt:lpstr>What Are Floating-Point Types?</vt:lpstr>
      <vt:lpstr>Floating-Point Numbers</vt:lpstr>
      <vt:lpstr>PI Precision – Example</vt:lpstr>
      <vt:lpstr>Problem: Convert Meters to Kilometres</vt:lpstr>
      <vt:lpstr>Problem: Pounds to Dollars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Integer and Real Numbers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Sequence of Characters</vt:lpstr>
      <vt:lpstr>The String Data Type</vt:lpstr>
      <vt:lpstr>Verbatim and Interpolated Strings</vt:lpstr>
      <vt:lpstr>Problem: Concat Names</vt:lpstr>
      <vt:lpstr>Solution: Concat Names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Data Types and Variables</dc:title>
  <dc:subject>Technology Fundamentals  – Practical Training Course @ SoftUni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42</cp:revision>
  <dcterms:created xsi:type="dcterms:W3CDTF">2018-05-23T13:08:44Z</dcterms:created>
  <dcterms:modified xsi:type="dcterms:W3CDTF">2020-11-18T11:48:51Z</dcterms:modified>
  <cp:category>programming;computer programming;software development;web development</cp:category>
</cp:coreProperties>
</file>