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Fira Sans Extra Condensed"/>
      <p:regular r:id="rId17"/>
      <p:bold r:id="rId18"/>
      <p:italic r:id="rId19"/>
      <p:boldItalic r:id="rId20"/>
    </p:embeddedFont>
    <p:embeddedFont>
      <p:font typeface="Fira Sans Extra Condensed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boldItalic.fntdata"/><Relationship Id="rId11" Type="http://schemas.openxmlformats.org/officeDocument/2006/relationships/slide" Target="slides/slide7.xml"/><Relationship Id="rId22" Type="http://schemas.openxmlformats.org/officeDocument/2006/relationships/font" Target="fonts/FiraSansExtraCondensedSemiBold-bold.fntdata"/><Relationship Id="rId10" Type="http://schemas.openxmlformats.org/officeDocument/2006/relationships/slide" Target="slides/slide6.xml"/><Relationship Id="rId21" Type="http://schemas.openxmlformats.org/officeDocument/2006/relationships/font" Target="fonts/FiraSansExtraCondensedSemiBold-regular.fntdata"/><Relationship Id="rId13" Type="http://schemas.openxmlformats.org/officeDocument/2006/relationships/font" Target="fonts/Roboto-regular.fntdata"/><Relationship Id="rId24" Type="http://schemas.openxmlformats.org/officeDocument/2006/relationships/font" Target="fonts/FiraSansExtraCondensedSemiBold-boldItalic.fntdata"/><Relationship Id="rId12" Type="http://schemas.openxmlformats.org/officeDocument/2006/relationships/slide" Target="slides/slide8.xml"/><Relationship Id="rId23" Type="http://schemas.openxmlformats.org/officeDocument/2006/relationships/font" Target="fonts/FiraSansExtraCondensed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FiraSansExtraCondensed-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FiraSansExtraCondensed-italic.fntdata"/><Relationship Id="rId6" Type="http://schemas.openxmlformats.org/officeDocument/2006/relationships/slide" Target="slides/slide2.xml"/><Relationship Id="rId18" Type="http://schemas.openxmlformats.org/officeDocument/2006/relationships/font" Target="fonts/FiraSansExtraCondensed-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206afaa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d206afaa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42f4055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42f4055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42f40559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42f40559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42f40559d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42f40559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42f40559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42f40559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42f40559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42f40559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42f40559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42f40559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42f40559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42f40559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7356" y="1629550"/>
            <a:ext cx="3422400" cy="1524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987356" y="3147050"/>
            <a:ext cx="3607200" cy="366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github.com/NeTrOn404/Big-data-Mastecla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ph type="ctrTitle"/>
          </p:nvPr>
        </p:nvSpPr>
        <p:spPr>
          <a:xfrm>
            <a:off x="522349" y="1629550"/>
            <a:ext cx="3887400" cy="15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Big Data</a:t>
            </a:r>
            <a:r>
              <a:rPr lang="en" sz="1100"/>
              <a:t>project</a:t>
            </a:r>
            <a:r>
              <a:rPr lang="en"/>
              <a:t> </a:t>
            </a:r>
            <a:r>
              <a:rPr lang="en" sz="3000"/>
              <a:t>Covid-19 Analysis</a:t>
            </a:r>
            <a:endParaRPr sz="3000"/>
          </a:p>
        </p:txBody>
      </p:sp>
      <p:sp>
        <p:nvSpPr>
          <p:cNvPr id="54" name="Google Shape;54;p13"/>
          <p:cNvSpPr txBox="1"/>
          <p:nvPr>
            <p:ph idx="1" type="subTitle"/>
          </p:nvPr>
        </p:nvSpPr>
        <p:spPr>
          <a:xfrm>
            <a:off x="707225" y="3147050"/>
            <a:ext cx="3887400" cy="36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Complete pipeline and analysis</a:t>
            </a:r>
            <a:endParaRPr/>
          </a:p>
        </p:txBody>
      </p:sp>
      <p:sp>
        <p:nvSpPr>
          <p:cNvPr id="55" name="Google Shape;55;p13"/>
          <p:cNvSpPr/>
          <p:nvPr/>
        </p:nvSpPr>
        <p:spPr>
          <a:xfrm rot="5400000">
            <a:off x="7464244" y="3469259"/>
            <a:ext cx="692400" cy="692400"/>
          </a:xfrm>
          <a:prstGeom prst="ellipse">
            <a:avLst/>
          </a:prstGeom>
          <a:solidFill>
            <a:srgbClr val="FFFFFF"/>
          </a:solidFill>
          <a:ln cap="flat" cmpd="sng" w="2857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1"/>
              </a:solidFill>
              <a:latin typeface="Fira Sans Extra Condensed"/>
              <a:ea typeface="Fira Sans Extra Condensed"/>
              <a:cs typeface="Fira Sans Extra Condensed"/>
              <a:sym typeface="Fira Sans Extra Condensed"/>
            </a:endParaRPr>
          </a:p>
        </p:txBody>
      </p:sp>
      <p:sp>
        <p:nvSpPr>
          <p:cNvPr id="56" name="Google Shape;56;p13"/>
          <p:cNvSpPr/>
          <p:nvPr/>
        </p:nvSpPr>
        <p:spPr>
          <a:xfrm rot="5400000">
            <a:off x="6633319" y="3469259"/>
            <a:ext cx="692400" cy="692400"/>
          </a:xfrm>
          <a:prstGeom prst="ellipse">
            <a:avLst/>
          </a:prstGeom>
          <a:solidFill>
            <a:srgbClr val="FFFFFF"/>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2"/>
              </a:solidFill>
              <a:latin typeface="Fira Sans Extra Condensed"/>
              <a:ea typeface="Fira Sans Extra Condensed"/>
              <a:cs typeface="Fira Sans Extra Condensed"/>
              <a:sym typeface="Fira Sans Extra Condensed"/>
            </a:endParaRPr>
          </a:p>
        </p:txBody>
      </p:sp>
      <p:sp>
        <p:nvSpPr>
          <p:cNvPr id="57" name="Google Shape;57;p13"/>
          <p:cNvSpPr/>
          <p:nvPr/>
        </p:nvSpPr>
        <p:spPr>
          <a:xfrm rot="5400000">
            <a:off x="5802394" y="3469259"/>
            <a:ext cx="692400" cy="692400"/>
          </a:xfrm>
          <a:prstGeom prst="ellipse">
            <a:avLst/>
          </a:prstGeom>
          <a:solidFill>
            <a:srgbClr val="FFFFFF"/>
          </a:solidFill>
          <a:ln cap="flat" cmpd="sng" w="2857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3"/>
              </a:solidFill>
              <a:latin typeface="Fira Sans Extra Condensed"/>
              <a:ea typeface="Fira Sans Extra Condensed"/>
              <a:cs typeface="Fira Sans Extra Condensed"/>
              <a:sym typeface="Fira Sans Extra Condensed"/>
            </a:endParaRPr>
          </a:p>
        </p:txBody>
      </p:sp>
      <p:sp>
        <p:nvSpPr>
          <p:cNvPr id="58" name="Google Shape;58;p13"/>
          <p:cNvSpPr/>
          <p:nvPr/>
        </p:nvSpPr>
        <p:spPr>
          <a:xfrm rot="5400000">
            <a:off x="4971469" y="3469259"/>
            <a:ext cx="692400" cy="692400"/>
          </a:xfrm>
          <a:prstGeom prst="ellipse">
            <a:avLst/>
          </a:prstGeom>
          <a:solidFill>
            <a:srgbClr val="FFFFFF"/>
          </a:solidFill>
          <a:ln cap="flat" cmpd="sng" w="28575">
            <a:solidFill>
              <a:schemeClr val="accent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4"/>
              </a:solidFill>
              <a:latin typeface="Fira Sans Extra Condensed"/>
              <a:ea typeface="Fira Sans Extra Condensed"/>
              <a:cs typeface="Fira Sans Extra Condensed"/>
              <a:sym typeface="Fira Sans Extra Condensed"/>
            </a:endParaRPr>
          </a:p>
        </p:txBody>
      </p:sp>
      <p:sp>
        <p:nvSpPr>
          <p:cNvPr id="59" name="Google Shape;59;p13"/>
          <p:cNvSpPr/>
          <p:nvPr/>
        </p:nvSpPr>
        <p:spPr>
          <a:xfrm rot="5400000">
            <a:off x="5980990" y="962641"/>
            <a:ext cx="1230000" cy="12684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13"/>
          <p:cNvGrpSpPr/>
          <p:nvPr/>
        </p:nvGrpSpPr>
        <p:grpSpPr>
          <a:xfrm>
            <a:off x="6373463" y="1220354"/>
            <a:ext cx="379746" cy="379756"/>
            <a:chOff x="-2571737" y="2403625"/>
            <a:chExt cx="292225" cy="291425"/>
          </a:xfrm>
        </p:grpSpPr>
        <p:sp>
          <p:nvSpPr>
            <p:cNvPr id="61" name="Google Shape;61;p13"/>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p:nvPr/>
        </p:nvSpPr>
        <p:spPr>
          <a:xfrm>
            <a:off x="5838205" y="1687645"/>
            <a:ext cx="1450500" cy="2856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900">
                <a:solidFill>
                  <a:schemeClr val="dk1"/>
                </a:solidFill>
                <a:latin typeface="Fira Sans Extra Condensed"/>
                <a:ea typeface="Fira Sans Extra Condensed"/>
                <a:cs typeface="Fira Sans Extra Condensed"/>
                <a:sym typeface="Fira Sans Extra Condensed"/>
              </a:rPr>
              <a:t>Big Data</a:t>
            </a:r>
            <a:endParaRPr b="1" sz="1900">
              <a:solidFill>
                <a:schemeClr val="dk1"/>
              </a:solidFill>
              <a:latin typeface="Fira Sans Extra Condensed"/>
              <a:ea typeface="Fira Sans Extra Condensed"/>
              <a:cs typeface="Fira Sans Extra Condensed"/>
              <a:sym typeface="Fira Sans Extra Condensed"/>
            </a:endParaRPr>
          </a:p>
        </p:txBody>
      </p:sp>
      <p:cxnSp>
        <p:nvCxnSpPr>
          <p:cNvPr id="69" name="Google Shape;69;p13"/>
          <p:cNvCxnSpPr>
            <a:stCxn id="59" idx="3"/>
            <a:endCxn id="58" idx="2"/>
          </p:cNvCxnSpPr>
          <p:nvPr/>
        </p:nvCxnSpPr>
        <p:spPr>
          <a:xfrm rot="5400000">
            <a:off x="5328190" y="2201341"/>
            <a:ext cx="1257300" cy="1278300"/>
          </a:xfrm>
          <a:prstGeom prst="bentConnector3">
            <a:avLst>
              <a:gd fmla="val 50004" name="adj1"/>
            </a:avLst>
          </a:prstGeom>
          <a:noFill/>
          <a:ln cap="flat" cmpd="sng" w="28575">
            <a:solidFill>
              <a:schemeClr val="accent6"/>
            </a:solidFill>
            <a:prstDash val="solid"/>
            <a:round/>
            <a:headEnd len="med" w="med" type="none"/>
            <a:tailEnd len="med" w="med" type="none"/>
          </a:ln>
        </p:spPr>
      </p:cxnSp>
      <p:cxnSp>
        <p:nvCxnSpPr>
          <p:cNvPr id="70" name="Google Shape;70;p13"/>
          <p:cNvCxnSpPr>
            <a:stCxn id="59" idx="3"/>
            <a:endCxn id="57" idx="2"/>
          </p:cNvCxnSpPr>
          <p:nvPr/>
        </p:nvCxnSpPr>
        <p:spPr>
          <a:xfrm rot="5400000">
            <a:off x="5743690" y="2616841"/>
            <a:ext cx="1257300" cy="447300"/>
          </a:xfrm>
          <a:prstGeom prst="bentConnector3">
            <a:avLst>
              <a:gd fmla="val 50004" name="adj1"/>
            </a:avLst>
          </a:prstGeom>
          <a:noFill/>
          <a:ln cap="flat" cmpd="sng" w="28575">
            <a:solidFill>
              <a:schemeClr val="accent6"/>
            </a:solidFill>
            <a:prstDash val="solid"/>
            <a:round/>
            <a:headEnd len="med" w="med" type="none"/>
            <a:tailEnd len="med" w="med" type="none"/>
          </a:ln>
        </p:spPr>
      </p:cxnSp>
      <p:cxnSp>
        <p:nvCxnSpPr>
          <p:cNvPr id="71" name="Google Shape;71;p13"/>
          <p:cNvCxnSpPr>
            <a:stCxn id="59" idx="3"/>
            <a:endCxn id="56" idx="2"/>
          </p:cNvCxnSpPr>
          <p:nvPr/>
        </p:nvCxnSpPr>
        <p:spPr>
          <a:xfrm flipH="1" rot="-5400000">
            <a:off x="6159040" y="2648791"/>
            <a:ext cx="1257300" cy="383400"/>
          </a:xfrm>
          <a:prstGeom prst="bentConnector3">
            <a:avLst>
              <a:gd fmla="val 50004" name="adj1"/>
            </a:avLst>
          </a:prstGeom>
          <a:noFill/>
          <a:ln cap="flat" cmpd="sng" w="28575">
            <a:solidFill>
              <a:schemeClr val="accent6"/>
            </a:solidFill>
            <a:prstDash val="solid"/>
            <a:round/>
            <a:headEnd len="med" w="med" type="none"/>
            <a:tailEnd len="med" w="med" type="none"/>
          </a:ln>
        </p:spPr>
      </p:cxnSp>
      <p:cxnSp>
        <p:nvCxnSpPr>
          <p:cNvPr id="72" name="Google Shape;72;p13"/>
          <p:cNvCxnSpPr>
            <a:stCxn id="59" idx="3"/>
            <a:endCxn id="55" idx="2"/>
          </p:cNvCxnSpPr>
          <p:nvPr/>
        </p:nvCxnSpPr>
        <p:spPr>
          <a:xfrm flipH="1" rot="-5400000">
            <a:off x="6574540" y="2233291"/>
            <a:ext cx="1257300" cy="1214400"/>
          </a:xfrm>
          <a:prstGeom prst="bentConnector3">
            <a:avLst>
              <a:gd fmla="val 50004" name="adj1"/>
            </a:avLst>
          </a:prstGeom>
          <a:noFill/>
          <a:ln cap="flat" cmpd="sng" w="28575">
            <a:solidFill>
              <a:schemeClr val="accent6"/>
            </a:solidFill>
            <a:prstDash val="solid"/>
            <a:round/>
            <a:headEnd len="med" w="med" type="none"/>
            <a:tailEnd len="med" w="med" type="none"/>
          </a:ln>
        </p:spPr>
      </p:cxnSp>
      <p:grpSp>
        <p:nvGrpSpPr>
          <p:cNvPr id="73" name="Google Shape;73;p13"/>
          <p:cNvGrpSpPr/>
          <p:nvPr/>
        </p:nvGrpSpPr>
        <p:grpSpPr>
          <a:xfrm>
            <a:off x="5142093" y="3632583"/>
            <a:ext cx="351136" cy="365769"/>
            <a:chOff x="-65129950" y="2646800"/>
            <a:chExt cx="311125" cy="317425"/>
          </a:xfrm>
        </p:grpSpPr>
        <p:sp>
          <p:nvSpPr>
            <p:cNvPr id="74" name="Google Shape;74;p13"/>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13"/>
          <p:cNvGrpSpPr/>
          <p:nvPr/>
        </p:nvGrpSpPr>
        <p:grpSpPr>
          <a:xfrm>
            <a:off x="5965703" y="3632603"/>
            <a:ext cx="365756" cy="365747"/>
            <a:chOff x="1412450" y="1954475"/>
            <a:chExt cx="297750" cy="296175"/>
          </a:xfrm>
        </p:grpSpPr>
        <p:sp>
          <p:nvSpPr>
            <p:cNvPr id="77" name="Google Shape;77;p13"/>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13"/>
          <p:cNvGrpSpPr/>
          <p:nvPr/>
        </p:nvGrpSpPr>
        <p:grpSpPr>
          <a:xfrm>
            <a:off x="6782916" y="3632592"/>
            <a:ext cx="393186" cy="365766"/>
            <a:chOff x="-62890750" y="2296300"/>
            <a:chExt cx="330825" cy="317450"/>
          </a:xfrm>
        </p:grpSpPr>
        <p:sp>
          <p:nvSpPr>
            <p:cNvPr id="80" name="Google Shape;80;p13"/>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13"/>
          <p:cNvGrpSpPr/>
          <p:nvPr/>
        </p:nvGrpSpPr>
        <p:grpSpPr>
          <a:xfrm>
            <a:off x="7627546" y="3632577"/>
            <a:ext cx="365770" cy="365770"/>
            <a:chOff x="-3137650" y="2408950"/>
            <a:chExt cx="291450" cy="292125"/>
          </a:xfrm>
        </p:grpSpPr>
        <p:sp>
          <p:nvSpPr>
            <p:cNvPr id="84" name="Google Shape;84;p13"/>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Overview</a:t>
            </a:r>
            <a:endParaRPr/>
          </a:p>
        </p:txBody>
      </p:sp>
      <p:sp>
        <p:nvSpPr>
          <p:cNvPr id="94" name="Google Shape;94;p14"/>
          <p:cNvSpPr/>
          <p:nvPr/>
        </p:nvSpPr>
        <p:spPr>
          <a:xfrm>
            <a:off x="457200" y="2032225"/>
            <a:ext cx="8229600" cy="10791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2224550" y="1305850"/>
            <a:ext cx="1158900" cy="705000"/>
          </a:xfrm>
          <a:prstGeom prst="rect">
            <a:avLst/>
          </a:prstGeom>
          <a:noFill/>
          <a:ln>
            <a:noFill/>
          </a:ln>
        </p:spPr>
        <p:txBody>
          <a:bodyPr anchorCtr="0" anchor="ctr" bIns="228600" lIns="228600" spcFirstLastPara="1" rIns="228600" wrap="square" tIns="228600">
            <a:noAutofit/>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Storage</a:t>
            </a:r>
            <a:endParaRPr b="1" sz="1600">
              <a:solidFill>
                <a:schemeClr val="dk1"/>
              </a:solidFill>
              <a:latin typeface="Fira Sans Extra Condensed"/>
              <a:ea typeface="Fira Sans Extra Condensed"/>
              <a:cs typeface="Fira Sans Extra Condensed"/>
              <a:sym typeface="Fira Sans Extra Condensed"/>
            </a:endParaRPr>
          </a:p>
        </p:txBody>
      </p:sp>
      <p:sp>
        <p:nvSpPr>
          <p:cNvPr id="96" name="Google Shape;96;p14"/>
          <p:cNvSpPr txBox="1"/>
          <p:nvPr/>
        </p:nvSpPr>
        <p:spPr>
          <a:xfrm>
            <a:off x="3640175" y="1279713"/>
            <a:ext cx="1158900" cy="705000"/>
          </a:xfrm>
          <a:prstGeom prst="rect">
            <a:avLst/>
          </a:prstGeom>
          <a:noFill/>
          <a:ln>
            <a:noFill/>
          </a:ln>
        </p:spPr>
        <p:txBody>
          <a:bodyPr anchorCtr="0" anchor="ctr" bIns="228600" lIns="228600" spcFirstLastPara="1" rIns="228600" wrap="square" tIns="228600">
            <a:noAutofit/>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Analysis</a:t>
            </a:r>
            <a:endParaRPr b="1" sz="1600">
              <a:solidFill>
                <a:schemeClr val="dk1"/>
              </a:solidFill>
              <a:latin typeface="Fira Sans Extra Condensed"/>
              <a:ea typeface="Fira Sans Extra Condensed"/>
              <a:cs typeface="Fira Sans Extra Condensed"/>
              <a:sym typeface="Fira Sans Extra Condensed"/>
            </a:endParaRPr>
          </a:p>
        </p:txBody>
      </p:sp>
      <p:sp>
        <p:nvSpPr>
          <p:cNvPr id="97" name="Google Shape;97;p14"/>
          <p:cNvSpPr txBox="1"/>
          <p:nvPr/>
        </p:nvSpPr>
        <p:spPr>
          <a:xfrm>
            <a:off x="4791050" y="1279725"/>
            <a:ext cx="1600200" cy="705000"/>
          </a:xfrm>
          <a:prstGeom prst="rect">
            <a:avLst/>
          </a:prstGeom>
          <a:noFill/>
          <a:ln>
            <a:noFill/>
          </a:ln>
        </p:spPr>
        <p:txBody>
          <a:bodyPr anchorCtr="0" anchor="ctr" bIns="228600" lIns="228600" spcFirstLastPara="1" rIns="228600" wrap="square" tIns="228600">
            <a:noAutofit/>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Visualization</a:t>
            </a:r>
            <a:endParaRPr b="1" sz="1600">
              <a:solidFill>
                <a:schemeClr val="dk1"/>
              </a:solidFill>
              <a:latin typeface="Fira Sans Extra Condensed"/>
              <a:ea typeface="Fira Sans Extra Condensed"/>
              <a:cs typeface="Fira Sans Extra Condensed"/>
              <a:sym typeface="Fira Sans Extra Condensed"/>
            </a:endParaRPr>
          </a:p>
        </p:txBody>
      </p:sp>
      <p:grpSp>
        <p:nvGrpSpPr>
          <p:cNvPr id="98" name="Google Shape;98;p14"/>
          <p:cNvGrpSpPr/>
          <p:nvPr/>
        </p:nvGrpSpPr>
        <p:grpSpPr>
          <a:xfrm>
            <a:off x="1952702" y="892971"/>
            <a:ext cx="457195" cy="457205"/>
            <a:chOff x="1412450" y="1954475"/>
            <a:chExt cx="297750" cy="296175"/>
          </a:xfrm>
        </p:grpSpPr>
        <p:sp>
          <p:nvSpPr>
            <p:cNvPr id="99" name="Google Shape;99;p1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nvSpPr>
        <p:spPr>
          <a:xfrm>
            <a:off x="765875" y="1305475"/>
            <a:ext cx="1247100" cy="705000"/>
          </a:xfrm>
          <a:prstGeom prst="rect">
            <a:avLst/>
          </a:prstGeom>
          <a:noFill/>
          <a:ln>
            <a:noFill/>
          </a:ln>
        </p:spPr>
        <p:txBody>
          <a:bodyPr anchorCtr="0" anchor="ctr" bIns="228600" lIns="228600" spcFirstLastPara="1" rIns="228600" wrap="square" tIns="228600">
            <a:noAutofit/>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Ingestion</a:t>
            </a:r>
            <a:endParaRPr b="1" sz="1600">
              <a:solidFill>
                <a:schemeClr val="dk1"/>
              </a:solidFill>
              <a:latin typeface="Fira Sans Extra Condensed"/>
              <a:ea typeface="Fira Sans Extra Condensed"/>
              <a:cs typeface="Fira Sans Extra Condensed"/>
              <a:sym typeface="Fira Sans Extra Condensed"/>
            </a:endParaRPr>
          </a:p>
        </p:txBody>
      </p:sp>
      <p:sp>
        <p:nvSpPr>
          <p:cNvPr id="102" name="Google Shape;102;p14"/>
          <p:cNvSpPr/>
          <p:nvPr/>
        </p:nvSpPr>
        <p:spPr>
          <a:xfrm>
            <a:off x="810030" y="2032229"/>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4"/>
          <p:cNvGrpSpPr/>
          <p:nvPr/>
        </p:nvGrpSpPr>
        <p:grpSpPr>
          <a:xfrm>
            <a:off x="1198042" y="2422981"/>
            <a:ext cx="382765" cy="367810"/>
            <a:chOff x="-62890750" y="3747425"/>
            <a:chExt cx="330825" cy="317900"/>
          </a:xfrm>
        </p:grpSpPr>
        <p:sp>
          <p:nvSpPr>
            <p:cNvPr id="104" name="Google Shape;104;p14"/>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4"/>
          <p:cNvSpPr/>
          <p:nvPr/>
        </p:nvSpPr>
        <p:spPr>
          <a:xfrm>
            <a:off x="2224562" y="2032227"/>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0687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4"/>
          <p:cNvGrpSpPr/>
          <p:nvPr/>
        </p:nvGrpSpPr>
        <p:grpSpPr>
          <a:xfrm>
            <a:off x="2619862" y="2423703"/>
            <a:ext cx="368186" cy="366364"/>
            <a:chOff x="-63679950" y="3360375"/>
            <a:chExt cx="318225" cy="316650"/>
          </a:xfrm>
        </p:grpSpPr>
        <p:sp>
          <p:nvSpPr>
            <p:cNvPr id="120" name="Google Shape;120;p14"/>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rgbClr val="0687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rgbClr val="0687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rgbClr val="0687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rgbClr val="0687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4"/>
          <p:cNvSpPr/>
          <p:nvPr/>
        </p:nvSpPr>
        <p:spPr>
          <a:xfrm>
            <a:off x="6535887" y="2053284"/>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4"/>
          <p:cNvGrpSpPr/>
          <p:nvPr/>
        </p:nvGrpSpPr>
        <p:grpSpPr>
          <a:xfrm>
            <a:off x="6945650" y="2392515"/>
            <a:ext cx="339253" cy="339253"/>
            <a:chOff x="1492675" y="2620775"/>
            <a:chExt cx="481825" cy="481825"/>
          </a:xfrm>
        </p:grpSpPr>
        <p:sp>
          <p:nvSpPr>
            <p:cNvPr id="126" name="Google Shape;126;p14"/>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7" name="Google Shape;127;p14"/>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8" name="Google Shape;128;p14"/>
          <p:cNvSpPr/>
          <p:nvPr/>
        </p:nvSpPr>
        <p:spPr>
          <a:xfrm>
            <a:off x="5011755" y="2032237"/>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4"/>
          <p:cNvGrpSpPr/>
          <p:nvPr/>
        </p:nvGrpSpPr>
        <p:grpSpPr>
          <a:xfrm>
            <a:off x="5481471" y="2514290"/>
            <a:ext cx="219345" cy="227301"/>
            <a:chOff x="3357325" y="2093500"/>
            <a:chExt cx="311525" cy="322825"/>
          </a:xfrm>
        </p:grpSpPr>
        <p:sp>
          <p:nvSpPr>
            <p:cNvPr id="130" name="Google Shape;130;p14"/>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1" name="Google Shape;131;p14"/>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2" name="Google Shape;132;p14"/>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33" name="Google Shape;133;p14"/>
          <p:cNvSpPr/>
          <p:nvPr/>
        </p:nvSpPr>
        <p:spPr>
          <a:xfrm>
            <a:off x="3618155" y="2053287"/>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29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14"/>
          <p:cNvGrpSpPr/>
          <p:nvPr/>
        </p:nvGrpSpPr>
        <p:grpSpPr>
          <a:xfrm>
            <a:off x="4014368" y="2444294"/>
            <a:ext cx="366364" cy="367290"/>
            <a:chOff x="-61783350" y="3743950"/>
            <a:chExt cx="316650" cy="317450"/>
          </a:xfrm>
        </p:grpSpPr>
        <p:sp>
          <p:nvSpPr>
            <p:cNvPr id="135" name="Google Shape;135;p14"/>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29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29AA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4"/>
          <p:cNvSpPr txBox="1"/>
          <p:nvPr/>
        </p:nvSpPr>
        <p:spPr>
          <a:xfrm>
            <a:off x="6426275" y="1305850"/>
            <a:ext cx="1600200" cy="705000"/>
          </a:xfrm>
          <a:prstGeom prst="rect">
            <a:avLst/>
          </a:prstGeom>
          <a:noFill/>
          <a:ln>
            <a:noFill/>
          </a:ln>
        </p:spPr>
        <p:txBody>
          <a:bodyPr anchorCtr="0" anchor="ctr" bIns="228600" lIns="228600" spcFirstLastPara="1" rIns="228600" wrap="square" tIns="228600">
            <a:noAutofit/>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Conclusion</a:t>
            </a:r>
            <a:endParaRPr b="1" sz="16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p:nvPr/>
        </p:nvSpPr>
        <p:spPr>
          <a:xfrm>
            <a:off x="3303522" y="1292237"/>
            <a:ext cx="1260648" cy="326563"/>
          </a:xfrm>
          <a:custGeom>
            <a:rect b="b" l="l" r="r" t="t"/>
            <a:pathLst>
              <a:path extrusionOk="0" h="9443" w="39875">
                <a:moveTo>
                  <a:pt x="0" y="0"/>
                </a:moveTo>
                <a:lnTo>
                  <a:pt x="39874" y="0"/>
                </a:lnTo>
                <a:lnTo>
                  <a:pt x="39874" y="9442"/>
                </a:lnTo>
                <a:lnTo>
                  <a:pt x="0" y="9442"/>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303534" y="1904000"/>
            <a:ext cx="1260648" cy="326563"/>
          </a:xfrm>
          <a:custGeom>
            <a:rect b="b" l="l" r="r" t="t"/>
            <a:pathLst>
              <a:path extrusionOk="0" h="9443" w="39875">
                <a:moveTo>
                  <a:pt x="0" y="0"/>
                </a:moveTo>
                <a:lnTo>
                  <a:pt x="39874" y="0"/>
                </a:lnTo>
                <a:lnTo>
                  <a:pt x="39874" y="9442"/>
                </a:lnTo>
                <a:lnTo>
                  <a:pt x="0" y="944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3303534" y="3469475"/>
            <a:ext cx="1260648" cy="326563"/>
          </a:xfrm>
          <a:custGeom>
            <a:rect b="b" l="l" r="r" t="t"/>
            <a:pathLst>
              <a:path extrusionOk="0" h="9443" w="39875">
                <a:moveTo>
                  <a:pt x="0" y="0"/>
                </a:moveTo>
                <a:lnTo>
                  <a:pt x="39874" y="0"/>
                </a:lnTo>
                <a:lnTo>
                  <a:pt x="39874" y="9442"/>
                </a:lnTo>
                <a:lnTo>
                  <a:pt x="0" y="944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092507" y="1898063"/>
            <a:ext cx="16827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Create</a:t>
            </a:r>
            <a:endParaRPr b="1" sz="1600">
              <a:solidFill>
                <a:schemeClr val="lt1"/>
              </a:solidFill>
              <a:latin typeface="Fira Sans Extra Condensed"/>
              <a:ea typeface="Fira Sans Extra Condensed"/>
              <a:cs typeface="Fira Sans Extra Condensed"/>
              <a:sym typeface="Fira Sans Extra Condensed"/>
            </a:endParaRPr>
          </a:p>
        </p:txBody>
      </p:sp>
      <p:sp>
        <p:nvSpPr>
          <p:cNvPr id="146" name="Google Shape;146;p15"/>
          <p:cNvSpPr/>
          <p:nvPr/>
        </p:nvSpPr>
        <p:spPr>
          <a:xfrm>
            <a:off x="3092507" y="1286325"/>
            <a:ext cx="16827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Load</a:t>
            </a:r>
            <a:endParaRPr b="1" sz="1600">
              <a:solidFill>
                <a:schemeClr val="lt1"/>
              </a:solidFill>
              <a:latin typeface="Fira Sans Extra Condensed"/>
              <a:ea typeface="Fira Sans Extra Condensed"/>
              <a:cs typeface="Fira Sans Extra Condensed"/>
              <a:sym typeface="Fira Sans Extra Condensed"/>
            </a:endParaRPr>
          </a:p>
        </p:txBody>
      </p:sp>
      <p:sp>
        <p:nvSpPr>
          <p:cNvPr id="147" name="Google Shape;147;p15"/>
          <p:cNvSpPr/>
          <p:nvPr/>
        </p:nvSpPr>
        <p:spPr>
          <a:xfrm>
            <a:off x="3266652" y="3463563"/>
            <a:ext cx="1334400" cy="3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Use</a:t>
            </a:r>
            <a:endParaRPr b="1" sz="1600">
              <a:solidFill>
                <a:schemeClr val="lt1"/>
              </a:solidFill>
              <a:latin typeface="Fira Sans Extra Condensed"/>
              <a:ea typeface="Fira Sans Extra Condensed"/>
              <a:cs typeface="Fira Sans Extra Condensed"/>
              <a:sym typeface="Fira Sans Extra Condensed"/>
            </a:endParaRPr>
          </a:p>
        </p:txBody>
      </p:sp>
      <p:cxnSp>
        <p:nvCxnSpPr>
          <p:cNvPr id="148" name="Google Shape;148;p15"/>
          <p:cNvCxnSpPr/>
          <p:nvPr/>
        </p:nvCxnSpPr>
        <p:spPr>
          <a:xfrm>
            <a:off x="4564145" y="1414800"/>
            <a:ext cx="2140500" cy="0"/>
          </a:xfrm>
          <a:prstGeom prst="straightConnector1">
            <a:avLst/>
          </a:prstGeom>
          <a:noFill/>
          <a:ln cap="flat" cmpd="sng" w="9525">
            <a:solidFill>
              <a:schemeClr val="accent5"/>
            </a:solidFill>
            <a:prstDash val="solid"/>
            <a:round/>
            <a:headEnd len="med" w="med" type="none"/>
            <a:tailEnd len="med" w="med" type="none"/>
          </a:ln>
        </p:spPr>
      </p:cxnSp>
      <p:sp>
        <p:nvSpPr>
          <p:cNvPr id="149" name="Google Shape;149;p15"/>
          <p:cNvSpPr txBox="1"/>
          <p:nvPr/>
        </p:nvSpPr>
        <p:spPr>
          <a:xfrm flipH="1">
            <a:off x="717107" y="1799838"/>
            <a:ext cx="22650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Create directories of data to trigger in data storage.</a:t>
            </a:r>
            <a:endParaRPr sz="1200">
              <a:latin typeface="Roboto"/>
              <a:ea typeface="Roboto"/>
              <a:cs typeface="Roboto"/>
              <a:sym typeface="Roboto"/>
            </a:endParaRPr>
          </a:p>
        </p:txBody>
      </p:sp>
      <p:cxnSp>
        <p:nvCxnSpPr>
          <p:cNvPr id="150" name="Google Shape;150;p15"/>
          <p:cNvCxnSpPr/>
          <p:nvPr/>
        </p:nvCxnSpPr>
        <p:spPr>
          <a:xfrm>
            <a:off x="4564145" y="2067288"/>
            <a:ext cx="1830300" cy="0"/>
          </a:xfrm>
          <a:prstGeom prst="straightConnector1">
            <a:avLst/>
          </a:prstGeom>
          <a:noFill/>
          <a:ln cap="flat" cmpd="sng" w="9525">
            <a:solidFill>
              <a:schemeClr val="accent4"/>
            </a:solidFill>
            <a:prstDash val="solid"/>
            <a:round/>
            <a:headEnd len="med" w="med" type="none"/>
            <a:tailEnd len="med" w="med" type="none"/>
          </a:ln>
        </p:spPr>
      </p:cxnSp>
      <p:sp>
        <p:nvSpPr>
          <p:cNvPr id="151" name="Google Shape;151;p15"/>
          <p:cNvSpPr txBox="1"/>
          <p:nvPr/>
        </p:nvSpPr>
        <p:spPr>
          <a:xfrm flipH="1">
            <a:off x="717107" y="1188086"/>
            <a:ext cx="22650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Use Winscp to transfer data from win to linux</a:t>
            </a:r>
            <a:endParaRPr sz="1200">
              <a:latin typeface="Roboto"/>
              <a:ea typeface="Roboto"/>
              <a:cs typeface="Roboto"/>
              <a:sym typeface="Roboto"/>
            </a:endParaRPr>
          </a:p>
        </p:txBody>
      </p:sp>
      <p:cxnSp>
        <p:nvCxnSpPr>
          <p:cNvPr id="152" name="Google Shape;152;p15"/>
          <p:cNvCxnSpPr/>
          <p:nvPr/>
        </p:nvCxnSpPr>
        <p:spPr>
          <a:xfrm>
            <a:off x="4396995" y="3632738"/>
            <a:ext cx="1633500" cy="0"/>
          </a:xfrm>
          <a:prstGeom prst="straightConnector1">
            <a:avLst/>
          </a:prstGeom>
          <a:noFill/>
          <a:ln cap="flat" cmpd="sng" w="9525">
            <a:solidFill>
              <a:schemeClr val="accent3"/>
            </a:solidFill>
            <a:prstDash val="solid"/>
            <a:round/>
            <a:headEnd len="med" w="med" type="none"/>
            <a:tailEnd len="med" w="med" type="none"/>
          </a:ln>
        </p:spPr>
      </p:cxnSp>
      <p:grpSp>
        <p:nvGrpSpPr>
          <p:cNvPr id="153" name="Google Shape;153;p15"/>
          <p:cNvGrpSpPr/>
          <p:nvPr/>
        </p:nvGrpSpPr>
        <p:grpSpPr>
          <a:xfrm>
            <a:off x="5825700" y="892980"/>
            <a:ext cx="1960742" cy="2904605"/>
            <a:chOff x="1363680" y="1543174"/>
            <a:chExt cx="1960742" cy="2242592"/>
          </a:xfrm>
        </p:grpSpPr>
        <p:sp>
          <p:nvSpPr>
            <p:cNvPr id="154" name="Google Shape;154;p15"/>
            <p:cNvSpPr/>
            <p:nvPr/>
          </p:nvSpPr>
          <p:spPr>
            <a:xfrm>
              <a:off x="2017063" y="1837786"/>
              <a:ext cx="653979" cy="122344"/>
            </a:xfrm>
            <a:custGeom>
              <a:rect b="b" l="l" r="r" t="t"/>
              <a:pathLst>
                <a:path extrusionOk="0" h="4907" w="26230">
                  <a:moveTo>
                    <a:pt x="14240" y="1"/>
                  </a:moveTo>
                  <a:lnTo>
                    <a:pt x="0" y="3454"/>
                  </a:lnTo>
                  <a:lnTo>
                    <a:pt x="17657" y="4906"/>
                  </a:lnTo>
                  <a:lnTo>
                    <a:pt x="26230" y="1144"/>
                  </a:lnTo>
                  <a:lnTo>
                    <a:pt x="14240" y="1"/>
                  </a:lnTo>
                  <a:close/>
                </a:path>
              </a:pathLst>
            </a:custGeom>
            <a:solidFill>
              <a:srgbClr val="EF9121">
                <a:alpha val="428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5" name="Google Shape;155;p15"/>
            <p:cNvSpPr/>
            <p:nvPr/>
          </p:nvSpPr>
          <p:spPr>
            <a:xfrm>
              <a:off x="1690361" y="2446062"/>
              <a:ext cx="1307361" cy="124413"/>
            </a:xfrm>
            <a:custGeom>
              <a:rect b="b" l="l" r="r" t="t"/>
              <a:pathLst>
                <a:path extrusionOk="0" h="4990" w="52436">
                  <a:moveTo>
                    <a:pt x="24837" y="1"/>
                  </a:moveTo>
                  <a:lnTo>
                    <a:pt x="0" y="3930"/>
                  </a:lnTo>
                  <a:lnTo>
                    <a:pt x="40744" y="4989"/>
                  </a:lnTo>
                  <a:lnTo>
                    <a:pt x="52436" y="1751"/>
                  </a:lnTo>
                  <a:lnTo>
                    <a:pt x="24837" y="1"/>
                  </a:lnTo>
                  <a:close/>
                </a:path>
              </a:pathLst>
            </a:custGeom>
            <a:solidFill>
              <a:srgbClr val="FB8569">
                <a:alpha val="5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 name="Google Shape;156;p15"/>
            <p:cNvSpPr/>
            <p:nvPr/>
          </p:nvSpPr>
          <p:spPr>
            <a:xfrm>
              <a:off x="2017063" y="1543174"/>
              <a:ext cx="653979" cy="565818"/>
            </a:xfrm>
            <a:custGeom>
              <a:rect b="b" l="l" r="r" t="t"/>
              <a:pathLst>
                <a:path extrusionOk="0" h="22694" w="26230">
                  <a:moveTo>
                    <a:pt x="13109" y="0"/>
                  </a:moveTo>
                  <a:lnTo>
                    <a:pt x="0" y="22694"/>
                  </a:lnTo>
                  <a:lnTo>
                    <a:pt x="26230" y="22694"/>
                  </a:lnTo>
                  <a:lnTo>
                    <a:pt x="131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1690361" y="2126012"/>
              <a:ext cx="1307361" cy="565818"/>
            </a:xfrm>
            <a:custGeom>
              <a:rect b="b" l="l" r="r" t="t"/>
              <a:pathLst>
                <a:path extrusionOk="0" h="22694" w="52436">
                  <a:moveTo>
                    <a:pt x="13097" y="1"/>
                  </a:moveTo>
                  <a:lnTo>
                    <a:pt x="0" y="22694"/>
                  </a:lnTo>
                  <a:lnTo>
                    <a:pt x="52436" y="22694"/>
                  </a:lnTo>
                  <a:lnTo>
                    <a:pt x="393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1363680" y="3343290"/>
              <a:ext cx="1960742" cy="442476"/>
            </a:xfrm>
            <a:custGeom>
              <a:rect b="b" l="l" r="r" t="t"/>
              <a:pathLst>
                <a:path extrusionOk="0" h="22694" w="78642">
                  <a:moveTo>
                    <a:pt x="13109" y="1"/>
                  </a:moveTo>
                  <a:lnTo>
                    <a:pt x="1" y="22694"/>
                  </a:lnTo>
                  <a:lnTo>
                    <a:pt x="78641" y="22694"/>
                  </a:lnTo>
                  <a:lnTo>
                    <a:pt x="655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15"/>
          <p:cNvSpPr txBox="1"/>
          <p:nvPr/>
        </p:nvSpPr>
        <p:spPr>
          <a:xfrm flipH="1">
            <a:off x="717107" y="3365289"/>
            <a:ext cx="2265000" cy="53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Use the LOAD_TO_HDFS shell script to put it in distributed</a:t>
            </a:r>
            <a:endParaRPr sz="1200">
              <a:latin typeface="Roboto"/>
              <a:ea typeface="Roboto"/>
              <a:cs typeface="Roboto"/>
              <a:sym typeface="Roboto"/>
            </a:endParaRPr>
          </a:p>
        </p:txBody>
      </p:sp>
      <p:sp>
        <p:nvSpPr>
          <p:cNvPr id="160" name="Google Shape;160;p15"/>
          <p:cNvSpPr txBox="1"/>
          <p:nvPr>
            <p:ph type="title"/>
          </p:nvPr>
        </p:nvSpPr>
        <p:spPr>
          <a:xfrm>
            <a:off x="322900" y="411475"/>
            <a:ext cx="30534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ingestion</a:t>
            </a:r>
            <a:endParaRPr>
              <a:solidFill>
                <a:schemeClr val="dk1"/>
              </a:solidFill>
            </a:endParaRPr>
          </a:p>
        </p:txBody>
      </p:sp>
      <p:sp>
        <p:nvSpPr>
          <p:cNvPr id="161" name="Google Shape;161;p15"/>
          <p:cNvSpPr txBox="1"/>
          <p:nvPr>
            <p:ph type="title"/>
          </p:nvPr>
        </p:nvSpPr>
        <p:spPr>
          <a:xfrm>
            <a:off x="485700" y="2768725"/>
            <a:ext cx="25221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Storage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457200" y="411475"/>
            <a:ext cx="2847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Analysis</a:t>
            </a:r>
            <a:endParaRPr>
              <a:solidFill>
                <a:schemeClr val="dk1"/>
              </a:solidFill>
            </a:endParaRPr>
          </a:p>
        </p:txBody>
      </p:sp>
      <p:sp>
        <p:nvSpPr>
          <p:cNvPr id="167" name="Google Shape;167;p16"/>
          <p:cNvSpPr txBox="1"/>
          <p:nvPr/>
        </p:nvSpPr>
        <p:spPr>
          <a:xfrm>
            <a:off x="913000" y="1047275"/>
            <a:ext cx="7792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will use at the analysis phase hive to query the data :</a:t>
            </a:r>
            <a:endParaRPr/>
          </a:p>
          <a:p>
            <a:pPr indent="0" lvl="0" marL="0" rtl="0" algn="l">
              <a:spcBef>
                <a:spcPts val="0"/>
              </a:spcBef>
              <a:spcAft>
                <a:spcPts val="0"/>
              </a:spcAft>
              <a:buNone/>
            </a:pPr>
            <a:r>
              <a:rPr lang="en"/>
              <a:t>1- create database and save the data.</a:t>
            </a:r>
            <a:endParaRPr/>
          </a:p>
          <a:p>
            <a:pPr indent="0" lvl="0" marL="0" rtl="0" algn="l">
              <a:spcBef>
                <a:spcPts val="0"/>
              </a:spcBef>
              <a:spcAft>
                <a:spcPts val="0"/>
              </a:spcAft>
              <a:buNone/>
            </a:pPr>
            <a:r>
              <a:rPr lang="en"/>
              <a:t>2- create staging table to hold the data</a:t>
            </a:r>
            <a:endParaRPr/>
          </a:p>
          <a:p>
            <a:pPr indent="0" lvl="0" marL="0" rtl="0" algn="l">
              <a:spcBef>
                <a:spcPts val="0"/>
              </a:spcBef>
              <a:spcAft>
                <a:spcPts val="0"/>
              </a:spcAft>
              <a:buNone/>
            </a:pPr>
            <a:r>
              <a:rPr lang="en"/>
              <a:t>3- create partition table to hold the data into partition to be easy to query</a:t>
            </a:r>
            <a:endParaRPr/>
          </a:p>
          <a:p>
            <a:pPr indent="0" lvl="0" marL="0" rtl="0" algn="l">
              <a:spcBef>
                <a:spcPts val="0"/>
              </a:spcBef>
              <a:spcAft>
                <a:spcPts val="0"/>
              </a:spcAft>
              <a:buNone/>
            </a:pPr>
            <a:r>
              <a:rPr lang="en"/>
              <a:t>4- create output table to hold the output data .</a:t>
            </a:r>
            <a:endParaRPr/>
          </a:p>
          <a:p>
            <a:pPr indent="0" lvl="0" marL="0" rtl="0" algn="l">
              <a:spcBef>
                <a:spcPts val="0"/>
              </a:spcBef>
              <a:spcAft>
                <a:spcPts val="0"/>
              </a:spcAft>
              <a:buNone/>
            </a:pPr>
            <a:r>
              <a:rPr lang="en"/>
              <a:t>5- load the top countries in deaths and tests into output table.</a:t>
            </a:r>
            <a:endParaRPr/>
          </a:p>
          <a:p>
            <a:pPr indent="0" lvl="0" marL="0" rtl="0" algn="l">
              <a:spcBef>
                <a:spcPts val="0"/>
              </a:spcBef>
              <a:spcAft>
                <a:spcPts val="0"/>
              </a:spcAft>
              <a:buNone/>
            </a:pPr>
            <a:r>
              <a:rPr lang="en"/>
              <a:t>6- save into csv file into local linux.</a:t>
            </a:r>
            <a:endParaRPr/>
          </a:p>
          <a:p>
            <a:pPr indent="0" lvl="0" marL="0" rtl="0" algn="l">
              <a:spcBef>
                <a:spcPts val="0"/>
              </a:spcBef>
              <a:spcAft>
                <a:spcPts val="0"/>
              </a:spcAft>
              <a:buNone/>
            </a:pPr>
            <a:r>
              <a:rPr lang="en"/>
              <a:t>7- delete the database.(update)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457200" y="411475"/>
            <a:ext cx="28347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Visulization</a:t>
            </a:r>
            <a:endParaRPr/>
          </a:p>
        </p:txBody>
      </p:sp>
      <p:sp>
        <p:nvSpPr>
          <p:cNvPr id="173" name="Google Shape;173;p17"/>
          <p:cNvSpPr txBox="1"/>
          <p:nvPr>
            <p:ph type="title"/>
          </p:nvPr>
        </p:nvSpPr>
        <p:spPr>
          <a:xfrm>
            <a:off x="457200" y="1015825"/>
            <a:ext cx="5432100" cy="48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We will use power bi to dashboard the data output</a:t>
            </a:r>
            <a:endParaRPr sz="2000">
              <a:solidFill>
                <a:schemeClr val="dk1"/>
              </a:solidFill>
            </a:endParaRPr>
          </a:p>
        </p:txBody>
      </p:sp>
      <p:sp>
        <p:nvSpPr>
          <p:cNvPr id="174" name="Google Shape;174;p17"/>
          <p:cNvSpPr txBox="1"/>
          <p:nvPr>
            <p:ph type="title"/>
          </p:nvPr>
        </p:nvSpPr>
        <p:spPr>
          <a:xfrm>
            <a:off x="457200" y="1708300"/>
            <a:ext cx="2834700" cy="34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App ver</a:t>
            </a:r>
            <a:endParaRPr>
              <a:solidFill>
                <a:schemeClr val="dk1"/>
              </a:solidFill>
            </a:endParaRPr>
          </a:p>
        </p:txBody>
      </p:sp>
      <p:pic>
        <p:nvPicPr>
          <p:cNvPr id="175" name="Google Shape;175;p17"/>
          <p:cNvPicPr preferRelativeResize="0"/>
          <p:nvPr/>
        </p:nvPicPr>
        <p:blipFill>
          <a:blip r:embed="rId3">
            <a:alphaModFix/>
          </a:blip>
          <a:stretch>
            <a:fillRect/>
          </a:stretch>
        </p:blipFill>
        <p:spPr>
          <a:xfrm>
            <a:off x="3007075" y="1620175"/>
            <a:ext cx="5547300" cy="30493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543400" y="293825"/>
            <a:ext cx="36870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Mobile Ver</a:t>
            </a:r>
            <a:endParaRPr>
              <a:solidFill>
                <a:schemeClr val="dk1"/>
              </a:solidFill>
            </a:endParaRPr>
          </a:p>
        </p:txBody>
      </p:sp>
      <p:pic>
        <p:nvPicPr>
          <p:cNvPr id="181" name="Google Shape;181;p18"/>
          <p:cNvPicPr preferRelativeResize="0"/>
          <p:nvPr/>
        </p:nvPicPr>
        <p:blipFill>
          <a:blip r:embed="rId3">
            <a:alphaModFix/>
          </a:blip>
          <a:stretch>
            <a:fillRect/>
          </a:stretch>
        </p:blipFill>
        <p:spPr>
          <a:xfrm>
            <a:off x="4910000" y="152400"/>
            <a:ext cx="2177415"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363375" y="216675"/>
            <a:ext cx="36870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Conclusion</a:t>
            </a:r>
            <a:endParaRPr>
              <a:solidFill>
                <a:schemeClr val="dk1"/>
              </a:solidFill>
            </a:endParaRPr>
          </a:p>
        </p:txBody>
      </p:sp>
      <p:sp>
        <p:nvSpPr>
          <p:cNvPr id="187" name="Google Shape;187;p19"/>
          <p:cNvSpPr txBox="1"/>
          <p:nvPr>
            <p:ph type="title"/>
          </p:nvPr>
        </p:nvSpPr>
        <p:spPr>
          <a:xfrm>
            <a:off x="579150" y="1183000"/>
            <a:ext cx="7985700" cy="317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1- we can say uae has better treatment as the number of tests is the hightest but it’s not also accurate it has small population it may has good treatment but i can’t say best .</a:t>
            </a:r>
            <a:endParaRPr sz="1800">
              <a:solidFill>
                <a:schemeClr val="dk1"/>
              </a:solidFill>
            </a:endParaRPr>
          </a:p>
          <a:p>
            <a:pPr indent="0" lvl="0" marL="0" rtl="0" algn="l">
              <a:spcBef>
                <a:spcPts val="0"/>
              </a:spcBef>
              <a:spcAft>
                <a:spcPts val="0"/>
              </a:spcAft>
              <a:buNone/>
            </a:pPr>
            <a:r>
              <a:rPr lang="en" sz="1800">
                <a:solidFill>
                  <a:schemeClr val="dk1"/>
                </a:solidFill>
              </a:rPr>
              <a:t>2- we can say that usa has the most bad treatment system as it has the most number of deaths but we can’t say that as  it has over 200 million of people , yes it may have too much deaths but we can’t also be accurate it that.</a:t>
            </a:r>
            <a:endParaRPr sz="1800">
              <a:solidFill>
                <a:schemeClr val="dk1"/>
              </a:solidFill>
            </a:endParaRPr>
          </a:p>
          <a:p>
            <a:pPr indent="0" lvl="0" marL="0" rtl="0" algn="l">
              <a:spcBef>
                <a:spcPts val="0"/>
              </a:spcBef>
              <a:spcAft>
                <a:spcPts val="0"/>
              </a:spcAft>
              <a:buNone/>
            </a:pPr>
            <a:r>
              <a:rPr lang="en" sz="1800">
                <a:solidFill>
                  <a:schemeClr val="dk1"/>
                </a:solidFill>
              </a:rPr>
              <a:t>3- data need to be more augmented </a:t>
            </a:r>
            <a:endParaRPr sz="1800">
              <a:solidFill>
                <a:schemeClr val="dk1"/>
              </a:solidFill>
            </a:endParaRPr>
          </a:p>
          <a:p>
            <a:pPr indent="0" lvl="0" marL="0" rtl="0" algn="l">
              <a:spcBef>
                <a:spcPts val="0"/>
              </a:spcBef>
              <a:spcAft>
                <a:spcPts val="0"/>
              </a:spcAft>
              <a:buNone/>
            </a:pPr>
            <a:r>
              <a:rPr lang="en" sz="1800">
                <a:solidFill>
                  <a:schemeClr val="dk1"/>
                </a:solidFill>
              </a:rPr>
              <a:t>4- dashboard need to relate more variables to each other to have more judgement in your insights.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p:nvPr/>
        </p:nvSpPr>
        <p:spPr>
          <a:xfrm>
            <a:off x="1469850" y="1545925"/>
            <a:ext cx="6204300" cy="1252200"/>
          </a:xfrm>
          <a:prstGeom prst="roundRect">
            <a:avLst>
              <a:gd fmla="val 1145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txBox="1"/>
          <p:nvPr>
            <p:ph type="title"/>
          </p:nvPr>
        </p:nvSpPr>
        <p:spPr>
          <a:xfrm>
            <a:off x="2419900" y="1851775"/>
            <a:ext cx="4163700" cy="64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chemeClr val="dk1"/>
                </a:solidFill>
              </a:rPr>
              <a:t>Thank you</a:t>
            </a:r>
            <a:endParaRPr b="1" u="sng">
              <a:solidFill>
                <a:schemeClr val="dk1"/>
              </a:solidFill>
            </a:endParaRPr>
          </a:p>
        </p:txBody>
      </p:sp>
      <p:sp>
        <p:nvSpPr>
          <p:cNvPr id="194" name="Google Shape;194;p20"/>
          <p:cNvSpPr txBox="1"/>
          <p:nvPr>
            <p:ph type="title"/>
          </p:nvPr>
        </p:nvSpPr>
        <p:spPr>
          <a:xfrm>
            <a:off x="572925" y="36647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Github :    </a:t>
            </a:r>
            <a:r>
              <a:rPr lang="en" sz="1800" u="sng">
                <a:solidFill>
                  <a:schemeClr val="hlink"/>
                </a:solidFill>
                <a:hlinkClick r:id="rId3"/>
              </a:rPr>
              <a:t>https://github.com/NeTrOn404/Big-data-Masteclass</a:t>
            </a:r>
            <a:endParaRPr sz="1800">
              <a:solidFill>
                <a:schemeClr val="dk1"/>
              </a:solidFill>
            </a:endParaRPr>
          </a:p>
          <a:p>
            <a:pPr indent="0" lvl="0" marL="0" rtl="0" algn="ctr">
              <a:spcBef>
                <a:spcPts val="0"/>
              </a:spcBef>
              <a:spcAft>
                <a:spcPts val="0"/>
              </a:spcAft>
              <a:buNone/>
            </a:pPr>
            <a:r>
              <a:rPr lang="en" sz="1800">
                <a:solidFill>
                  <a:schemeClr val="dk1"/>
                </a:solidFill>
              </a:rPr>
              <a:t>Linkedin :   https://www.linkedin.com/in/ebrahim-rabea-b01a68215/</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