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8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8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8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4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378A-741B-43B1-9A22-55C8DE3A0ED0}" type="datetimeFigureOut">
              <a:rPr lang="zh-CN" altLang="en-US" smtClean="0"/>
              <a:t>2019/7/26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CC21-01D9-4DA7-9549-97E6C184EA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81053" cy="52453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769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最终任务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场地</a:t>
            </a:r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2802194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  <p:grpSp>
        <p:nvGrpSpPr>
          <p:cNvPr id="13" name="组合 12"/>
          <p:cNvGrpSpPr/>
          <p:nvPr/>
        </p:nvGrpSpPr>
        <p:grpSpPr>
          <a:xfrm>
            <a:off x="1431186" y="1169305"/>
            <a:ext cx="8611648" cy="5357165"/>
            <a:chOff x="1431186" y="1169305"/>
            <a:chExt cx="8611648" cy="535716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807" y="1169305"/>
              <a:ext cx="8563027" cy="5357165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79807" y="126814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自动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出发区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65671" y="574580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自动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出发区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84382" y="1268147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手动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出发区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741459" y="574580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手动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出发区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596375" y="4120205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自动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卸货区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098604" y="2908263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自动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卸货区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438154" y="29082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坡道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0449" y="42587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坡道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504053" y="1415950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45951" y="3612650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3</a:t>
              </a:r>
              <a:endParaRPr lang="zh-CN" altLang="en-US" sz="1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1186" y="4055150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15026" y="5440652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4</a:t>
              </a:r>
              <a:endParaRPr lang="zh-CN" altLang="en-US" sz="14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26167" y="5949358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1</a:t>
              </a:r>
              <a:endParaRPr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613949" y="3336526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2</a:t>
              </a:r>
              <a:endParaRPr lang="zh-CN" altLang="en-US" sz="14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871445" y="3631100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3</a:t>
              </a:r>
              <a:endParaRPr lang="zh-CN" altLang="en-US" sz="14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942279" y="2015596"/>
              <a:ext cx="817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手动</a:t>
              </a:r>
              <a:endParaRPr lang="en-US" altLang="zh-CN" sz="1400" dirty="0" smtClean="0"/>
            </a:p>
            <a:p>
              <a:r>
                <a:rPr lang="zh-CN" altLang="en-US" sz="1400" dirty="0" smtClean="0"/>
                <a:t>途径点</a:t>
              </a:r>
              <a:r>
                <a:rPr lang="en-US" altLang="zh-CN" sz="1400" dirty="0" smtClean="0"/>
                <a:t>4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87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比赛任务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173"/>
            <a:ext cx="10192657" cy="480779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场地分为红蓝双方，每方出动两台机器人，分别为手动和自动机器人，比赛开始时两车都要在云台的小碗上搭载一个乒乓球</a:t>
            </a:r>
            <a:endParaRPr lang="en-US" altLang="zh-CN" dirty="0" smtClean="0"/>
          </a:p>
          <a:p>
            <a:r>
              <a:rPr lang="zh-CN" altLang="en-US" dirty="0" smtClean="0"/>
              <a:t>开赛时手动机器人从手动发车区发车，前往自动发车区触发自动车</a:t>
            </a:r>
            <a:endParaRPr lang="en-US" altLang="zh-CN" dirty="0" smtClean="0"/>
          </a:p>
          <a:p>
            <a:r>
              <a:rPr lang="zh-CN" altLang="en-US" dirty="0" smtClean="0"/>
              <a:t>自动车接收手动车红外信号后发车，手动车回到手动发车区等待（在此之前，手动车禁止碰触途经点上的三角锥）</a:t>
            </a:r>
            <a:endParaRPr lang="en-US" altLang="zh-CN" dirty="0" smtClean="0"/>
          </a:p>
          <a:p>
            <a:r>
              <a:rPr lang="zh-CN" altLang="en-US" dirty="0"/>
              <a:t>自</a:t>
            </a:r>
            <a:r>
              <a:rPr lang="zh-CN" altLang="en-US" dirty="0" smtClean="0"/>
              <a:t>动车沿寻迹前进，到达自动卸货区后，放下乒乓球，乒乓落地后手动车发车</a:t>
            </a:r>
            <a:endParaRPr lang="en-US" altLang="zh-CN" dirty="0" smtClean="0"/>
          </a:p>
          <a:p>
            <a:r>
              <a:rPr lang="zh-CN" altLang="en-US" dirty="0"/>
              <a:t>手</a:t>
            </a:r>
            <a:r>
              <a:rPr lang="zh-CN" altLang="en-US" dirty="0" smtClean="0"/>
              <a:t>动车依次撞击途经点上的三角锥后进行爬坡，爬到坡顶撞击坡顶上的轮毂，并使其滑落到对方半场，赢得比赛</a:t>
            </a:r>
            <a:endParaRPr lang="en-US" altLang="zh-CN" dirty="0" smtClean="0"/>
          </a:p>
          <a:p>
            <a:r>
              <a:rPr lang="zh-CN" altLang="en-US" dirty="0" smtClean="0"/>
              <a:t>比赛必须在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分钟内完成</a:t>
            </a:r>
            <a:endParaRPr lang="zh-CN" altLang="en-US" dirty="0"/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3759200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6846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得分</a:t>
            </a:r>
            <a:r>
              <a:rPr lang="zh-CN" altLang="en-US" sz="3600" b="1" dirty="0" smtClean="0"/>
              <a:t>判定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173"/>
            <a:ext cx="10526486" cy="48077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手动车成功触发自动车 </a:t>
            </a:r>
            <a:r>
              <a:rPr lang="en-US" altLang="zh-CN" dirty="0" smtClean="0"/>
              <a:t>+10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自动车寻迹开到自动卸货区 </a:t>
            </a:r>
            <a:r>
              <a:rPr lang="en-US" altLang="zh-CN" sz="2800" dirty="0"/>
              <a:t>+20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自动车到达自动卸货区且未撞击障碍物 </a:t>
            </a:r>
            <a:r>
              <a:rPr lang="en-US" altLang="zh-CN" sz="2800" dirty="0"/>
              <a:t>+10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自动车在卸货区放下乒乓球，乒乓球落地点处在卸货区内 </a:t>
            </a:r>
            <a:r>
              <a:rPr lang="en-US" altLang="zh-CN" sz="2800" dirty="0"/>
              <a:t>+20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(</a:t>
            </a:r>
            <a:r>
              <a:rPr lang="zh-CN" altLang="en-US" dirty="0" smtClean="0"/>
              <a:t>乒乓球</a:t>
            </a:r>
            <a:r>
              <a:rPr lang="zh-CN" altLang="en-US" dirty="0"/>
              <a:t>落地点处在卸货区外 </a:t>
            </a:r>
            <a:r>
              <a:rPr lang="en-US" altLang="zh-CN" dirty="0"/>
              <a:t>+</a:t>
            </a:r>
            <a:r>
              <a:rPr lang="en-US" altLang="zh-CN" dirty="0" smtClean="0"/>
              <a:t>10)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手动车依次撞击</a:t>
            </a:r>
            <a:r>
              <a:rPr lang="en-US" altLang="zh-CN" sz="2800" dirty="0"/>
              <a:t>4</a:t>
            </a:r>
            <a:r>
              <a:rPr lang="zh-CN" altLang="en-US" sz="2800" dirty="0"/>
              <a:t>个途经点的三角锥 每个三角锥</a:t>
            </a:r>
            <a:r>
              <a:rPr lang="en-US" altLang="zh-CN" sz="2800" dirty="0"/>
              <a:t>+10</a:t>
            </a:r>
          </a:p>
          <a:p>
            <a:pPr lvl="1"/>
            <a:r>
              <a:rPr lang="zh-CN" altLang="en-US" dirty="0" smtClean="0"/>
              <a:t>（未按顺序撞击不得分）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手动车爬坡成功将轮毂撞入对方半场 </a:t>
            </a:r>
            <a:r>
              <a:rPr lang="en-US" altLang="zh-CN" sz="2800" dirty="0"/>
              <a:t>+20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3759200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1715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扣分</a:t>
            </a:r>
            <a:r>
              <a:rPr lang="zh-CN" altLang="en-US" sz="3600" b="1" dirty="0" smtClean="0"/>
              <a:t>判定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173"/>
            <a:ext cx="10526486" cy="48077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手动车在自动车卸货前碰触途经点上的三角锥 </a:t>
            </a:r>
            <a:r>
              <a:rPr lang="en-US" altLang="zh-CN" dirty="0" smtClean="0"/>
              <a:t>-5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自</a:t>
            </a:r>
            <a:r>
              <a:rPr lang="zh-CN" altLang="en-US" sz="2800" dirty="0" smtClean="0"/>
              <a:t>动车发车后乒乓球掉落不扣分，但乒乓球不得捡回 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自动车离开寻迹线</a:t>
            </a:r>
            <a:r>
              <a:rPr lang="en-US" altLang="zh-CN" sz="2800" dirty="0" smtClean="0"/>
              <a:t>2s</a:t>
            </a:r>
            <a:r>
              <a:rPr lang="zh-CN" altLang="en-US" sz="2800" dirty="0" smtClean="0"/>
              <a:t>以上，回到离开寻迹处重新发车 </a:t>
            </a:r>
            <a:r>
              <a:rPr lang="en-US" altLang="zh-CN" sz="2800" dirty="0" smtClean="0"/>
              <a:t>-5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手</a:t>
            </a:r>
            <a:r>
              <a:rPr lang="zh-CN" altLang="en-US" sz="2800" dirty="0" smtClean="0"/>
              <a:t>动车乒乓球掉落，掉落处停车，装载乒乓球，重新发车，如果在坡道上掉球，则要回到坡道下，重新装载乒乓球 </a:t>
            </a:r>
            <a:r>
              <a:rPr lang="en-US" altLang="zh-CN" sz="2800" dirty="0" smtClean="0"/>
              <a:t>-5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手</a:t>
            </a:r>
            <a:r>
              <a:rPr lang="zh-CN" altLang="en-US" sz="2800" dirty="0" smtClean="0"/>
              <a:t>动车在翻车，失去继续行动能力后可重新在翻车处发车，不扣分，但乒乓球掉落需按照相关规则扣分 </a:t>
            </a: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r>
              <a:rPr lang="zh-CN" altLang="en-US" sz="2800" dirty="0" smtClean="0"/>
              <a:t>手动车越过本方场地，需要马上停车，在越界处重新发车</a:t>
            </a:r>
            <a:r>
              <a:rPr lang="en-US" altLang="zh-CN" sz="2800" dirty="0" smtClean="0"/>
              <a:t>-5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/>
              <a:t>手动车越过本方</a:t>
            </a:r>
            <a:r>
              <a:rPr lang="zh-CN" altLang="en-US" sz="2800" dirty="0" smtClean="0"/>
              <a:t>场地干扰到对方比赛的（碰触对方车辆或得分元素），直接判负</a:t>
            </a: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3759200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3400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成绩计算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9173"/>
            <a:ext cx="10526486" cy="480779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每场比赛时间最长为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分钟以内，双方的完成时间以获胜方的时间计算</a:t>
            </a:r>
            <a:endParaRPr lang="en-US" altLang="zh-CN" dirty="0" smtClean="0"/>
          </a:p>
          <a:p>
            <a:r>
              <a:rPr lang="zh-CN" altLang="en-US" sz="2800" dirty="0" smtClean="0"/>
              <a:t>积分赛成绩计算以每队所得分数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得分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扣分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进行排列，分数相同的队伍以比赛完成时间由短到长进行排列</a:t>
            </a:r>
            <a:endParaRPr lang="en-US" altLang="zh-CN" sz="2800" dirty="0" smtClean="0"/>
          </a:p>
          <a:p>
            <a:r>
              <a:rPr lang="zh-CN" altLang="en-US" dirty="0" smtClean="0"/>
              <a:t>淘汰赛中每场比赛的胜方直接晋级，输方直接淘汰，若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分钟内皆未完成比赛，则以所得分数评判胜负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dirty="0"/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3759200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28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3259" cy="585133"/>
          </a:xfrm>
        </p:spPr>
        <p:txBody>
          <a:bodyPr>
            <a:noAutofit/>
          </a:bodyPr>
          <a:lstStyle/>
          <a:p>
            <a:r>
              <a:rPr lang="zh-CN" altLang="en-US" sz="3600" b="1" dirty="0" smtClean="0"/>
              <a:t>演示动画</a:t>
            </a:r>
            <a:endParaRPr lang="zh-CN" altLang="en-US" sz="3600" b="1" dirty="0"/>
          </a:p>
        </p:txBody>
      </p:sp>
      <p:grpSp>
        <p:nvGrpSpPr>
          <p:cNvPr id="4" name="组合 16"/>
          <p:cNvGrpSpPr/>
          <p:nvPr/>
        </p:nvGrpSpPr>
        <p:grpSpPr>
          <a:xfrm>
            <a:off x="1" y="-53788"/>
            <a:ext cx="3759200" cy="1696478"/>
            <a:chOff x="1019175" y="1419152"/>
            <a:chExt cx="8156907" cy="40196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9" t="20556" r="56140" b="22407"/>
            <a:stretch>
              <a:fillRect/>
            </a:stretch>
          </p:blipFill>
          <p:spPr>
            <a:xfrm>
              <a:off x="1019175" y="1419152"/>
              <a:ext cx="4307568" cy="4019696"/>
            </a:xfrm>
            <a:custGeom>
              <a:avLst/>
              <a:gdLst>
                <a:gd name="connsiteX0" fmla="*/ 0 w 4307568"/>
                <a:gd name="connsiteY0" fmla="*/ 0 h 4019696"/>
                <a:gd name="connsiteX1" fmla="*/ 4307568 w 4307568"/>
                <a:gd name="connsiteY1" fmla="*/ 0 h 4019696"/>
                <a:gd name="connsiteX2" fmla="*/ 4307568 w 4307568"/>
                <a:gd name="connsiteY2" fmla="*/ 92148 h 4019696"/>
                <a:gd name="connsiteX3" fmla="*/ 3526900 w 4307568"/>
                <a:gd name="connsiteY3" fmla="*/ 92148 h 4019696"/>
                <a:gd name="connsiteX4" fmla="*/ 3526900 w 4307568"/>
                <a:gd name="connsiteY4" fmla="*/ 2517811 h 4019696"/>
                <a:gd name="connsiteX5" fmla="*/ 2476500 w 4307568"/>
                <a:gd name="connsiteY5" fmla="*/ 2517811 h 4019696"/>
                <a:gd name="connsiteX6" fmla="*/ 2476500 w 4307568"/>
                <a:gd name="connsiteY6" fmla="*/ 3895834 h 4019696"/>
                <a:gd name="connsiteX7" fmla="*/ 4307568 w 4307568"/>
                <a:gd name="connsiteY7" fmla="*/ 3895834 h 4019696"/>
                <a:gd name="connsiteX8" fmla="*/ 4307568 w 4307568"/>
                <a:gd name="connsiteY8" fmla="*/ 4019696 h 4019696"/>
                <a:gd name="connsiteX9" fmla="*/ 0 w 4307568"/>
                <a:gd name="connsiteY9" fmla="*/ 4019696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7568" h="4019696">
                  <a:moveTo>
                    <a:pt x="0" y="0"/>
                  </a:moveTo>
                  <a:lnTo>
                    <a:pt x="4307568" y="0"/>
                  </a:lnTo>
                  <a:lnTo>
                    <a:pt x="4307568" y="92148"/>
                  </a:lnTo>
                  <a:lnTo>
                    <a:pt x="3526900" y="92148"/>
                  </a:lnTo>
                  <a:lnTo>
                    <a:pt x="3526900" y="2517811"/>
                  </a:lnTo>
                  <a:lnTo>
                    <a:pt x="2476500" y="2517811"/>
                  </a:lnTo>
                  <a:lnTo>
                    <a:pt x="2476500" y="3895834"/>
                  </a:lnTo>
                  <a:lnTo>
                    <a:pt x="4307568" y="3895834"/>
                  </a:lnTo>
                  <a:lnTo>
                    <a:pt x="4307568" y="4019696"/>
                  </a:lnTo>
                  <a:lnTo>
                    <a:pt x="0" y="4019696"/>
                  </a:lnTo>
                  <a:close/>
                </a:path>
              </a:pathLst>
            </a:cu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7" t="20556" r="9479" b="22407"/>
            <a:stretch>
              <a:fillRect/>
            </a:stretch>
          </p:blipFill>
          <p:spPr>
            <a:xfrm>
              <a:off x="4189065" y="1419152"/>
              <a:ext cx="4987017" cy="4019696"/>
            </a:xfrm>
            <a:custGeom>
              <a:avLst/>
              <a:gdLst>
                <a:gd name="connsiteX0" fmla="*/ 0 w 4987018"/>
                <a:gd name="connsiteY0" fmla="*/ 0 h 4019696"/>
                <a:gd name="connsiteX1" fmla="*/ 4987018 w 4987018"/>
                <a:gd name="connsiteY1" fmla="*/ 0 h 4019696"/>
                <a:gd name="connsiteX2" fmla="*/ 4987018 w 4987018"/>
                <a:gd name="connsiteY2" fmla="*/ 4019696 h 4019696"/>
                <a:gd name="connsiteX3" fmla="*/ 0 w 4987018"/>
                <a:gd name="connsiteY3" fmla="*/ 4019696 h 4019696"/>
                <a:gd name="connsiteX4" fmla="*/ 0 w 4987018"/>
                <a:gd name="connsiteY4" fmla="*/ 3895834 h 4019696"/>
                <a:gd name="connsiteX5" fmla="*/ 3791237 w 4987018"/>
                <a:gd name="connsiteY5" fmla="*/ 3895834 h 4019696"/>
                <a:gd name="connsiteX6" fmla="*/ 3791237 w 4987018"/>
                <a:gd name="connsiteY6" fmla="*/ 2517811 h 4019696"/>
                <a:gd name="connsiteX7" fmla="*/ 351849 w 4987018"/>
                <a:gd name="connsiteY7" fmla="*/ 2517811 h 4019696"/>
                <a:gd name="connsiteX8" fmla="*/ 351849 w 4987018"/>
                <a:gd name="connsiteY8" fmla="*/ 92148 h 4019696"/>
                <a:gd name="connsiteX9" fmla="*/ 0 w 4987018"/>
                <a:gd name="connsiteY9" fmla="*/ 92148 h 40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7018" h="4019696">
                  <a:moveTo>
                    <a:pt x="0" y="0"/>
                  </a:moveTo>
                  <a:lnTo>
                    <a:pt x="4987018" y="0"/>
                  </a:lnTo>
                  <a:lnTo>
                    <a:pt x="4987018" y="4019696"/>
                  </a:lnTo>
                  <a:lnTo>
                    <a:pt x="0" y="4019696"/>
                  </a:lnTo>
                  <a:lnTo>
                    <a:pt x="0" y="3895834"/>
                  </a:lnTo>
                  <a:lnTo>
                    <a:pt x="3791237" y="3895834"/>
                  </a:lnTo>
                  <a:lnTo>
                    <a:pt x="3791237" y="2517811"/>
                  </a:lnTo>
                  <a:lnTo>
                    <a:pt x="351849" y="2517811"/>
                  </a:lnTo>
                  <a:lnTo>
                    <a:pt x="351849" y="92148"/>
                  </a:lnTo>
                  <a:lnTo>
                    <a:pt x="0" y="92148"/>
                  </a:lnTo>
                  <a:close/>
                </a:path>
              </a:pathLst>
            </a:custGeom>
          </p:spPr>
        </p:pic>
      </p:grpSp>
      <p:pic>
        <p:nvPicPr>
          <p:cNvPr id="3" name="比赛演示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60881" y="1143000"/>
            <a:ext cx="9077966" cy="54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549</Words>
  <Application>Microsoft Office PowerPoint</Application>
  <PresentationFormat>宽屏</PresentationFormat>
  <Paragraphs>62</Paragraphs>
  <Slides>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最终任务</vt:lpstr>
      <vt:lpstr>场地</vt:lpstr>
      <vt:lpstr>比赛任务</vt:lpstr>
      <vt:lpstr>得分判定</vt:lpstr>
      <vt:lpstr>扣分判定</vt:lpstr>
      <vt:lpstr>成绩计算</vt:lpstr>
      <vt:lpstr>演示动画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机器人导论</dc:title>
  <dc:creator>oy tj</dc:creator>
  <cp:lastModifiedBy>oy tj</cp:lastModifiedBy>
  <cp:revision>27</cp:revision>
  <dcterms:created xsi:type="dcterms:W3CDTF">2019-07-10T01:39:32Z</dcterms:created>
  <dcterms:modified xsi:type="dcterms:W3CDTF">2019-07-26T00:34:16Z</dcterms:modified>
</cp:coreProperties>
</file>