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Nunito"/>
      <p:regular r:id="rId15"/>
      <p:bold r:id="rId16"/>
      <p:italic r:id="rId17"/>
      <p:boldItalic r:id="rId18"/>
    </p:embeddedFont>
    <p:embeddedFont>
      <p:font typeface="PT Sans Narrow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21" roundtripDataSignature="AMtx7migz07Zv+QoqhGWc/L+BNkm2+s64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TSansNarrow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regular.fntdata"/><Relationship Id="rId14" Type="http://schemas.openxmlformats.org/officeDocument/2006/relationships/slide" Target="slides/slide9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PTSansNarrow-regular.fntdata"/><Relationship Id="rId6" Type="http://schemas.openxmlformats.org/officeDocument/2006/relationships/slide" Target="slides/slide1.xml"/><Relationship Id="rId18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" name="Google Shape;14;p1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1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" name="Google Shape;18;p1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1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" name="Google Shape;22;p12"/>
          <p:cNvGrpSpPr/>
          <p:nvPr/>
        </p:nvGrpSpPr>
        <p:grpSpPr>
          <a:xfrm>
            <a:off x="7057468" y="5088"/>
            <a:ext cx="1851281" cy="752108"/>
            <a:chOff x="6917201" y="0"/>
            <a:chExt cx="2227776" cy="863400"/>
          </a:xfrm>
        </p:grpSpPr>
        <p:sp>
          <p:nvSpPr>
            <p:cNvPr id="23" name="Google Shape;23;p1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" name="Google Shape;26;p12"/>
          <p:cNvGrpSpPr/>
          <p:nvPr/>
        </p:nvGrpSpPr>
        <p:grpSpPr>
          <a:xfrm>
            <a:off x="6553032" y="4217852"/>
            <a:ext cx="2389067" cy="925737"/>
            <a:chOff x="6917201" y="0"/>
            <a:chExt cx="2227776" cy="863400"/>
          </a:xfrm>
        </p:grpSpPr>
        <p:sp>
          <p:nvSpPr>
            <p:cNvPr id="27" name="Google Shape;27;p1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" name="Google Shape;30;p12"/>
          <p:cNvGrpSpPr/>
          <p:nvPr/>
        </p:nvGrpSpPr>
        <p:grpSpPr>
          <a:xfrm>
            <a:off x="199149" y="4055652"/>
            <a:ext cx="2795413" cy="1083308"/>
            <a:chOff x="6917201" y="0"/>
            <a:chExt cx="2227776" cy="863400"/>
          </a:xfrm>
        </p:grpSpPr>
        <p:sp>
          <p:nvSpPr>
            <p:cNvPr id="31" name="Google Shape;31;p1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1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1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" name="Google Shape;34;p1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1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1" name="Google Shape;111;p21"/>
          <p:cNvGrpSpPr/>
          <p:nvPr/>
        </p:nvGrpSpPr>
        <p:grpSpPr>
          <a:xfrm>
            <a:off x="5959222" y="4119576"/>
            <a:ext cx="2520951" cy="1024165"/>
            <a:chOff x="6917201" y="0"/>
            <a:chExt cx="2227776" cy="863400"/>
          </a:xfrm>
        </p:grpSpPr>
        <p:sp>
          <p:nvSpPr>
            <p:cNvPr id="112" name="Google Shape;112;p2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2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2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5" name="Google Shape;115;p21"/>
          <p:cNvGrpSpPr/>
          <p:nvPr/>
        </p:nvGrpSpPr>
        <p:grpSpPr>
          <a:xfrm>
            <a:off x="199149" y="2"/>
            <a:ext cx="2795413" cy="1083308"/>
            <a:chOff x="6917201" y="0"/>
            <a:chExt cx="2227776" cy="863400"/>
          </a:xfrm>
        </p:grpSpPr>
        <p:sp>
          <p:nvSpPr>
            <p:cNvPr id="116" name="Google Shape;116;p2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2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2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9" name="Google Shape;119;p2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2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3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3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3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2" name="Google Shape;42;p1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3" name="Google Shape;43;p1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4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" name="Google Shape;46;p14"/>
          <p:cNvGrpSpPr/>
          <p:nvPr/>
        </p:nvGrpSpPr>
        <p:grpSpPr>
          <a:xfrm>
            <a:off x="5594191" y="3961115"/>
            <a:ext cx="2910144" cy="1182340"/>
            <a:chOff x="6917201" y="0"/>
            <a:chExt cx="2227776" cy="863400"/>
          </a:xfrm>
        </p:grpSpPr>
        <p:sp>
          <p:nvSpPr>
            <p:cNvPr id="47" name="Google Shape;47;p1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1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1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" name="Google Shape;50;p14"/>
          <p:cNvGrpSpPr/>
          <p:nvPr/>
        </p:nvGrpSpPr>
        <p:grpSpPr>
          <a:xfrm>
            <a:off x="199149" y="2"/>
            <a:ext cx="2795413" cy="1083308"/>
            <a:chOff x="6917201" y="0"/>
            <a:chExt cx="2227776" cy="863400"/>
          </a:xfrm>
        </p:grpSpPr>
        <p:sp>
          <p:nvSpPr>
            <p:cNvPr id="51" name="Google Shape;51;p1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1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1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14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5" name="Google Shape;55;p1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1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1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1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0" name="Google Shape;80;p1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1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" name="Google Shape;84;p1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5" name="Google Shape;85;p18"/>
          <p:cNvGrpSpPr/>
          <p:nvPr/>
        </p:nvGrpSpPr>
        <p:grpSpPr>
          <a:xfrm>
            <a:off x="34934" y="4522125"/>
            <a:ext cx="1593305" cy="617072"/>
            <a:chOff x="6917201" y="0"/>
            <a:chExt cx="2227776" cy="863400"/>
          </a:xfrm>
        </p:grpSpPr>
        <p:sp>
          <p:nvSpPr>
            <p:cNvPr id="86" name="Google Shape;86;p1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9" name="Google Shape;89;p18"/>
          <p:cNvGrpSpPr/>
          <p:nvPr/>
        </p:nvGrpSpPr>
        <p:grpSpPr>
          <a:xfrm>
            <a:off x="5886353" y="1243"/>
            <a:ext cx="3257454" cy="1261514"/>
            <a:chOff x="6917201" y="0"/>
            <a:chExt cx="2227776" cy="863400"/>
          </a:xfrm>
        </p:grpSpPr>
        <p:sp>
          <p:nvSpPr>
            <p:cNvPr id="90" name="Google Shape;90;p1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3" name="Google Shape;93;p1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1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1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1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1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2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b="0" i="0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"/>
          <p:cNvSpPr txBox="1"/>
          <p:nvPr>
            <p:ph type="ctrTitle"/>
          </p:nvPr>
        </p:nvSpPr>
        <p:spPr>
          <a:xfrm>
            <a:off x="912900" y="1123650"/>
            <a:ext cx="7318200" cy="14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160"/>
              <a:t>Autoregressive Search Engines: Generating Substrings as Document Identifiers</a:t>
            </a:r>
            <a:endParaRPr sz="3160"/>
          </a:p>
        </p:txBody>
      </p:sp>
      <p:sp>
        <p:nvSpPr>
          <p:cNvPr id="129" name="Google Shape;129;p1"/>
          <p:cNvSpPr txBox="1"/>
          <p:nvPr>
            <p:ph idx="1" type="subTitle"/>
          </p:nvPr>
        </p:nvSpPr>
        <p:spPr>
          <a:xfrm>
            <a:off x="4572000" y="2621675"/>
            <a:ext cx="4106700" cy="21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2000">
                <a:latin typeface="PT Sans Narrow"/>
                <a:ea typeface="PT Sans Narrow"/>
                <a:cs typeface="PT Sans Narrow"/>
                <a:sym typeface="PT Sans Narrow"/>
              </a:rPr>
              <a:t>Presented By : Team Autoregressive Seekers</a:t>
            </a:r>
            <a:endParaRPr sz="2000"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000"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2000">
                <a:latin typeface="PT Sans Narrow"/>
                <a:ea typeface="PT Sans Narrow"/>
                <a:cs typeface="PT Sans Narrow"/>
                <a:sym typeface="PT Sans Narrow"/>
              </a:rPr>
              <a:t>Dhyey Bhimani - 202311004</a:t>
            </a:r>
            <a:endParaRPr sz="2000"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000"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2000">
                <a:latin typeface="PT Sans Narrow"/>
                <a:ea typeface="PT Sans Narrow"/>
                <a:cs typeface="PT Sans Narrow"/>
                <a:sym typeface="PT Sans Narrow"/>
              </a:rPr>
              <a:t>Nisarg Ganatra - 202311018</a:t>
            </a:r>
            <a:endParaRPr sz="2000"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000"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2000">
                <a:latin typeface="PT Sans Narrow"/>
                <a:ea typeface="PT Sans Narrow"/>
                <a:cs typeface="PT Sans Narrow"/>
                <a:sym typeface="PT Sans Narrow"/>
              </a:rPr>
              <a:t>Harsh Raval - 202311028</a:t>
            </a:r>
            <a:endParaRPr sz="2000"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000"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2000">
                <a:latin typeface="PT Sans Narrow"/>
                <a:ea typeface="PT Sans Narrow"/>
                <a:cs typeface="PT Sans Narrow"/>
                <a:sym typeface="PT Sans Narrow"/>
              </a:rPr>
              <a:t>Shubham Shah - 202311049</a:t>
            </a:r>
            <a:endParaRPr sz="20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"/>
          <p:cNvSpPr txBox="1"/>
          <p:nvPr>
            <p:ph type="title"/>
          </p:nvPr>
        </p:nvSpPr>
        <p:spPr>
          <a:xfrm>
            <a:off x="819150" y="552000"/>
            <a:ext cx="7505700" cy="7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What : Problem Statement</a:t>
            </a:r>
            <a:endParaRPr/>
          </a:p>
        </p:txBody>
      </p:sp>
      <p:sp>
        <p:nvSpPr>
          <p:cNvPr id="135" name="Google Shape;135;p2"/>
          <p:cNvSpPr txBox="1"/>
          <p:nvPr>
            <p:ph idx="1" type="body"/>
          </p:nvPr>
        </p:nvSpPr>
        <p:spPr>
          <a:xfrm>
            <a:off x="819150" y="1450625"/>
            <a:ext cx="7505700" cy="32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Traditional search methods retrieve entire documents, often missing the exact passage relevant to a query, leading to inefficiency in information retrieval.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There’s a need to use modern autoregressive models to not only identify documents but to pinpoint specific, relevant passages within the documents.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goal is to enhance retrieval accuracy and memory efficiency by leveraging autoregressive models that generate n-grams (small text pieces) to directly match and rank the relevant passages.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"/>
          <p:cNvSpPr txBox="1"/>
          <p:nvPr>
            <p:ph type="title"/>
          </p:nvPr>
        </p:nvSpPr>
        <p:spPr>
          <a:xfrm>
            <a:off x="819150" y="486750"/>
            <a:ext cx="7505700" cy="6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Why Traditional Methods Fall Short</a:t>
            </a:r>
            <a:endParaRPr/>
          </a:p>
        </p:txBody>
      </p:sp>
      <p:sp>
        <p:nvSpPr>
          <p:cNvPr id="141" name="Google Shape;141;p3"/>
          <p:cNvSpPr txBox="1"/>
          <p:nvPr>
            <p:ph idx="1" type="body"/>
          </p:nvPr>
        </p:nvSpPr>
        <p:spPr>
          <a:xfrm>
            <a:off x="819150" y="1124550"/>
            <a:ext cx="7505700" cy="3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Lack of Precision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Reliance on Metadata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Resource Intensive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4"/>
          <p:cNvSpPr txBox="1"/>
          <p:nvPr>
            <p:ph type="title"/>
          </p:nvPr>
        </p:nvSpPr>
        <p:spPr>
          <a:xfrm>
            <a:off x="819150" y="551975"/>
            <a:ext cx="7505700" cy="6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Motivation for SEAL</a:t>
            </a:r>
            <a:endParaRPr/>
          </a:p>
        </p:txBody>
      </p:sp>
      <p:sp>
        <p:nvSpPr>
          <p:cNvPr id="147" name="Google Shape;147;p4"/>
          <p:cNvSpPr txBox="1"/>
          <p:nvPr>
            <p:ph idx="1" type="body"/>
          </p:nvPr>
        </p:nvSpPr>
        <p:spPr>
          <a:xfrm>
            <a:off x="819150" y="1407125"/>
            <a:ext cx="7505700" cy="30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address these limitations, </a:t>
            </a: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SEAL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introduces: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Granularity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Identifying specific, relevant passages using ngrams.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Metadata Independence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Removing reliance on titles or hierarchical structures.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Scalability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 memory-efficient, lightweight solution for large-scale corpora.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5"/>
          <p:cNvSpPr txBox="1"/>
          <p:nvPr>
            <p:ph type="title"/>
          </p:nvPr>
        </p:nvSpPr>
        <p:spPr>
          <a:xfrm>
            <a:off x="743025" y="562850"/>
            <a:ext cx="7505700" cy="7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153" name="Google Shape;153;p5"/>
          <p:cNvSpPr txBox="1"/>
          <p:nvPr>
            <p:ph idx="1" type="body"/>
          </p:nvPr>
        </p:nvSpPr>
        <p:spPr>
          <a:xfrm>
            <a:off x="819150" y="1472275"/>
            <a:ext cx="7505700" cy="31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 Query and Ngram generation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FM-Index (Efficient Search Structure) 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Constrained Generation using FM-Index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Scoring and Ranking the Documents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Intersective Scoring (Combining Multiple Ngrams)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Final output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"/>
          <p:cNvSpPr txBox="1"/>
          <p:nvPr>
            <p:ph type="title"/>
          </p:nvPr>
        </p:nvSpPr>
        <p:spPr>
          <a:xfrm>
            <a:off x="819150" y="388825"/>
            <a:ext cx="7505700" cy="6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Dataset Overview</a:t>
            </a:r>
            <a:endParaRPr/>
          </a:p>
        </p:txBody>
      </p:sp>
      <p:sp>
        <p:nvSpPr>
          <p:cNvPr id="159" name="Google Shape;159;p6"/>
          <p:cNvSpPr txBox="1"/>
          <p:nvPr>
            <p:ph idx="1" type="body"/>
          </p:nvPr>
        </p:nvSpPr>
        <p:spPr>
          <a:xfrm>
            <a:off x="819150" y="983025"/>
            <a:ext cx="7505700" cy="37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" sz="1500" u="sng">
                <a:latin typeface="Arial"/>
                <a:ea typeface="Arial"/>
                <a:cs typeface="Arial"/>
                <a:sym typeface="Arial"/>
              </a:rPr>
              <a:t>Natural Questions (NQ):</a:t>
            </a:r>
            <a:endParaRPr b="1" sz="1500" u="sng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dataset of </a:t>
            </a: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query-document pairs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Queries: Open-domain questions (e.g., "Who wrote Photograph by Ringo Starr?").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Documents: Wikipedia pages with marked answer spans.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Corpus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~21M passages (100 tokens each).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" sz="15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KILT Benchmark:</a:t>
            </a:r>
            <a:endParaRPr b="1" sz="1500"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diverse benchmark for question answering, fact-checking, slot filling, and more.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Corpus: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Unified Wikipedia dump re-chunked into ~36M passages (100 tokens each).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7"/>
          <p:cNvSpPr txBox="1"/>
          <p:nvPr>
            <p:ph type="title"/>
          </p:nvPr>
        </p:nvSpPr>
        <p:spPr>
          <a:xfrm>
            <a:off x="819150" y="486750"/>
            <a:ext cx="7505700" cy="6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00"/>
              <a:t>Evaluation Metrics </a:t>
            </a:r>
            <a:endParaRPr sz="3000"/>
          </a:p>
        </p:txBody>
      </p:sp>
      <p:sp>
        <p:nvSpPr>
          <p:cNvPr id="165" name="Google Shape;165;p7"/>
          <p:cNvSpPr txBox="1"/>
          <p:nvPr>
            <p:ph idx="1" type="body"/>
          </p:nvPr>
        </p:nvSpPr>
        <p:spPr>
          <a:xfrm>
            <a:off x="819150" y="1244000"/>
            <a:ext cx="7505700" cy="34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b="1" lang="en" sz="15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Natural Questions (NQ): Accuracy@k</a:t>
            </a:r>
            <a:endParaRPr b="1" sz="1500"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Measures the fraction of queries where the top-k retrieved passages contain the correct answer.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b="1" lang="en" sz="15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KILT Benchmark: R-Precision</a:t>
            </a:r>
            <a:endParaRPr b="1" sz="1500"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Evaluates how well the system ranks relevant passages. 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8"/>
          <p:cNvSpPr txBox="1"/>
          <p:nvPr>
            <p:ph type="title"/>
          </p:nvPr>
        </p:nvSpPr>
        <p:spPr>
          <a:xfrm>
            <a:off x="819150" y="464600"/>
            <a:ext cx="7505700" cy="6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Experimental Results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pic>
        <p:nvPicPr>
          <p:cNvPr id="171" name="Google Shape;171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0" y="1407200"/>
            <a:ext cx="6124575" cy="163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0"/>
          <p:cNvSpPr txBox="1"/>
          <p:nvPr>
            <p:ph type="title"/>
          </p:nvPr>
        </p:nvSpPr>
        <p:spPr>
          <a:xfrm>
            <a:off x="862650" y="1824300"/>
            <a:ext cx="7505700" cy="15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 sz="4700"/>
              <a:t>THANK YOU</a:t>
            </a:r>
            <a:endParaRPr b="1" sz="4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