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League Spartan" charset="1" panose="00000800000000000000"/>
      <p:regular r:id="rId21"/>
    </p:embeddedFont>
    <p:embeddedFont>
      <p:font typeface="Sanchez" charset="1" panose="02000000000000000000"/>
      <p:regular r:id="rId22"/>
    </p:embeddedFont>
    <p:embeddedFont>
      <p:font typeface="Poppins Bold" charset="1" panose="00000800000000000000"/>
      <p:regular r:id="rId23"/>
    </p:embeddedFont>
    <p:embeddedFont>
      <p:font typeface="Poppins" charset="1" panose="00000500000000000000"/>
      <p:regular r:id="rId24"/>
    </p:embeddedFont>
    <p:embeddedFont>
      <p:font typeface="League Gothic Italics" charset="1" panose="00000500000000000000"/>
      <p:regular r:id="rId25"/>
    </p:embeddedFont>
    <p:embeddedFont>
      <p:font typeface="Poppins Bold Italics" charset="1" panose="00000800000000000000"/>
      <p:regular r:id="rId26"/>
    </p:embeddedFont>
    <p:embeddedFont>
      <p:font typeface="Montserrat Light" charset="1" panose="00000400000000000000"/>
      <p:regular r:id="rId27"/>
    </p:embeddedFont>
    <p:embeddedFont>
      <p:font typeface="Montserrat Bold" charset="1" panose="00000800000000000000"/>
      <p:regular r:id="rId28"/>
    </p:embeddedFont>
    <p:embeddedFont>
      <p:font typeface="Impact" charset="1" panose="020B0806030902050204"/>
      <p:regular r:id="rId29"/>
    </p:embeddedFont>
    <p:embeddedFont>
      <p:font typeface="HK Modular" charset="1" panose="000008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grpSp>
        <p:nvGrpSpPr>
          <p:cNvPr name="Group 2" id="2"/>
          <p:cNvGrpSpPr/>
          <p:nvPr/>
        </p:nvGrpSpPr>
        <p:grpSpPr>
          <a:xfrm rot="0">
            <a:off x="18181857" y="8291827"/>
            <a:ext cx="106143" cy="966473"/>
            <a:chOff x="0" y="0"/>
            <a:chExt cx="626900" cy="5708159"/>
          </a:xfrm>
        </p:grpSpPr>
        <p:sp>
          <p:nvSpPr>
            <p:cNvPr name="Freeform 3" id="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4" id="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5" id="5"/>
          <p:cNvSpPr/>
          <p:nvPr/>
        </p:nvSpPr>
        <p:spPr>
          <a:xfrm flipH="false" flipV="false" rot="7941020">
            <a:off x="-2734796" y="-1620892"/>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878930" y="2376986"/>
            <a:ext cx="17084861" cy="5543109"/>
          </a:xfrm>
          <a:prstGeom prst="rect">
            <a:avLst/>
          </a:prstGeom>
        </p:spPr>
        <p:txBody>
          <a:bodyPr anchor="t" rtlCol="false" tIns="0" lIns="0" bIns="0" rIns="0">
            <a:spAutoFit/>
          </a:bodyPr>
          <a:lstStyle/>
          <a:p>
            <a:pPr algn="ctr">
              <a:lnSpc>
                <a:spcPts val="10730"/>
              </a:lnSpc>
            </a:pPr>
            <a:r>
              <a:rPr lang="en-US" sz="11295" spc="-564">
                <a:solidFill>
                  <a:srgbClr val="0CC0DF"/>
                </a:solidFill>
                <a:latin typeface="League Spartan"/>
                <a:ea typeface="League Spartan"/>
                <a:cs typeface="League Spartan"/>
                <a:sym typeface="League Spartan"/>
              </a:rPr>
              <a:t>Software Code </a:t>
            </a:r>
          </a:p>
          <a:p>
            <a:pPr algn="ctr">
              <a:lnSpc>
                <a:spcPts val="10730"/>
              </a:lnSpc>
            </a:pPr>
            <a:r>
              <a:rPr lang="en-US" sz="11295" spc="-564">
                <a:solidFill>
                  <a:srgbClr val="0CC0DF"/>
                </a:solidFill>
                <a:latin typeface="League Spartan"/>
                <a:ea typeface="League Spartan"/>
                <a:cs typeface="League Spartan"/>
                <a:sym typeface="League Spartan"/>
              </a:rPr>
              <a:t>Bug-Fixing using Unsupervised Learning </a:t>
            </a:r>
          </a:p>
          <a:p>
            <a:pPr algn="ctr">
              <a:lnSpc>
                <a:spcPts val="10730"/>
              </a:lnSpc>
            </a:pPr>
          </a:p>
        </p:txBody>
      </p:sp>
      <p:sp>
        <p:nvSpPr>
          <p:cNvPr name="TextBox 7" id="7"/>
          <p:cNvSpPr txBox="true"/>
          <p:nvPr/>
        </p:nvSpPr>
        <p:spPr>
          <a:xfrm rot="0">
            <a:off x="983690" y="8341134"/>
            <a:ext cx="16275610" cy="1374366"/>
          </a:xfrm>
          <a:prstGeom prst="rect">
            <a:avLst/>
          </a:prstGeom>
        </p:spPr>
        <p:txBody>
          <a:bodyPr anchor="t" rtlCol="false" tIns="0" lIns="0" bIns="0" rIns="0">
            <a:spAutoFit/>
          </a:bodyPr>
          <a:lstStyle/>
          <a:p>
            <a:pPr algn="ctr">
              <a:lnSpc>
                <a:spcPts val="3616"/>
              </a:lnSpc>
            </a:pPr>
            <a:r>
              <a:rPr lang="en-US" sz="2782" spc="139">
                <a:solidFill>
                  <a:srgbClr val="CB6CE6"/>
                </a:solidFill>
                <a:latin typeface="Sanchez"/>
                <a:ea typeface="Sanchez"/>
                <a:cs typeface="Sanchez"/>
                <a:sym typeface="Sanchez"/>
              </a:rPr>
              <a:t>‘BREAK-IT-FIX-IT: UNSUPERVISED LEARNING FOR PROGRAM REPAIR’</a:t>
            </a:r>
          </a:p>
          <a:p>
            <a:pPr algn="ctr">
              <a:lnSpc>
                <a:spcPts val="3616"/>
              </a:lnSpc>
            </a:pPr>
          </a:p>
          <a:p>
            <a:pPr algn="ctr">
              <a:lnSpc>
                <a:spcPts val="3616"/>
              </a:lnSpc>
            </a:pPr>
            <a:r>
              <a:rPr lang="en-US" sz="2782" spc="139">
                <a:solidFill>
                  <a:srgbClr val="CB6CE6"/>
                </a:solidFill>
                <a:latin typeface="Sanchez"/>
                <a:ea typeface="Sanchez"/>
                <a:cs typeface="Sanchez"/>
                <a:sym typeface="Sanchez"/>
              </a:rPr>
              <a:t>MICHIHIRO YASUNAGA             PERCY LIANG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7941020">
            <a:off x="-2819898" y="-2047462"/>
            <a:ext cx="11751190" cy="9550513"/>
          </a:xfrm>
          <a:custGeom>
            <a:avLst/>
            <a:gdLst/>
            <a:ahLst/>
            <a:cxnLst/>
            <a:rect r="r" b="b" t="t" l="l"/>
            <a:pathLst>
              <a:path h="9550513" w="11751190">
                <a:moveTo>
                  <a:pt x="0" y="0"/>
                </a:moveTo>
                <a:lnTo>
                  <a:pt x="11751190" y="0"/>
                </a:lnTo>
                <a:lnTo>
                  <a:pt x="11751190" y="9550512"/>
                </a:lnTo>
                <a:lnTo>
                  <a:pt x="0" y="955051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957558" y="557375"/>
            <a:ext cx="167290" cy="16729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6" id="6"/>
          <p:cNvGrpSpPr/>
          <p:nvPr/>
        </p:nvGrpSpPr>
        <p:grpSpPr>
          <a:xfrm rot="0">
            <a:off x="17269124" y="557375"/>
            <a:ext cx="167290" cy="1672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9" id="9"/>
          <p:cNvGrpSpPr/>
          <p:nvPr/>
        </p:nvGrpSpPr>
        <p:grpSpPr>
          <a:xfrm rot="0">
            <a:off x="17575357" y="557375"/>
            <a:ext cx="167290" cy="16729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2" id="12"/>
          <p:cNvGrpSpPr/>
          <p:nvPr/>
        </p:nvGrpSpPr>
        <p:grpSpPr>
          <a:xfrm rot="0">
            <a:off x="18181857" y="8291827"/>
            <a:ext cx="106143" cy="966473"/>
            <a:chOff x="0" y="0"/>
            <a:chExt cx="626900" cy="5708159"/>
          </a:xfrm>
        </p:grpSpPr>
        <p:sp>
          <p:nvSpPr>
            <p:cNvPr name="Freeform 13" id="1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4" id="1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15" id="15"/>
          <p:cNvSpPr/>
          <p:nvPr/>
        </p:nvSpPr>
        <p:spPr>
          <a:xfrm flipH="false" flipV="false" rot="0">
            <a:off x="905718" y="2298743"/>
            <a:ext cx="7143330" cy="6157788"/>
          </a:xfrm>
          <a:custGeom>
            <a:avLst/>
            <a:gdLst/>
            <a:ahLst/>
            <a:cxnLst/>
            <a:rect r="r" b="b" t="t" l="l"/>
            <a:pathLst>
              <a:path h="6157788" w="7143330">
                <a:moveTo>
                  <a:pt x="0" y="0"/>
                </a:moveTo>
                <a:lnTo>
                  <a:pt x="7143330" y="0"/>
                </a:lnTo>
                <a:lnTo>
                  <a:pt x="7143330" y="6157788"/>
                </a:lnTo>
                <a:lnTo>
                  <a:pt x="0" y="6157788"/>
                </a:lnTo>
                <a:lnTo>
                  <a:pt x="0" y="0"/>
                </a:lnTo>
                <a:close/>
              </a:path>
            </a:pathLst>
          </a:custGeom>
          <a:blipFill>
            <a:blip r:embed="rId4"/>
            <a:stretch>
              <a:fillRect l="0" t="0" r="0" b="0"/>
            </a:stretch>
          </a:blipFill>
        </p:spPr>
      </p:sp>
      <p:sp>
        <p:nvSpPr>
          <p:cNvPr name="TextBox 16" id="16"/>
          <p:cNvSpPr txBox="true"/>
          <p:nvPr/>
        </p:nvSpPr>
        <p:spPr>
          <a:xfrm rot="0">
            <a:off x="7012658" y="348979"/>
            <a:ext cx="14019670" cy="1168953"/>
          </a:xfrm>
          <a:prstGeom prst="rect">
            <a:avLst/>
          </a:prstGeom>
        </p:spPr>
        <p:txBody>
          <a:bodyPr anchor="t" rtlCol="false" tIns="0" lIns="0" bIns="0" rIns="0">
            <a:spAutoFit/>
          </a:bodyPr>
          <a:lstStyle/>
          <a:p>
            <a:pPr algn="l">
              <a:lnSpc>
                <a:spcPts val="9056"/>
              </a:lnSpc>
              <a:spcBef>
                <a:spcPct val="0"/>
              </a:spcBef>
            </a:pPr>
            <a:r>
              <a:rPr lang="en-US" b="true" sz="6469">
                <a:solidFill>
                  <a:srgbClr val="FFFFFF"/>
                </a:solidFill>
                <a:latin typeface="Poppins Bold"/>
                <a:ea typeface="Poppins Bold"/>
                <a:cs typeface="Poppins Bold"/>
                <a:sym typeface="Poppins Bold"/>
              </a:rPr>
              <a:t>CRITIC </a:t>
            </a:r>
          </a:p>
        </p:txBody>
      </p:sp>
      <p:sp>
        <p:nvSpPr>
          <p:cNvPr name="TextBox 17" id="17"/>
          <p:cNvSpPr txBox="true"/>
          <p:nvPr/>
        </p:nvSpPr>
        <p:spPr>
          <a:xfrm rot="0">
            <a:off x="8453574" y="2198929"/>
            <a:ext cx="9121783" cy="6576134"/>
          </a:xfrm>
          <a:prstGeom prst="rect">
            <a:avLst/>
          </a:prstGeom>
        </p:spPr>
        <p:txBody>
          <a:bodyPr anchor="t" rtlCol="false" tIns="0" lIns="0" bIns="0" rIns="0">
            <a:spAutoFit/>
          </a:bodyPr>
          <a:lstStyle/>
          <a:p>
            <a:pPr algn="l">
              <a:lnSpc>
                <a:spcPts val="3985"/>
              </a:lnSpc>
              <a:spcBef>
                <a:spcPct val="0"/>
              </a:spcBef>
            </a:pPr>
            <a:r>
              <a:rPr lang="en-US" b="true" sz="2847">
                <a:solidFill>
                  <a:srgbClr val="FFFFFF"/>
                </a:solidFill>
                <a:latin typeface="Poppins Bold"/>
                <a:ea typeface="Poppins Bold"/>
                <a:cs typeface="Poppins Bold"/>
                <a:sym typeface="Poppins Bold"/>
              </a:rPr>
              <a:t> </a:t>
            </a:r>
          </a:p>
          <a:p>
            <a:pPr algn="l">
              <a:lnSpc>
                <a:spcPts val="3985"/>
              </a:lnSpc>
              <a:spcBef>
                <a:spcPct val="0"/>
              </a:spcBef>
            </a:pPr>
          </a:p>
          <a:p>
            <a:pPr algn="l" marL="614685" indent="-307343" lvl="1">
              <a:lnSpc>
                <a:spcPts val="3985"/>
              </a:lnSpc>
              <a:spcBef>
                <a:spcPct val="0"/>
              </a:spcBef>
              <a:buFont typeface="Arial"/>
              <a:buChar char="•"/>
            </a:pPr>
            <a:r>
              <a:rPr lang="en-US" b="true" sz="2847">
                <a:solidFill>
                  <a:srgbClr val="FFFFFF"/>
                </a:solidFill>
                <a:latin typeface="Poppins Bold"/>
                <a:ea typeface="Poppins Bold"/>
                <a:cs typeface="Poppins Bold"/>
                <a:sym typeface="Poppins Bold"/>
              </a:rPr>
              <a:t>Error Detection</a:t>
            </a:r>
            <a:r>
              <a:rPr lang="en-US" sz="2847">
                <a:solidFill>
                  <a:srgbClr val="FFFFFF"/>
                </a:solidFill>
                <a:latin typeface="Poppins"/>
                <a:ea typeface="Poppins"/>
                <a:cs typeface="Poppins"/>
                <a:sym typeface="Poppins"/>
              </a:rPr>
              <a:t>: The code detects unbalanced parentheses, braces, and brackets by tracking their counts while iterating through tokens.</a:t>
            </a:r>
          </a:p>
          <a:p>
            <a:pPr algn="l">
              <a:lnSpc>
                <a:spcPts val="3985"/>
              </a:lnSpc>
              <a:spcBef>
                <a:spcPct val="0"/>
              </a:spcBef>
            </a:pPr>
          </a:p>
          <a:p>
            <a:pPr algn="l">
              <a:lnSpc>
                <a:spcPts val="3985"/>
              </a:lnSpc>
              <a:spcBef>
                <a:spcPct val="0"/>
              </a:spcBef>
            </a:pPr>
          </a:p>
          <a:p>
            <a:pPr algn="l" marL="614685" indent="-307343" lvl="1">
              <a:lnSpc>
                <a:spcPts val="3985"/>
              </a:lnSpc>
              <a:spcBef>
                <a:spcPct val="0"/>
              </a:spcBef>
              <a:buFont typeface="Arial"/>
              <a:buChar char="•"/>
            </a:pPr>
            <a:r>
              <a:rPr lang="en-US" b="true" sz="2847">
                <a:solidFill>
                  <a:srgbClr val="FFFFFF"/>
                </a:solidFill>
                <a:latin typeface="Poppins Bold"/>
                <a:ea typeface="Poppins Bold"/>
                <a:cs typeface="Poppins Bold"/>
                <a:sym typeface="Poppins Bold"/>
              </a:rPr>
              <a:t>AST Utilization</a:t>
            </a:r>
            <a:r>
              <a:rPr lang="en-US" sz="2847">
                <a:solidFill>
                  <a:srgbClr val="FFFFFF"/>
                </a:solidFill>
                <a:latin typeface="Poppins"/>
                <a:ea typeface="Poppins"/>
                <a:cs typeface="Poppins"/>
                <a:sym typeface="Poppins"/>
              </a:rPr>
              <a:t>: It uses Python's ast module to parse the code into an Abstract Syntax Tree (AST), which helps identify invalid structures in the code.</a:t>
            </a:r>
          </a:p>
          <a:p>
            <a:pPr algn="l">
              <a:lnSpc>
                <a:spcPts val="3985"/>
              </a:lnSpc>
              <a:spcBef>
                <a:spcPct val="0"/>
              </a:spcBef>
            </a:pPr>
          </a:p>
          <a:p>
            <a:pPr algn="l">
              <a:lnSpc>
                <a:spcPts val="3985"/>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7941020">
            <a:off x="-2819898" y="-2047462"/>
            <a:ext cx="11751190" cy="9550513"/>
          </a:xfrm>
          <a:custGeom>
            <a:avLst/>
            <a:gdLst/>
            <a:ahLst/>
            <a:cxnLst/>
            <a:rect r="r" b="b" t="t" l="l"/>
            <a:pathLst>
              <a:path h="9550513" w="11751190">
                <a:moveTo>
                  <a:pt x="0" y="0"/>
                </a:moveTo>
                <a:lnTo>
                  <a:pt x="11751190" y="0"/>
                </a:lnTo>
                <a:lnTo>
                  <a:pt x="11751190" y="9550512"/>
                </a:lnTo>
                <a:lnTo>
                  <a:pt x="0" y="955051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957558" y="557375"/>
            <a:ext cx="167290" cy="16729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6" id="6"/>
          <p:cNvGrpSpPr/>
          <p:nvPr/>
        </p:nvGrpSpPr>
        <p:grpSpPr>
          <a:xfrm rot="0">
            <a:off x="17269124" y="557375"/>
            <a:ext cx="167290" cy="1672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9" id="9"/>
          <p:cNvGrpSpPr/>
          <p:nvPr/>
        </p:nvGrpSpPr>
        <p:grpSpPr>
          <a:xfrm rot="0">
            <a:off x="17575357" y="557375"/>
            <a:ext cx="167290" cy="16729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2" id="12"/>
          <p:cNvGrpSpPr/>
          <p:nvPr/>
        </p:nvGrpSpPr>
        <p:grpSpPr>
          <a:xfrm rot="0">
            <a:off x="18181857" y="8291827"/>
            <a:ext cx="106143" cy="966473"/>
            <a:chOff x="0" y="0"/>
            <a:chExt cx="626900" cy="5708159"/>
          </a:xfrm>
        </p:grpSpPr>
        <p:sp>
          <p:nvSpPr>
            <p:cNvPr name="Freeform 13" id="1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4" id="1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TextBox 15" id="15"/>
          <p:cNvSpPr txBox="true"/>
          <p:nvPr/>
        </p:nvSpPr>
        <p:spPr>
          <a:xfrm rot="0">
            <a:off x="3700489" y="2038212"/>
            <a:ext cx="13958513" cy="7074806"/>
          </a:xfrm>
          <a:prstGeom prst="rect">
            <a:avLst/>
          </a:prstGeom>
        </p:spPr>
        <p:txBody>
          <a:bodyPr anchor="t" rtlCol="false" tIns="0" lIns="0" bIns="0" rIns="0">
            <a:spAutoFit/>
          </a:bodyPr>
          <a:lstStyle/>
          <a:p>
            <a:pPr algn="ctr" marL="666984" indent="-333492" lvl="1">
              <a:lnSpc>
                <a:spcPts val="4325"/>
              </a:lnSpc>
              <a:spcBef>
                <a:spcPct val="0"/>
              </a:spcBef>
              <a:buFont typeface="Arial"/>
              <a:buChar char="•"/>
            </a:pPr>
            <a:r>
              <a:rPr lang="en-US" b="true" sz="3089">
                <a:solidFill>
                  <a:srgbClr val="FFFFFF"/>
                </a:solidFill>
                <a:latin typeface="Poppins Bold"/>
                <a:ea typeface="Poppins Bold"/>
                <a:cs typeface="Poppins Bold"/>
                <a:sym typeface="Poppins Bold"/>
              </a:rPr>
              <a:t>T</a:t>
            </a:r>
            <a:r>
              <a:rPr lang="en-US" b="true" sz="3089">
                <a:solidFill>
                  <a:srgbClr val="FFFFFF"/>
                </a:solidFill>
                <a:latin typeface="Poppins Bold"/>
                <a:ea typeface="Poppins Bold"/>
                <a:cs typeface="Poppins Bold"/>
                <a:sym typeface="Poppins Bold"/>
              </a:rPr>
              <a:t>oken Matching</a:t>
            </a:r>
            <a:r>
              <a:rPr lang="en-US" sz="3089">
                <a:solidFill>
                  <a:srgbClr val="FFFFFF"/>
                </a:solidFill>
                <a:latin typeface="Poppins"/>
                <a:ea typeface="Poppins"/>
                <a:cs typeface="Poppins"/>
                <a:sym typeface="Poppins"/>
              </a:rPr>
              <a:t>: Uses </a:t>
            </a:r>
            <a:r>
              <a:rPr lang="en-US" b="true" sz="3089" i="true">
                <a:solidFill>
                  <a:srgbClr val="FFFFFF"/>
                </a:solidFill>
                <a:latin typeface="Poppins Bold Italics"/>
                <a:ea typeface="Poppins Bold Italics"/>
                <a:cs typeface="Poppins Bold Italics"/>
                <a:sym typeface="Poppins Bold Italics"/>
              </a:rPr>
              <a:t>regular expressions </a:t>
            </a:r>
            <a:r>
              <a:rPr lang="en-US" sz="3089">
                <a:solidFill>
                  <a:srgbClr val="FFFFFF"/>
                </a:solidFill>
                <a:latin typeface="Poppins"/>
                <a:ea typeface="Poppins"/>
                <a:cs typeface="Poppins"/>
                <a:sym typeface="Poppins"/>
              </a:rPr>
              <a:t>to match patterns for Python syntax like keywords, identifiers, operators, and literals.</a:t>
            </a:r>
          </a:p>
          <a:p>
            <a:pPr algn="ctr">
              <a:lnSpc>
                <a:spcPts val="4325"/>
              </a:lnSpc>
              <a:spcBef>
                <a:spcPct val="0"/>
              </a:spcBef>
            </a:pPr>
          </a:p>
          <a:p>
            <a:pPr algn="ctr" marL="666984" indent="-333492" lvl="1">
              <a:lnSpc>
                <a:spcPts val="4325"/>
              </a:lnSpc>
              <a:spcBef>
                <a:spcPct val="0"/>
              </a:spcBef>
              <a:buFont typeface="Arial"/>
              <a:buChar char="•"/>
            </a:pPr>
            <a:r>
              <a:rPr lang="en-US" b="true" sz="3089">
                <a:solidFill>
                  <a:srgbClr val="FFFFFF"/>
                </a:solidFill>
                <a:latin typeface="Poppins Bold"/>
                <a:ea typeface="Poppins Bold"/>
                <a:cs typeface="Poppins Bold"/>
                <a:sym typeface="Poppins Bold"/>
              </a:rPr>
              <a:t>Line-by-Line Processing</a:t>
            </a:r>
            <a:r>
              <a:rPr lang="en-US" sz="3089">
                <a:solidFill>
                  <a:srgbClr val="FFFFFF"/>
                </a:solidFill>
                <a:latin typeface="Poppins"/>
                <a:ea typeface="Poppins"/>
                <a:cs typeface="Poppins"/>
                <a:sym typeface="Poppins"/>
              </a:rPr>
              <a:t>: Reads the Python source code line by line, skipping over comments and whitespace while generating tokens.</a:t>
            </a:r>
          </a:p>
          <a:p>
            <a:pPr algn="ctr">
              <a:lnSpc>
                <a:spcPts val="4325"/>
              </a:lnSpc>
              <a:spcBef>
                <a:spcPct val="0"/>
              </a:spcBef>
            </a:pPr>
          </a:p>
          <a:p>
            <a:pPr algn="ctr" marL="666984" indent="-333492" lvl="1">
              <a:lnSpc>
                <a:spcPts val="4325"/>
              </a:lnSpc>
              <a:spcBef>
                <a:spcPct val="0"/>
              </a:spcBef>
              <a:buFont typeface="Arial"/>
              <a:buChar char="•"/>
            </a:pPr>
            <a:r>
              <a:rPr lang="en-US" b="true" sz="3089">
                <a:solidFill>
                  <a:srgbClr val="FFFFFF"/>
                </a:solidFill>
                <a:latin typeface="Poppins Bold"/>
                <a:ea typeface="Poppins Bold"/>
                <a:cs typeface="Poppins Bold"/>
                <a:sym typeface="Poppins Bold"/>
              </a:rPr>
              <a:t>Encoding Detection</a:t>
            </a:r>
            <a:r>
              <a:rPr lang="en-US" sz="3089">
                <a:solidFill>
                  <a:srgbClr val="FFFFFF"/>
                </a:solidFill>
                <a:latin typeface="Poppins"/>
                <a:ea typeface="Poppins"/>
                <a:cs typeface="Poppins"/>
                <a:sym typeface="Poppins"/>
              </a:rPr>
              <a:t>: Reads the first two lines to determine the file's encoding as per PEP-0263.</a:t>
            </a:r>
          </a:p>
          <a:p>
            <a:pPr algn="ctr">
              <a:lnSpc>
                <a:spcPts val="4325"/>
              </a:lnSpc>
              <a:spcBef>
                <a:spcPct val="0"/>
              </a:spcBef>
            </a:pPr>
          </a:p>
          <a:p>
            <a:pPr algn="ctr" marL="666984" indent="-333492" lvl="1">
              <a:lnSpc>
                <a:spcPts val="4325"/>
              </a:lnSpc>
              <a:spcBef>
                <a:spcPct val="0"/>
              </a:spcBef>
              <a:buFont typeface="Arial"/>
              <a:buChar char="•"/>
            </a:pPr>
            <a:r>
              <a:rPr lang="en-US" b="true" sz="3089">
                <a:solidFill>
                  <a:srgbClr val="FFFFFF"/>
                </a:solidFill>
                <a:latin typeface="Poppins Bold"/>
                <a:ea typeface="Poppins Bold"/>
                <a:cs typeface="Poppins Bold"/>
                <a:sym typeface="Poppins Bold"/>
              </a:rPr>
              <a:t>Token Output</a:t>
            </a:r>
            <a:r>
              <a:rPr lang="en-US" sz="3089">
                <a:solidFill>
                  <a:srgbClr val="FFFFFF"/>
                </a:solidFill>
                <a:latin typeface="Poppins"/>
                <a:ea typeface="Poppins"/>
                <a:cs typeface="Poppins"/>
                <a:sym typeface="Poppins"/>
              </a:rPr>
              <a:t>: Produces tokens as instances of TokenInfo, each containing the token type, value, and positional information in the source.</a:t>
            </a:r>
          </a:p>
          <a:p>
            <a:pPr algn="ctr">
              <a:lnSpc>
                <a:spcPts val="4325"/>
              </a:lnSpc>
              <a:spcBef>
                <a:spcPct val="0"/>
              </a:spcBef>
            </a:pPr>
          </a:p>
        </p:txBody>
      </p:sp>
      <p:sp>
        <p:nvSpPr>
          <p:cNvPr name="Freeform 16" id="16"/>
          <p:cNvSpPr/>
          <p:nvPr/>
        </p:nvSpPr>
        <p:spPr>
          <a:xfrm flipH="false" flipV="false" rot="0">
            <a:off x="681265" y="724664"/>
            <a:ext cx="2431980" cy="8854463"/>
          </a:xfrm>
          <a:custGeom>
            <a:avLst/>
            <a:gdLst/>
            <a:ahLst/>
            <a:cxnLst/>
            <a:rect r="r" b="b" t="t" l="l"/>
            <a:pathLst>
              <a:path h="8854463" w="2431980">
                <a:moveTo>
                  <a:pt x="0" y="0"/>
                </a:moveTo>
                <a:lnTo>
                  <a:pt x="2431981" y="0"/>
                </a:lnTo>
                <a:lnTo>
                  <a:pt x="2431981" y="8854464"/>
                </a:lnTo>
                <a:lnTo>
                  <a:pt x="0" y="8854464"/>
                </a:lnTo>
                <a:lnTo>
                  <a:pt x="0" y="0"/>
                </a:lnTo>
                <a:close/>
              </a:path>
            </a:pathLst>
          </a:custGeom>
          <a:blipFill>
            <a:blip r:embed="rId4"/>
            <a:stretch>
              <a:fillRect l="0" t="0" r="0" b="0"/>
            </a:stretch>
          </a:blipFill>
        </p:spPr>
      </p:sp>
      <p:sp>
        <p:nvSpPr>
          <p:cNvPr name="TextBox 17" id="17"/>
          <p:cNvSpPr txBox="true"/>
          <p:nvPr/>
        </p:nvSpPr>
        <p:spPr>
          <a:xfrm rot="0">
            <a:off x="5431490" y="348979"/>
            <a:ext cx="14019670" cy="1168943"/>
          </a:xfrm>
          <a:prstGeom prst="rect">
            <a:avLst/>
          </a:prstGeom>
        </p:spPr>
        <p:txBody>
          <a:bodyPr anchor="t" rtlCol="false" tIns="0" lIns="0" bIns="0" rIns="0">
            <a:spAutoFit/>
          </a:bodyPr>
          <a:lstStyle/>
          <a:p>
            <a:pPr algn="l">
              <a:lnSpc>
                <a:spcPts val="9056"/>
              </a:lnSpc>
              <a:spcBef>
                <a:spcPct val="0"/>
              </a:spcBef>
            </a:pPr>
            <a:r>
              <a:rPr lang="en-US" b="true" sz="6469">
                <a:solidFill>
                  <a:srgbClr val="FFFFFF"/>
                </a:solidFill>
                <a:latin typeface="Poppins Bold"/>
                <a:ea typeface="Poppins Bold"/>
                <a:cs typeface="Poppins Bold"/>
                <a:sym typeface="Poppins Bold"/>
              </a:rPr>
              <a:t>TOKENIZATION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7941020">
            <a:off x="-3338490" y="-2322011"/>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957558" y="557375"/>
            <a:ext cx="167290" cy="16729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6" id="6"/>
          <p:cNvGrpSpPr/>
          <p:nvPr/>
        </p:nvGrpSpPr>
        <p:grpSpPr>
          <a:xfrm rot="0">
            <a:off x="17269124" y="557375"/>
            <a:ext cx="167290" cy="1672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9" id="9"/>
          <p:cNvGrpSpPr/>
          <p:nvPr/>
        </p:nvGrpSpPr>
        <p:grpSpPr>
          <a:xfrm rot="0">
            <a:off x="17575357" y="557375"/>
            <a:ext cx="167290" cy="16729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2" id="12"/>
          <p:cNvGrpSpPr/>
          <p:nvPr/>
        </p:nvGrpSpPr>
        <p:grpSpPr>
          <a:xfrm rot="0">
            <a:off x="18181857" y="8291827"/>
            <a:ext cx="106143" cy="966473"/>
            <a:chOff x="0" y="0"/>
            <a:chExt cx="626900" cy="5708159"/>
          </a:xfrm>
        </p:grpSpPr>
        <p:sp>
          <p:nvSpPr>
            <p:cNvPr name="Freeform 13" id="1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4" id="1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TextBox 15" id="15"/>
          <p:cNvSpPr txBox="true"/>
          <p:nvPr/>
        </p:nvSpPr>
        <p:spPr>
          <a:xfrm rot="0">
            <a:off x="4639556" y="348979"/>
            <a:ext cx="14019670" cy="1168943"/>
          </a:xfrm>
          <a:prstGeom prst="rect">
            <a:avLst/>
          </a:prstGeom>
        </p:spPr>
        <p:txBody>
          <a:bodyPr anchor="t" rtlCol="false" tIns="0" lIns="0" bIns="0" rIns="0">
            <a:spAutoFit/>
          </a:bodyPr>
          <a:lstStyle/>
          <a:p>
            <a:pPr algn="l">
              <a:lnSpc>
                <a:spcPts val="9056"/>
              </a:lnSpc>
              <a:spcBef>
                <a:spcPct val="0"/>
              </a:spcBef>
            </a:pPr>
            <a:r>
              <a:rPr lang="en-US" b="true" sz="6469">
                <a:solidFill>
                  <a:srgbClr val="FFFFFF"/>
                </a:solidFill>
                <a:latin typeface="Poppins Bold"/>
                <a:ea typeface="Poppins Bold"/>
                <a:cs typeface="Poppins Bold"/>
                <a:sym typeface="Poppins Bold"/>
              </a:rPr>
              <a:t>FIXER AND BREAKER </a:t>
            </a:r>
          </a:p>
        </p:txBody>
      </p:sp>
      <p:sp>
        <p:nvSpPr>
          <p:cNvPr name="TextBox 16" id="16"/>
          <p:cNvSpPr txBox="true"/>
          <p:nvPr/>
        </p:nvSpPr>
        <p:spPr>
          <a:xfrm rot="0">
            <a:off x="1487007" y="2692796"/>
            <a:ext cx="15313986" cy="6452995"/>
          </a:xfrm>
          <a:prstGeom prst="rect">
            <a:avLst/>
          </a:prstGeom>
        </p:spPr>
        <p:txBody>
          <a:bodyPr anchor="t" rtlCol="false" tIns="0" lIns="0" bIns="0" rIns="0">
            <a:spAutoFit/>
          </a:bodyPr>
          <a:lstStyle/>
          <a:p>
            <a:pPr algn="ctr" marL="608851" indent="-304425" lvl="1">
              <a:lnSpc>
                <a:spcPts val="3948"/>
              </a:lnSpc>
              <a:spcBef>
                <a:spcPct val="0"/>
              </a:spcBef>
              <a:buFont typeface="Arial"/>
              <a:buChar char="•"/>
            </a:pPr>
            <a:r>
              <a:rPr lang="en-US" b="true" sz="2820">
                <a:solidFill>
                  <a:srgbClr val="FFFFFF"/>
                </a:solidFill>
                <a:latin typeface="Poppins Bold"/>
                <a:ea typeface="Poppins Bold"/>
                <a:cs typeface="Poppins Bold"/>
                <a:sym typeface="Poppins Bold"/>
              </a:rPr>
              <a:t>Implementation</a:t>
            </a:r>
            <a:r>
              <a:rPr lang="en-US" sz="2820">
                <a:solidFill>
                  <a:srgbClr val="FFFFFF"/>
                </a:solidFill>
                <a:latin typeface="Poppins"/>
                <a:ea typeface="Poppins"/>
                <a:cs typeface="Poppins"/>
                <a:sym typeface="Poppins"/>
              </a:rPr>
              <a:t>: B</a:t>
            </a:r>
            <a:r>
              <a:rPr lang="en-US" sz="2820">
                <a:solidFill>
                  <a:srgbClr val="FFFFFF"/>
                </a:solidFill>
                <a:latin typeface="Poppins"/>
                <a:ea typeface="Poppins"/>
                <a:cs typeface="Poppins"/>
                <a:sym typeface="Poppins"/>
              </a:rPr>
              <a:t>oth the fixer and breaker are trained using sequence-to-sequence models in </a:t>
            </a:r>
            <a:r>
              <a:rPr lang="en-US" b="true" sz="2820">
                <a:solidFill>
                  <a:srgbClr val="FFFFFF"/>
                </a:solidFill>
                <a:latin typeface="Poppins Bold"/>
                <a:ea typeface="Poppins Bold"/>
                <a:cs typeface="Poppins Bold"/>
                <a:sym typeface="Poppins Bold"/>
              </a:rPr>
              <a:t>Fairseq</a:t>
            </a:r>
            <a:r>
              <a:rPr lang="en-US" sz="2820">
                <a:solidFill>
                  <a:srgbClr val="FFFFFF"/>
                </a:solidFill>
                <a:latin typeface="Poppins"/>
                <a:ea typeface="Poppins"/>
                <a:cs typeface="Poppins"/>
                <a:sym typeface="Poppins"/>
              </a:rPr>
              <a:t>. The fixer corrects broken code, while the breaker generates erroneous code from correct versions.</a:t>
            </a:r>
          </a:p>
          <a:p>
            <a:pPr algn="ctr">
              <a:lnSpc>
                <a:spcPts val="3948"/>
              </a:lnSpc>
              <a:spcBef>
                <a:spcPct val="0"/>
              </a:spcBef>
            </a:pPr>
          </a:p>
          <a:p>
            <a:pPr algn="ctr">
              <a:lnSpc>
                <a:spcPts val="3948"/>
              </a:lnSpc>
              <a:spcBef>
                <a:spcPct val="0"/>
              </a:spcBef>
            </a:pPr>
          </a:p>
          <a:p>
            <a:pPr algn="ctr" marL="608851" indent="-304425" lvl="1">
              <a:lnSpc>
                <a:spcPts val="3948"/>
              </a:lnSpc>
              <a:spcBef>
                <a:spcPct val="0"/>
              </a:spcBef>
              <a:buFont typeface="Arial"/>
              <a:buChar char="•"/>
            </a:pPr>
            <a:r>
              <a:rPr lang="en-US" b="true" sz="2820">
                <a:solidFill>
                  <a:srgbClr val="FFFFFF"/>
                </a:solidFill>
                <a:latin typeface="Poppins Bold"/>
                <a:ea typeface="Poppins Bold"/>
                <a:cs typeface="Poppins Bold"/>
                <a:sym typeface="Poppins Bold"/>
              </a:rPr>
              <a:t>Training Data</a:t>
            </a:r>
            <a:r>
              <a:rPr lang="en-US" sz="2820">
                <a:solidFill>
                  <a:srgbClr val="FFFFFF"/>
                </a:solidFill>
                <a:latin typeface="Poppins"/>
                <a:ea typeface="Poppins"/>
                <a:cs typeface="Poppins"/>
                <a:sym typeface="Poppins"/>
              </a:rPr>
              <a:t>: Both models use paired datasets, where the breaker learns from good-to-bad code pairs, and the fixer learns from bad-to-good code pairs.</a:t>
            </a:r>
          </a:p>
          <a:p>
            <a:pPr algn="ctr">
              <a:lnSpc>
                <a:spcPts val="3948"/>
              </a:lnSpc>
              <a:spcBef>
                <a:spcPct val="0"/>
              </a:spcBef>
            </a:pPr>
          </a:p>
          <a:p>
            <a:pPr algn="ctr">
              <a:lnSpc>
                <a:spcPts val="3948"/>
              </a:lnSpc>
              <a:spcBef>
                <a:spcPct val="0"/>
              </a:spcBef>
            </a:pPr>
          </a:p>
          <a:p>
            <a:pPr algn="ctr" marL="608851" indent="-304425" lvl="1">
              <a:lnSpc>
                <a:spcPts val="3948"/>
              </a:lnSpc>
              <a:spcBef>
                <a:spcPct val="0"/>
              </a:spcBef>
              <a:buFont typeface="Arial"/>
              <a:buChar char="•"/>
            </a:pPr>
            <a:r>
              <a:rPr lang="en-US" b="true" sz="2820">
                <a:solidFill>
                  <a:srgbClr val="FFFFFF"/>
                </a:solidFill>
                <a:latin typeface="Poppins Bold"/>
                <a:ea typeface="Poppins Bold"/>
                <a:cs typeface="Poppins Bold"/>
                <a:sym typeface="Poppins Bold"/>
              </a:rPr>
              <a:t>Text Augmentation</a:t>
            </a:r>
            <a:r>
              <a:rPr lang="en-US" sz="2820">
                <a:solidFill>
                  <a:srgbClr val="FFFFFF"/>
                </a:solidFill>
                <a:latin typeface="Poppins"/>
                <a:ea typeface="Poppins"/>
                <a:cs typeface="Poppins"/>
                <a:sym typeface="Poppins"/>
              </a:rPr>
              <a:t>: Both models augment their datasets to improve robustness. The breaker creates varied "bad" code examples from "good" code, and the fixer is trained on diverse instances of "bad" code to enhance its correction capabilities.</a:t>
            </a:r>
          </a:p>
          <a:p>
            <a:pPr algn="ctr">
              <a:lnSpc>
                <a:spcPts val="3948"/>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7941020">
            <a:off x="-2819898" y="-2047462"/>
            <a:ext cx="11751190" cy="9550513"/>
          </a:xfrm>
          <a:custGeom>
            <a:avLst/>
            <a:gdLst/>
            <a:ahLst/>
            <a:cxnLst/>
            <a:rect r="r" b="b" t="t" l="l"/>
            <a:pathLst>
              <a:path h="9550513" w="11751190">
                <a:moveTo>
                  <a:pt x="0" y="0"/>
                </a:moveTo>
                <a:lnTo>
                  <a:pt x="11751190" y="0"/>
                </a:lnTo>
                <a:lnTo>
                  <a:pt x="11751190" y="9550512"/>
                </a:lnTo>
                <a:lnTo>
                  <a:pt x="0" y="955051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957558" y="557375"/>
            <a:ext cx="167290" cy="16729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6" id="6"/>
          <p:cNvGrpSpPr/>
          <p:nvPr/>
        </p:nvGrpSpPr>
        <p:grpSpPr>
          <a:xfrm rot="0">
            <a:off x="17269124" y="557375"/>
            <a:ext cx="167290" cy="1672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9" id="9"/>
          <p:cNvGrpSpPr/>
          <p:nvPr/>
        </p:nvGrpSpPr>
        <p:grpSpPr>
          <a:xfrm rot="0">
            <a:off x="17575357" y="557375"/>
            <a:ext cx="167290" cy="16729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2" id="12"/>
          <p:cNvGrpSpPr/>
          <p:nvPr/>
        </p:nvGrpSpPr>
        <p:grpSpPr>
          <a:xfrm rot="0">
            <a:off x="18181857" y="8291827"/>
            <a:ext cx="106143" cy="966473"/>
            <a:chOff x="0" y="0"/>
            <a:chExt cx="626900" cy="5708159"/>
          </a:xfrm>
        </p:grpSpPr>
        <p:sp>
          <p:nvSpPr>
            <p:cNvPr name="Freeform 13" id="1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4" id="1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15" id="15"/>
          <p:cNvSpPr/>
          <p:nvPr/>
        </p:nvSpPr>
        <p:spPr>
          <a:xfrm flipH="false" flipV="false" rot="0">
            <a:off x="344305" y="3051562"/>
            <a:ext cx="8062945" cy="5343490"/>
          </a:xfrm>
          <a:custGeom>
            <a:avLst/>
            <a:gdLst/>
            <a:ahLst/>
            <a:cxnLst/>
            <a:rect r="r" b="b" t="t" l="l"/>
            <a:pathLst>
              <a:path h="5343490" w="8062945">
                <a:moveTo>
                  <a:pt x="0" y="0"/>
                </a:moveTo>
                <a:lnTo>
                  <a:pt x="8062945" y="0"/>
                </a:lnTo>
                <a:lnTo>
                  <a:pt x="8062945" y="5343490"/>
                </a:lnTo>
                <a:lnTo>
                  <a:pt x="0" y="5343490"/>
                </a:lnTo>
                <a:lnTo>
                  <a:pt x="0" y="0"/>
                </a:lnTo>
                <a:close/>
              </a:path>
            </a:pathLst>
          </a:custGeom>
          <a:blipFill>
            <a:blip r:embed="rId4"/>
            <a:stretch>
              <a:fillRect l="0" t="0" r="0" b="0"/>
            </a:stretch>
          </a:blipFill>
        </p:spPr>
      </p:sp>
      <p:sp>
        <p:nvSpPr>
          <p:cNvPr name="TextBox 16" id="16"/>
          <p:cNvSpPr txBox="true"/>
          <p:nvPr/>
        </p:nvSpPr>
        <p:spPr>
          <a:xfrm rot="0">
            <a:off x="731678" y="348973"/>
            <a:ext cx="17214920" cy="1168953"/>
          </a:xfrm>
          <a:prstGeom prst="rect">
            <a:avLst/>
          </a:prstGeom>
        </p:spPr>
        <p:txBody>
          <a:bodyPr anchor="t" rtlCol="false" tIns="0" lIns="0" bIns="0" rIns="0">
            <a:spAutoFit/>
          </a:bodyPr>
          <a:lstStyle/>
          <a:p>
            <a:pPr algn="l">
              <a:lnSpc>
                <a:spcPts val="9056"/>
              </a:lnSpc>
              <a:spcBef>
                <a:spcPct val="0"/>
              </a:spcBef>
            </a:pPr>
            <a:r>
              <a:rPr lang="en-US" b="true" sz="6469">
                <a:solidFill>
                  <a:srgbClr val="FFFFFF"/>
                </a:solidFill>
                <a:latin typeface="Poppins Bold"/>
                <a:ea typeface="Poppins Bold"/>
                <a:cs typeface="Poppins Bold"/>
                <a:sym typeface="Poppins Bold"/>
              </a:rPr>
              <a:t>BASELINE MODEL - BACKTRANSLATION</a:t>
            </a:r>
          </a:p>
        </p:txBody>
      </p:sp>
      <p:sp>
        <p:nvSpPr>
          <p:cNvPr name="TextBox 17" id="17"/>
          <p:cNvSpPr txBox="true"/>
          <p:nvPr/>
        </p:nvSpPr>
        <p:spPr>
          <a:xfrm rot="0">
            <a:off x="8670142" y="2309455"/>
            <a:ext cx="9072505" cy="6948845"/>
          </a:xfrm>
          <a:prstGeom prst="rect">
            <a:avLst/>
          </a:prstGeom>
        </p:spPr>
        <p:txBody>
          <a:bodyPr anchor="t" rtlCol="false" tIns="0" lIns="0" bIns="0" rIns="0">
            <a:spAutoFit/>
          </a:bodyPr>
          <a:lstStyle/>
          <a:p>
            <a:pPr algn="l">
              <a:lnSpc>
                <a:spcPts val="3924"/>
              </a:lnSpc>
              <a:spcBef>
                <a:spcPct val="0"/>
              </a:spcBef>
            </a:pPr>
            <a:r>
              <a:rPr lang="en-US" b="true" sz="2803">
                <a:solidFill>
                  <a:srgbClr val="FFFFFF"/>
                </a:solidFill>
                <a:latin typeface="Poppins Bold"/>
                <a:ea typeface="Poppins Bold"/>
                <a:cs typeface="Poppins Bold"/>
                <a:sym typeface="Poppins Bold"/>
              </a:rPr>
              <a:t> </a:t>
            </a:r>
          </a:p>
          <a:p>
            <a:pPr algn="l">
              <a:lnSpc>
                <a:spcPts val="3924"/>
              </a:lnSpc>
              <a:spcBef>
                <a:spcPct val="0"/>
              </a:spcBef>
            </a:pPr>
          </a:p>
          <a:p>
            <a:pPr algn="l" marL="605250" indent="-302625" lvl="1">
              <a:lnSpc>
                <a:spcPts val="3924"/>
              </a:lnSpc>
              <a:spcBef>
                <a:spcPct val="0"/>
              </a:spcBef>
              <a:buFont typeface="Arial"/>
              <a:buChar char="•"/>
            </a:pPr>
            <a:r>
              <a:rPr lang="en-US" b="true" sz="2803">
                <a:solidFill>
                  <a:srgbClr val="FFFFFF"/>
                </a:solidFill>
                <a:latin typeface="Poppins Bold"/>
                <a:ea typeface="Poppins Bold"/>
                <a:cs typeface="Poppins Bold"/>
                <a:sym typeface="Poppins Bold"/>
              </a:rPr>
              <a:t>Use of Critic:</a:t>
            </a:r>
            <a:r>
              <a:rPr lang="en-US" sz="2803">
                <a:solidFill>
                  <a:srgbClr val="FFFFFF"/>
                </a:solidFill>
                <a:latin typeface="Poppins"/>
                <a:ea typeface="Poppins"/>
                <a:cs typeface="Poppins"/>
                <a:sym typeface="Poppins"/>
              </a:rPr>
              <a:t> B</a:t>
            </a:r>
            <a:r>
              <a:rPr lang="en-US" sz="2803">
                <a:solidFill>
                  <a:srgbClr val="FFFFFF"/>
                </a:solidFill>
                <a:latin typeface="Poppins"/>
                <a:ea typeface="Poppins"/>
                <a:cs typeface="Poppins"/>
                <a:sym typeface="Poppins"/>
              </a:rPr>
              <a:t>IFI</a:t>
            </a:r>
            <a:r>
              <a:rPr lang="en-US" sz="2803">
                <a:solidFill>
                  <a:srgbClr val="FFFFFF"/>
                </a:solidFill>
                <a:latin typeface="Poppins"/>
                <a:ea typeface="Poppins"/>
                <a:cs typeface="Poppins"/>
                <a:sym typeface="Poppins"/>
              </a:rPr>
              <a:t> </a:t>
            </a:r>
            <a:r>
              <a:rPr lang="en-US" sz="2803">
                <a:solidFill>
                  <a:srgbClr val="FFFFFF"/>
                </a:solidFill>
                <a:latin typeface="Poppins"/>
                <a:ea typeface="Poppins"/>
                <a:cs typeface="Poppins"/>
                <a:sym typeface="Poppins"/>
              </a:rPr>
              <a:t>us</a:t>
            </a:r>
            <a:r>
              <a:rPr lang="en-US" sz="2803">
                <a:solidFill>
                  <a:srgbClr val="FFFFFF"/>
                </a:solidFill>
                <a:latin typeface="Poppins"/>
                <a:ea typeface="Poppins"/>
                <a:cs typeface="Poppins"/>
                <a:sym typeface="Poppins"/>
              </a:rPr>
              <a:t>es a critic to ensure high-quality data, while backtranslation may include noisy examples.</a:t>
            </a:r>
          </a:p>
          <a:p>
            <a:pPr algn="l">
              <a:lnSpc>
                <a:spcPts val="3924"/>
              </a:lnSpc>
              <a:spcBef>
                <a:spcPct val="0"/>
              </a:spcBef>
            </a:pPr>
          </a:p>
          <a:p>
            <a:pPr algn="l">
              <a:lnSpc>
                <a:spcPts val="3924"/>
              </a:lnSpc>
              <a:spcBef>
                <a:spcPct val="0"/>
              </a:spcBef>
            </a:pPr>
          </a:p>
          <a:p>
            <a:pPr algn="l" marL="605250" indent="-302625" lvl="1">
              <a:lnSpc>
                <a:spcPts val="3924"/>
              </a:lnSpc>
              <a:spcBef>
                <a:spcPct val="0"/>
              </a:spcBef>
              <a:buFont typeface="Arial"/>
              <a:buChar char="•"/>
            </a:pPr>
            <a:r>
              <a:rPr lang="en-US" b="true" sz="2803">
                <a:solidFill>
                  <a:srgbClr val="FFFFFF"/>
                </a:solidFill>
                <a:latin typeface="Poppins Bold"/>
                <a:ea typeface="Poppins Bold"/>
                <a:cs typeface="Poppins Bold"/>
                <a:sym typeface="Poppins Bold"/>
              </a:rPr>
              <a:t>Training on Real Data</a:t>
            </a:r>
            <a:r>
              <a:rPr lang="en-US" sz="2803">
                <a:solidFill>
                  <a:srgbClr val="FFFFFF"/>
                </a:solidFill>
                <a:latin typeface="Poppins"/>
                <a:ea typeface="Poppins"/>
                <a:cs typeface="Poppins"/>
                <a:sym typeface="Poppins"/>
              </a:rPr>
              <a:t>:</a:t>
            </a:r>
            <a:r>
              <a:rPr lang="en-US" sz="2803">
                <a:solidFill>
                  <a:srgbClr val="FFFFFF"/>
                </a:solidFill>
                <a:latin typeface="Poppins"/>
                <a:ea typeface="Poppins"/>
                <a:cs typeface="Poppins"/>
                <a:sym typeface="Poppins"/>
              </a:rPr>
              <a:t> While backtranslation trains the fixer only on examples predicted by the breaker, BIFI trains the fixer on the real bad examples in addition to examples generated by the breaker. Improves the correctness and distributional match of training data.</a:t>
            </a:r>
          </a:p>
          <a:p>
            <a:pPr algn="l">
              <a:lnSpc>
                <a:spcPts val="3924"/>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7941020">
            <a:off x="-134521" y="647505"/>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957558" y="557375"/>
            <a:ext cx="167290" cy="16729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6" id="6"/>
          <p:cNvGrpSpPr/>
          <p:nvPr/>
        </p:nvGrpSpPr>
        <p:grpSpPr>
          <a:xfrm rot="0">
            <a:off x="17269124" y="557375"/>
            <a:ext cx="167290" cy="1672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9" id="9"/>
          <p:cNvGrpSpPr/>
          <p:nvPr/>
        </p:nvGrpSpPr>
        <p:grpSpPr>
          <a:xfrm rot="0">
            <a:off x="17575357" y="557375"/>
            <a:ext cx="167290" cy="16729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2" id="12"/>
          <p:cNvGrpSpPr/>
          <p:nvPr/>
        </p:nvGrpSpPr>
        <p:grpSpPr>
          <a:xfrm rot="0">
            <a:off x="18181857" y="8428080"/>
            <a:ext cx="106143" cy="966473"/>
            <a:chOff x="0" y="0"/>
            <a:chExt cx="626900" cy="5708159"/>
          </a:xfrm>
        </p:grpSpPr>
        <p:sp>
          <p:nvSpPr>
            <p:cNvPr name="Freeform 13" id="1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4" id="1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aphicFrame>
        <p:nvGraphicFramePr>
          <p:cNvPr name="Table 15" id="15"/>
          <p:cNvGraphicFramePr>
            <a:graphicFrameLocks noGrp="true"/>
          </p:cNvGraphicFramePr>
          <p:nvPr/>
        </p:nvGraphicFramePr>
        <p:xfrm>
          <a:off x="1266422" y="2505801"/>
          <a:ext cx="8949304" cy="5068722"/>
        </p:xfrm>
        <a:graphic>
          <a:graphicData uri="http://schemas.openxmlformats.org/drawingml/2006/table">
            <a:tbl>
              <a:tblPr/>
              <a:tblGrid>
                <a:gridCol w="4199762"/>
                <a:gridCol w="2319075"/>
                <a:gridCol w="2430467"/>
              </a:tblGrid>
              <a:tr h="1700127">
                <a:tc>
                  <a:txBody>
                    <a:bodyPr anchor="t" rtlCol="false"/>
                    <a:lstStyle/>
                    <a:p>
                      <a:pPr algn="ctr">
                        <a:lnSpc>
                          <a:spcPts val="3919"/>
                        </a:lnSpc>
                        <a:defRPr/>
                      </a:pPr>
                      <a:r>
                        <a:rPr lang="en-US" sz="2799" b="true">
                          <a:solidFill>
                            <a:srgbClr val="FFFFFF"/>
                          </a:solidFill>
                          <a:latin typeface="Poppins Bold"/>
                          <a:ea typeface="Poppins Bold"/>
                          <a:cs typeface="Poppins Bold"/>
                          <a:sym typeface="Poppins Bold"/>
                        </a:rPr>
                        <a:t>Method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919"/>
                        </a:lnSpc>
                        <a:defRPr/>
                      </a:pPr>
                      <a:r>
                        <a:rPr lang="en-US" sz="2799" b="true">
                          <a:solidFill>
                            <a:srgbClr val="FFFFFF"/>
                          </a:solidFill>
                          <a:latin typeface="Poppins Bold"/>
                          <a:ea typeface="Poppins Bold"/>
                          <a:cs typeface="Poppins Bold"/>
                          <a:sym typeface="Poppins Bold"/>
                        </a:rPr>
                        <a:t> Our</a:t>
                      </a:r>
                      <a:endParaRPr lang="en-US" sz="1100"/>
                    </a:p>
                    <a:p>
                      <a:pPr algn="ctr">
                        <a:lnSpc>
                          <a:spcPts val="3919"/>
                        </a:lnSpc>
                      </a:pPr>
                      <a:r>
                        <a:rPr lang="en-US" sz="2799" b="true">
                          <a:solidFill>
                            <a:srgbClr val="FFFFFF"/>
                          </a:solidFill>
                          <a:latin typeface="Poppins Bold"/>
                          <a:ea typeface="Poppins Bold"/>
                          <a:cs typeface="Poppins Bold"/>
                          <a:sym typeface="Poppins Bold"/>
                        </a:rPr>
                        <a:t>Accuracy</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919"/>
                        </a:lnSpc>
                        <a:defRPr/>
                      </a:pPr>
                      <a:r>
                        <a:rPr lang="en-US" sz="2799" b="true">
                          <a:solidFill>
                            <a:srgbClr val="FFFFFF"/>
                          </a:solidFill>
                          <a:latin typeface="Poppins Bold"/>
                          <a:ea typeface="Poppins Bold"/>
                          <a:cs typeface="Poppins Bold"/>
                          <a:sym typeface="Poppins Bold"/>
                        </a:rPr>
                        <a:t>Paper’s</a:t>
                      </a:r>
                      <a:endParaRPr lang="en-US" sz="1100"/>
                    </a:p>
                    <a:p>
                      <a:pPr algn="ctr">
                        <a:lnSpc>
                          <a:spcPts val="3919"/>
                        </a:lnSpc>
                      </a:pPr>
                      <a:r>
                        <a:rPr lang="en-US" sz="2799" b="true">
                          <a:solidFill>
                            <a:srgbClr val="FFFFFF"/>
                          </a:solidFill>
                          <a:latin typeface="Poppins Bold"/>
                          <a:ea typeface="Poppins Bold"/>
                          <a:cs typeface="Poppins Bold"/>
                          <a:sym typeface="Poppins Bold"/>
                        </a:rPr>
                        <a:t>Accuracy</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22865">
                <a:tc>
                  <a:txBody>
                    <a:bodyPr anchor="t" rtlCol="false"/>
                    <a:lstStyle/>
                    <a:p>
                      <a:pPr algn="ctr">
                        <a:lnSpc>
                          <a:spcPts val="3919"/>
                        </a:lnSpc>
                        <a:defRPr/>
                      </a:pPr>
                      <a:r>
                        <a:rPr lang="en-US" sz="2799">
                          <a:solidFill>
                            <a:srgbClr val="FFFFFF"/>
                          </a:solidFill>
                          <a:latin typeface="Poppins"/>
                          <a:ea typeface="Poppins"/>
                          <a:cs typeface="Poppins"/>
                          <a:sym typeface="Poppins"/>
                        </a:rPr>
                        <a:t>Initial Fixer(R0)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919"/>
                        </a:lnSpc>
                        <a:defRPr/>
                      </a:pPr>
                      <a:r>
                        <a:rPr lang="en-US" sz="2799">
                          <a:solidFill>
                            <a:srgbClr val="FFFFFF"/>
                          </a:solidFill>
                          <a:latin typeface="Poppins"/>
                          <a:ea typeface="Poppins"/>
                          <a:cs typeface="Poppins"/>
                          <a:sym typeface="Poppins"/>
                        </a:rPr>
                        <a:t>54.2%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919"/>
                        </a:lnSpc>
                        <a:defRPr/>
                      </a:pPr>
                      <a:r>
                        <a:rPr lang="en-US" sz="2799">
                          <a:solidFill>
                            <a:srgbClr val="FFFFFF"/>
                          </a:solidFill>
                          <a:latin typeface="Poppins"/>
                          <a:ea typeface="Poppins"/>
                          <a:cs typeface="Poppins"/>
                          <a:sym typeface="Poppins"/>
                        </a:rPr>
                        <a:t>62.0%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22865">
                <a:tc>
                  <a:txBody>
                    <a:bodyPr anchor="t" rtlCol="false"/>
                    <a:lstStyle/>
                    <a:p>
                      <a:pPr algn="ctr">
                        <a:lnSpc>
                          <a:spcPts val="3919"/>
                        </a:lnSpc>
                        <a:defRPr/>
                      </a:pPr>
                      <a:r>
                        <a:rPr lang="en-US" sz="2799">
                          <a:solidFill>
                            <a:srgbClr val="FFFFFF"/>
                          </a:solidFill>
                          <a:latin typeface="Poppins"/>
                          <a:ea typeface="Poppins"/>
                          <a:cs typeface="Poppins"/>
                          <a:sym typeface="Poppins"/>
                        </a:rPr>
                        <a:t>Backtranslation (R2)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919"/>
                        </a:lnSpc>
                        <a:defRPr/>
                      </a:pPr>
                      <a:r>
                        <a:rPr lang="en-US" sz="2799">
                          <a:solidFill>
                            <a:srgbClr val="FFFFFF"/>
                          </a:solidFill>
                          <a:latin typeface="Poppins"/>
                          <a:ea typeface="Poppins"/>
                          <a:cs typeface="Poppins"/>
                          <a:sym typeface="Poppins"/>
                        </a:rPr>
                        <a:t>68.3 %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400">
                          <a:solidFill>
                            <a:srgbClr val="FFFFFF"/>
                          </a:solidFill>
                          <a:latin typeface="Poppins"/>
                          <a:ea typeface="Poppins"/>
                          <a:cs typeface="Poppins"/>
                          <a:sym typeface="Poppins"/>
                        </a:rPr>
                        <a:t>80.1 %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22865">
                <a:tc>
                  <a:txBody>
                    <a:bodyPr anchor="t" rtlCol="false"/>
                    <a:lstStyle/>
                    <a:p>
                      <a:pPr algn="ctr">
                        <a:lnSpc>
                          <a:spcPts val="3919"/>
                        </a:lnSpc>
                        <a:defRPr/>
                      </a:pPr>
                      <a:r>
                        <a:rPr lang="en-US" sz="2799">
                          <a:solidFill>
                            <a:srgbClr val="FFFFFF"/>
                          </a:solidFill>
                          <a:latin typeface="Poppins"/>
                          <a:ea typeface="Poppins"/>
                          <a:cs typeface="Poppins"/>
                          <a:sym typeface="Poppins"/>
                        </a:rPr>
                        <a:t>BIFI (R2)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400">
                          <a:solidFill>
                            <a:srgbClr val="FFFFFF"/>
                          </a:solidFill>
                          <a:latin typeface="Poppins"/>
                          <a:ea typeface="Poppins"/>
                          <a:cs typeface="Poppins"/>
                          <a:sym typeface="Poppins"/>
                        </a:rPr>
                        <a:t>74.8%</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400">
                          <a:solidFill>
                            <a:srgbClr val="FFFFFF"/>
                          </a:solidFill>
                          <a:latin typeface="Poppins"/>
                          <a:ea typeface="Poppins"/>
                          <a:cs typeface="Poppins"/>
                          <a:sym typeface="Poppins"/>
                        </a:rPr>
                        <a:t>90.5 %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16" id="16"/>
          <p:cNvSpPr txBox="true"/>
          <p:nvPr/>
        </p:nvSpPr>
        <p:spPr>
          <a:xfrm rot="0">
            <a:off x="6789472" y="757946"/>
            <a:ext cx="14019670" cy="1168943"/>
          </a:xfrm>
          <a:prstGeom prst="rect">
            <a:avLst/>
          </a:prstGeom>
        </p:spPr>
        <p:txBody>
          <a:bodyPr anchor="t" rtlCol="false" tIns="0" lIns="0" bIns="0" rIns="0">
            <a:spAutoFit/>
          </a:bodyPr>
          <a:lstStyle/>
          <a:p>
            <a:pPr algn="l">
              <a:lnSpc>
                <a:spcPts val="9056"/>
              </a:lnSpc>
              <a:spcBef>
                <a:spcPct val="0"/>
              </a:spcBef>
            </a:pPr>
            <a:r>
              <a:rPr lang="en-US" b="true" sz="6469">
                <a:solidFill>
                  <a:srgbClr val="FFFFFF"/>
                </a:solidFill>
                <a:latin typeface="Poppins Bold"/>
                <a:ea typeface="Poppins Bold"/>
                <a:cs typeface="Poppins Bold"/>
                <a:sym typeface="Poppins Bold"/>
              </a:rPr>
              <a:t>RESULTS</a:t>
            </a:r>
          </a:p>
        </p:txBody>
      </p:sp>
      <p:sp>
        <p:nvSpPr>
          <p:cNvPr name="TextBox 17" id="17"/>
          <p:cNvSpPr txBox="true"/>
          <p:nvPr/>
        </p:nvSpPr>
        <p:spPr>
          <a:xfrm rot="0">
            <a:off x="11625313" y="5706512"/>
            <a:ext cx="5573802" cy="2589417"/>
          </a:xfrm>
          <a:prstGeom prst="rect">
            <a:avLst/>
          </a:prstGeom>
        </p:spPr>
        <p:txBody>
          <a:bodyPr anchor="t" rtlCol="false" tIns="0" lIns="0" bIns="0" rIns="0">
            <a:spAutoFit/>
          </a:bodyPr>
          <a:lstStyle/>
          <a:p>
            <a:pPr algn="ctr">
              <a:lnSpc>
                <a:spcPts val="2996"/>
              </a:lnSpc>
              <a:spcBef>
                <a:spcPct val="0"/>
              </a:spcBef>
            </a:pPr>
            <a:r>
              <a:rPr lang="en-US" sz="2140">
                <a:solidFill>
                  <a:srgbClr val="FFFFFF"/>
                </a:solidFill>
                <a:latin typeface="Poppins"/>
                <a:ea typeface="Poppins"/>
                <a:cs typeface="Poppins"/>
                <a:sym typeface="Poppins"/>
              </a:rPr>
              <a:t>Repair Accuracy measures how effectively the fixer repairs bad c</a:t>
            </a:r>
            <a:r>
              <a:rPr lang="en-US" sz="2140">
                <a:solidFill>
                  <a:srgbClr val="FFFFFF"/>
                </a:solidFill>
                <a:latin typeface="Poppins"/>
                <a:ea typeface="Poppins"/>
                <a:cs typeface="Poppins"/>
                <a:sym typeface="Poppins"/>
              </a:rPr>
              <a:t>ode examples by calculating the ratio of successfully fixed bad examples to the total number of bad examples in the test set.</a:t>
            </a:r>
          </a:p>
          <a:p>
            <a:pPr algn="ctr">
              <a:lnSpc>
                <a:spcPts val="2996"/>
              </a:lnSpc>
              <a:spcBef>
                <a:spcPct val="0"/>
              </a:spcBef>
            </a:pPr>
          </a:p>
        </p:txBody>
      </p:sp>
      <p:grpSp>
        <p:nvGrpSpPr>
          <p:cNvPr name="Group 18" id="18"/>
          <p:cNvGrpSpPr/>
          <p:nvPr/>
        </p:nvGrpSpPr>
        <p:grpSpPr>
          <a:xfrm rot="0">
            <a:off x="14514218" y="2812714"/>
            <a:ext cx="1771554" cy="457581"/>
            <a:chOff x="0" y="0"/>
            <a:chExt cx="2362072" cy="610108"/>
          </a:xfrm>
        </p:grpSpPr>
        <p:sp>
          <p:nvSpPr>
            <p:cNvPr name="TextBox 19" id="19"/>
            <p:cNvSpPr txBox="true"/>
            <p:nvPr/>
          </p:nvSpPr>
          <p:spPr>
            <a:xfrm rot="0">
              <a:off x="0" y="57150"/>
              <a:ext cx="2362072" cy="401893"/>
            </a:xfrm>
            <a:prstGeom prst="rect">
              <a:avLst/>
            </a:prstGeom>
          </p:spPr>
          <p:txBody>
            <a:bodyPr anchor="t" rtlCol="false" tIns="0" lIns="0" bIns="0" rIns="0">
              <a:spAutoFit/>
            </a:bodyPr>
            <a:lstStyle/>
            <a:p>
              <a:pPr algn="ctr">
                <a:lnSpc>
                  <a:spcPts val="2171"/>
                </a:lnSpc>
              </a:pPr>
            </a:p>
          </p:txBody>
        </p:sp>
        <p:sp>
          <p:nvSpPr>
            <p:cNvPr name="TextBox 20" id="20"/>
            <p:cNvSpPr txBox="true"/>
            <p:nvPr/>
          </p:nvSpPr>
          <p:spPr>
            <a:xfrm rot="0">
              <a:off x="0" y="439129"/>
              <a:ext cx="2362072" cy="170980"/>
            </a:xfrm>
            <a:prstGeom prst="rect">
              <a:avLst/>
            </a:prstGeom>
          </p:spPr>
          <p:txBody>
            <a:bodyPr anchor="t" rtlCol="false" tIns="0" lIns="0" bIns="0" rIns="0">
              <a:spAutoFit/>
            </a:bodyPr>
            <a:lstStyle/>
            <a:p>
              <a:pPr algn="ctr">
                <a:lnSpc>
                  <a:spcPts val="981"/>
                </a:lnSpc>
              </a:pPr>
            </a:p>
          </p:txBody>
        </p:sp>
      </p:grpSp>
      <p:grpSp>
        <p:nvGrpSpPr>
          <p:cNvPr name="Group 21" id="21"/>
          <p:cNvGrpSpPr/>
          <p:nvPr/>
        </p:nvGrpSpPr>
        <p:grpSpPr>
          <a:xfrm rot="0">
            <a:off x="11165427" y="4032964"/>
            <a:ext cx="6493575" cy="968698"/>
            <a:chOff x="0" y="0"/>
            <a:chExt cx="8658099" cy="1291598"/>
          </a:xfrm>
        </p:grpSpPr>
        <p:sp>
          <p:nvSpPr>
            <p:cNvPr name="TextBox 22" id="22"/>
            <p:cNvSpPr txBox="true"/>
            <p:nvPr/>
          </p:nvSpPr>
          <p:spPr>
            <a:xfrm rot="0">
              <a:off x="0" y="123825"/>
              <a:ext cx="8658099" cy="855451"/>
            </a:xfrm>
            <a:prstGeom prst="rect">
              <a:avLst/>
            </a:prstGeom>
          </p:spPr>
          <p:txBody>
            <a:bodyPr anchor="t" rtlCol="false" tIns="0" lIns="0" bIns="0" rIns="0">
              <a:spAutoFit/>
            </a:bodyPr>
            <a:lstStyle/>
            <a:p>
              <a:pPr algn="ctr">
                <a:lnSpc>
                  <a:spcPts val="4631"/>
                </a:lnSpc>
              </a:pPr>
              <a:r>
                <a:rPr lang="en-US" sz="4875" spc="-121">
                  <a:solidFill>
                    <a:srgbClr val="8B61C2"/>
                  </a:solidFill>
                  <a:latin typeface="Montserrat Light"/>
                  <a:ea typeface="Montserrat Light"/>
                  <a:cs typeface="Montserrat Light"/>
                  <a:sym typeface="Montserrat Light"/>
                </a:rPr>
                <a:t>our evaluation metric</a:t>
              </a:r>
            </a:p>
          </p:txBody>
        </p:sp>
        <p:sp>
          <p:nvSpPr>
            <p:cNvPr name="TextBox 23" id="23"/>
            <p:cNvSpPr txBox="true"/>
            <p:nvPr/>
          </p:nvSpPr>
          <p:spPr>
            <a:xfrm rot="0">
              <a:off x="0" y="935524"/>
              <a:ext cx="8658099" cy="356073"/>
            </a:xfrm>
            <a:prstGeom prst="rect">
              <a:avLst/>
            </a:prstGeom>
          </p:spPr>
          <p:txBody>
            <a:bodyPr anchor="t" rtlCol="false" tIns="0" lIns="0" bIns="0" rIns="0">
              <a:spAutoFit/>
            </a:bodyPr>
            <a:lstStyle/>
            <a:p>
              <a:pPr algn="ctr">
                <a:lnSpc>
                  <a:spcPts val="2093"/>
                </a:lnSpc>
              </a:pPr>
              <a:r>
                <a:rPr lang="en-US" b="true" sz="1902" spc="152">
                  <a:solidFill>
                    <a:srgbClr val="FFFFFF"/>
                  </a:solidFill>
                  <a:latin typeface="Montserrat Bold"/>
                  <a:ea typeface="Montserrat Bold"/>
                  <a:cs typeface="Montserrat Bold"/>
                  <a:sym typeface="Montserrat Bold"/>
                </a:rPr>
                <a:t>REPAIR ACCURACY</a:t>
              </a:r>
            </a:p>
          </p:txBody>
        </p:sp>
      </p:grpSp>
      <p:grpSp>
        <p:nvGrpSpPr>
          <p:cNvPr name="Group 24" id="24"/>
          <p:cNvGrpSpPr/>
          <p:nvPr/>
        </p:nvGrpSpPr>
        <p:grpSpPr>
          <a:xfrm rot="0">
            <a:off x="784479" y="9178016"/>
            <a:ext cx="15501293" cy="670306"/>
            <a:chOff x="0" y="0"/>
            <a:chExt cx="20668391" cy="893741"/>
          </a:xfrm>
        </p:grpSpPr>
        <p:sp>
          <p:nvSpPr>
            <p:cNvPr name="TextBox 25" id="25"/>
            <p:cNvSpPr txBox="true"/>
            <p:nvPr/>
          </p:nvSpPr>
          <p:spPr>
            <a:xfrm rot="0">
              <a:off x="0" y="281614"/>
              <a:ext cx="20668391" cy="612128"/>
            </a:xfrm>
            <a:prstGeom prst="rect">
              <a:avLst/>
            </a:prstGeom>
          </p:spPr>
          <p:txBody>
            <a:bodyPr anchor="t" rtlCol="false" tIns="0" lIns="0" bIns="0" rIns="0">
              <a:spAutoFit/>
            </a:bodyPr>
            <a:lstStyle/>
            <a:p>
              <a:pPr algn="ctr">
                <a:lnSpc>
                  <a:spcPts val="2635"/>
                </a:lnSpc>
              </a:pPr>
              <a:r>
                <a:rPr lang="en-US" sz="3294" spc="-32">
                  <a:solidFill>
                    <a:srgbClr val="428CE2"/>
                  </a:solidFill>
                  <a:latin typeface="Impact"/>
                  <a:ea typeface="Impact"/>
                  <a:cs typeface="Impact"/>
                  <a:sym typeface="Impact"/>
                </a:rPr>
                <a:t>WE ACHIEVED 74.8% ACCURACY AFTER RUNNING BIFI FOR 2 ROUNDS.</a:t>
              </a:r>
            </a:p>
          </p:txBody>
        </p:sp>
        <p:sp>
          <p:nvSpPr>
            <p:cNvPr name="TextBox 26" id="26"/>
            <p:cNvSpPr txBox="true"/>
            <p:nvPr/>
          </p:nvSpPr>
          <p:spPr>
            <a:xfrm rot="0">
              <a:off x="0" y="28575"/>
              <a:ext cx="20668391" cy="224102"/>
            </a:xfrm>
            <a:prstGeom prst="rect">
              <a:avLst/>
            </a:prstGeom>
          </p:spPr>
          <p:txBody>
            <a:bodyPr anchor="t" rtlCol="false" tIns="0" lIns="0" bIns="0" rIns="0">
              <a:spAutoFit/>
            </a:bodyPr>
            <a:lstStyle/>
            <a:p>
              <a:pPr algn="ctr">
                <a:lnSpc>
                  <a:spcPts val="1247"/>
                </a:lnSpc>
              </a:pPr>
            </a:p>
          </p:txBody>
        </p:sp>
      </p:grpSp>
    </p:spTree>
  </p:cSld>
  <p:clrMapOvr>
    <a:masterClrMapping/>
  </p:clrMapOvr>
</p:sld>
</file>

<file path=ppt/slides/slide15.xml><?xml version="1.0" encoding="utf-8"?>
<p:sld xmlns:p="http://schemas.openxmlformats.org/presentationml/2006/main" xmlns:a="http://schemas.openxmlformats.org/drawingml/2006/main">
  <p:cSld>
    <p:bg>
      <p:bgPr>
        <a:solidFill>
          <a:srgbClr val="07032B"/>
        </a:solidFill>
      </p:bgPr>
    </p:bg>
    <p:spTree>
      <p:nvGrpSpPr>
        <p:cNvPr id="1" name=""/>
        <p:cNvGrpSpPr/>
        <p:nvPr/>
      </p:nvGrpSpPr>
      <p:grpSpPr>
        <a:xfrm>
          <a:off x="0" y="0"/>
          <a:ext cx="0" cy="0"/>
          <a:chOff x="0" y="0"/>
          <a:chExt cx="0" cy="0"/>
        </a:xfrm>
      </p:grpSpPr>
      <p:sp>
        <p:nvSpPr>
          <p:cNvPr name="TextBox 2" id="2"/>
          <p:cNvSpPr txBox="true"/>
          <p:nvPr/>
        </p:nvSpPr>
        <p:spPr>
          <a:xfrm rot="0">
            <a:off x="1958505" y="-2416936"/>
            <a:ext cx="14370990" cy="4709856"/>
          </a:xfrm>
          <a:prstGeom prst="rect">
            <a:avLst/>
          </a:prstGeom>
        </p:spPr>
        <p:txBody>
          <a:bodyPr anchor="t" rtlCol="false" tIns="0" lIns="0" bIns="0" rIns="0">
            <a:spAutoFit/>
          </a:bodyPr>
          <a:lstStyle/>
          <a:p>
            <a:pPr algn="r" marL="0" indent="0" lvl="0">
              <a:lnSpc>
                <a:spcPts val="30231"/>
              </a:lnSpc>
              <a:spcBef>
                <a:spcPct val="0"/>
              </a:spcBef>
            </a:pPr>
          </a:p>
        </p:txBody>
      </p:sp>
      <p:grpSp>
        <p:nvGrpSpPr>
          <p:cNvPr name="Group 3" id="3"/>
          <p:cNvGrpSpPr/>
          <p:nvPr/>
        </p:nvGrpSpPr>
        <p:grpSpPr>
          <a:xfrm rot="0">
            <a:off x="2848777" y="1529353"/>
            <a:ext cx="12004605" cy="7306433"/>
            <a:chOff x="0" y="0"/>
            <a:chExt cx="16006139" cy="9741911"/>
          </a:xfrm>
        </p:grpSpPr>
        <p:sp>
          <p:nvSpPr>
            <p:cNvPr name="TextBox 4" id="4"/>
            <p:cNvSpPr txBox="true"/>
            <p:nvPr/>
          </p:nvSpPr>
          <p:spPr>
            <a:xfrm rot="0">
              <a:off x="0" y="714375"/>
              <a:ext cx="16006139" cy="3081265"/>
            </a:xfrm>
            <a:prstGeom prst="rect">
              <a:avLst/>
            </a:prstGeom>
          </p:spPr>
          <p:txBody>
            <a:bodyPr anchor="t" rtlCol="false" tIns="0" lIns="0" bIns="0" rIns="0">
              <a:spAutoFit/>
            </a:bodyPr>
            <a:lstStyle/>
            <a:p>
              <a:pPr algn="ctr">
                <a:lnSpc>
                  <a:spcPts val="14982"/>
                </a:lnSpc>
                <a:spcBef>
                  <a:spcPct val="0"/>
                </a:spcBef>
              </a:pPr>
              <a:r>
                <a:rPr lang="en-US" b="true" sz="18728">
                  <a:solidFill>
                    <a:srgbClr val="3168D8"/>
                  </a:solidFill>
                  <a:latin typeface="HK Modular"/>
                  <a:ea typeface="HK Modular"/>
                  <a:cs typeface="HK Modular"/>
                  <a:sym typeface="HK Modular"/>
                </a:rPr>
                <a:t>THANK</a:t>
              </a:r>
            </a:p>
          </p:txBody>
        </p:sp>
        <p:sp>
          <p:nvSpPr>
            <p:cNvPr name="TextBox 5" id="5"/>
            <p:cNvSpPr txBox="true"/>
            <p:nvPr/>
          </p:nvSpPr>
          <p:spPr>
            <a:xfrm rot="0">
              <a:off x="0" y="4159858"/>
              <a:ext cx="16006139" cy="5582053"/>
            </a:xfrm>
            <a:prstGeom prst="rect">
              <a:avLst/>
            </a:prstGeom>
          </p:spPr>
          <p:txBody>
            <a:bodyPr anchor="t" rtlCol="false" tIns="0" lIns="0" bIns="0" rIns="0">
              <a:spAutoFit/>
            </a:bodyPr>
            <a:lstStyle/>
            <a:p>
              <a:pPr algn="ctr">
                <a:lnSpc>
                  <a:spcPts val="27078"/>
                </a:lnSpc>
                <a:spcBef>
                  <a:spcPct val="0"/>
                </a:spcBef>
              </a:pPr>
              <a:r>
                <a:rPr lang="en-US" b="true" sz="33848">
                  <a:solidFill>
                    <a:srgbClr val="7900FF"/>
                  </a:solidFill>
                  <a:latin typeface="HK Modular"/>
                  <a:ea typeface="HK Modular"/>
                  <a:cs typeface="HK Modular"/>
                  <a:sym typeface="HK Modular"/>
                </a:rPr>
                <a:t>YOU</a:t>
              </a: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07032B"/>
        </a:solidFill>
      </p:bgPr>
    </p:bg>
    <p:spTree>
      <p:nvGrpSpPr>
        <p:cNvPr id="1" name=""/>
        <p:cNvGrpSpPr/>
        <p:nvPr/>
      </p:nvGrpSpPr>
      <p:grpSpPr>
        <a:xfrm>
          <a:off x="0" y="0"/>
          <a:ext cx="0" cy="0"/>
          <a:chOff x="0" y="0"/>
          <a:chExt cx="0" cy="0"/>
        </a:xfrm>
      </p:grpSpPr>
      <p:grpSp>
        <p:nvGrpSpPr>
          <p:cNvPr name="Group 2" id="2"/>
          <p:cNvGrpSpPr/>
          <p:nvPr/>
        </p:nvGrpSpPr>
        <p:grpSpPr>
          <a:xfrm rot="0">
            <a:off x="206325" y="1566058"/>
            <a:ext cx="9803893" cy="7864384"/>
            <a:chOff x="0" y="0"/>
            <a:chExt cx="13071857" cy="10485846"/>
          </a:xfrm>
        </p:grpSpPr>
        <p:sp>
          <p:nvSpPr>
            <p:cNvPr name="TextBox 3" id="3"/>
            <p:cNvSpPr txBox="true"/>
            <p:nvPr/>
          </p:nvSpPr>
          <p:spPr>
            <a:xfrm rot="0">
              <a:off x="0" y="428625"/>
              <a:ext cx="13071857" cy="8897249"/>
            </a:xfrm>
            <a:prstGeom prst="rect">
              <a:avLst/>
            </a:prstGeom>
          </p:spPr>
          <p:txBody>
            <a:bodyPr anchor="t" rtlCol="false" tIns="0" lIns="0" bIns="0" rIns="0">
              <a:spAutoFit/>
            </a:bodyPr>
            <a:lstStyle/>
            <a:p>
              <a:pPr algn="l">
                <a:lnSpc>
                  <a:spcPts val="16906"/>
                </a:lnSpc>
              </a:pPr>
              <a:r>
                <a:rPr lang="en-US" sz="17796" spc="-889">
                  <a:solidFill>
                    <a:srgbClr val="0097B2"/>
                  </a:solidFill>
                  <a:latin typeface="League Spartan"/>
                  <a:ea typeface="League Spartan"/>
                  <a:cs typeface="League Spartan"/>
                  <a:sym typeface="League Spartan"/>
                </a:rPr>
                <a:t>TEAM DATA PIRATES</a:t>
              </a:r>
            </a:p>
          </p:txBody>
        </p:sp>
        <p:sp>
          <p:nvSpPr>
            <p:cNvPr name="TextBox 4" id="4"/>
            <p:cNvSpPr txBox="true"/>
            <p:nvPr/>
          </p:nvSpPr>
          <p:spPr>
            <a:xfrm rot="0">
              <a:off x="0" y="9643951"/>
              <a:ext cx="13071857" cy="841895"/>
            </a:xfrm>
            <a:prstGeom prst="rect">
              <a:avLst/>
            </a:prstGeom>
          </p:spPr>
          <p:txBody>
            <a:bodyPr anchor="t" rtlCol="false" tIns="0" lIns="0" bIns="0" rIns="0">
              <a:spAutoFit/>
            </a:bodyPr>
            <a:lstStyle/>
            <a:p>
              <a:pPr algn="l">
                <a:lnSpc>
                  <a:spcPts val="5122"/>
                </a:lnSpc>
              </a:pPr>
            </a:p>
          </p:txBody>
        </p:sp>
      </p:grpSp>
      <p:sp>
        <p:nvSpPr>
          <p:cNvPr name="TextBox 5" id="5"/>
          <p:cNvSpPr txBox="true"/>
          <p:nvPr/>
        </p:nvSpPr>
        <p:spPr>
          <a:xfrm rot="0">
            <a:off x="9772706" y="1928607"/>
            <a:ext cx="8177808" cy="893823"/>
          </a:xfrm>
          <a:prstGeom prst="rect">
            <a:avLst/>
          </a:prstGeom>
        </p:spPr>
        <p:txBody>
          <a:bodyPr anchor="t" rtlCol="false" tIns="0" lIns="0" bIns="0" rIns="0">
            <a:spAutoFit/>
          </a:bodyPr>
          <a:lstStyle/>
          <a:p>
            <a:pPr algn="ctr">
              <a:lnSpc>
                <a:spcPts val="6909"/>
              </a:lnSpc>
              <a:spcBef>
                <a:spcPct val="0"/>
              </a:spcBef>
            </a:pPr>
            <a:r>
              <a:rPr lang="en-US" b="true" sz="4935">
                <a:solidFill>
                  <a:srgbClr val="FF5757"/>
                </a:solidFill>
                <a:latin typeface="Poppins Bold"/>
                <a:ea typeface="Poppins Bold"/>
                <a:cs typeface="Poppins Bold"/>
                <a:sym typeface="Poppins Bold"/>
              </a:rPr>
              <a:t>Aayush Patel (202101452)</a:t>
            </a:r>
          </a:p>
        </p:txBody>
      </p:sp>
      <p:sp>
        <p:nvSpPr>
          <p:cNvPr name="TextBox 6" id="6"/>
          <p:cNvSpPr txBox="true"/>
          <p:nvPr/>
        </p:nvSpPr>
        <p:spPr>
          <a:xfrm rot="0">
            <a:off x="9751374" y="3260580"/>
            <a:ext cx="8220472" cy="893823"/>
          </a:xfrm>
          <a:prstGeom prst="rect">
            <a:avLst/>
          </a:prstGeom>
        </p:spPr>
        <p:txBody>
          <a:bodyPr anchor="t" rtlCol="false" tIns="0" lIns="0" bIns="0" rIns="0">
            <a:spAutoFit/>
          </a:bodyPr>
          <a:lstStyle/>
          <a:p>
            <a:pPr algn="ctr">
              <a:lnSpc>
                <a:spcPts val="6909"/>
              </a:lnSpc>
              <a:spcBef>
                <a:spcPct val="0"/>
              </a:spcBef>
            </a:pPr>
            <a:r>
              <a:rPr lang="en-US" b="true" sz="4935">
                <a:solidFill>
                  <a:srgbClr val="FF5757"/>
                </a:solidFill>
                <a:latin typeface="Poppins Bold"/>
                <a:ea typeface="Poppins Bold"/>
                <a:cs typeface="Poppins Bold"/>
                <a:sym typeface="Poppins Bold"/>
              </a:rPr>
              <a:t>Pranav Patel (202103040)</a:t>
            </a:r>
          </a:p>
        </p:txBody>
      </p:sp>
      <p:sp>
        <p:nvSpPr>
          <p:cNvPr name="TextBox 7" id="7"/>
          <p:cNvSpPr txBox="true"/>
          <p:nvPr/>
        </p:nvSpPr>
        <p:spPr>
          <a:xfrm rot="0">
            <a:off x="9772706" y="4724400"/>
            <a:ext cx="7336731" cy="1770123"/>
          </a:xfrm>
          <a:prstGeom prst="rect">
            <a:avLst/>
          </a:prstGeom>
        </p:spPr>
        <p:txBody>
          <a:bodyPr anchor="t" rtlCol="false" tIns="0" lIns="0" bIns="0" rIns="0">
            <a:spAutoFit/>
          </a:bodyPr>
          <a:lstStyle/>
          <a:p>
            <a:pPr algn="ctr">
              <a:lnSpc>
                <a:spcPts val="6909"/>
              </a:lnSpc>
            </a:pPr>
            <a:r>
              <a:rPr lang="en-US" sz="4935" b="true">
                <a:solidFill>
                  <a:srgbClr val="FF5757"/>
                </a:solidFill>
                <a:latin typeface="Poppins Bold"/>
                <a:ea typeface="Poppins Bold"/>
                <a:cs typeface="Poppins Bold"/>
                <a:sym typeface="Poppins Bold"/>
              </a:rPr>
              <a:t>Kalp Shah (202103003)</a:t>
            </a:r>
          </a:p>
          <a:p>
            <a:pPr algn="ctr">
              <a:lnSpc>
                <a:spcPts val="6909"/>
              </a:lnSpc>
              <a:spcBef>
                <a:spcPct val="0"/>
              </a:spcBef>
            </a:pPr>
          </a:p>
        </p:txBody>
      </p:sp>
      <p:sp>
        <p:nvSpPr>
          <p:cNvPr name="TextBox 8" id="8"/>
          <p:cNvSpPr txBox="true"/>
          <p:nvPr/>
        </p:nvSpPr>
        <p:spPr>
          <a:xfrm rot="0">
            <a:off x="9772706" y="6179329"/>
            <a:ext cx="7889478" cy="893823"/>
          </a:xfrm>
          <a:prstGeom prst="rect">
            <a:avLst/>
          </a:prstGeom>
        </p:spPr>
        <p:txBody>
          <a:bodyPr anchor="t" rtlCol="false" tIns="0" lIns="0" bIns="0" rIns="0">
            <a:spAutoFit/>
          </a:bodyPr>
          <a:lstStyle/>
          <a:p>
            <a:pPr algn="ctr">
              <a:lnSpc>
                <a:spcPts val="6909"/>
              </a:lnSpc>
              <a:spcBef>
                <a:spcPct val="0"/>
              </a:spcBef>
            </a:pPr>
            <a:r>
              <a:rPr lang="en-US" b="true" sz="4935">
                <a:solidFill>
                  <a:srgbClr val="FF5757"/>
                </a:solidFill>
                <a:latin typeface="Poppins Bold"/>
                <a:ea typeface="Poppins Bold"/>
                <a:cs typeface="Poppins Bold"/>
                <a:sym typeface="Poppins Bold"/>
              </a:rPr>
              <a:t>Vatsal Shah (202103022)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7941020">
            <a:off x="-2819898" y="-2047462"/>
            <a:ext cx="11751190" cy="9550513"/>
          </a:xfrm>
          <a:custGeom>
            <a:avLst/>
            <a:gdLst/>
            <a:ahLst/>
            <a:cxnLst/>
            <a:rect r="r" b="b" t="t" l="l"/>
            <a:pathLst>
              <a:path h="9550513" w="11751190">
                <a:moveTo>
                  <a:pt x="0" y="0"/>
                </a:moveTo>
                <a:lnTo>
                  <a:pt x="11751190" y="0"/>
                </a:lnTo>
                <a:lnTo>
                  <a:pt x="11751190" y="9550512"/>
                </a:lnTo>
                <a:lnTo>
                  <a:pt x="0" y="955051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957558" y="557375"/>
            <a:ext cx="167290" cy="16729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6" id="6"/>
          <p:cNvGrpSpPr/>
          <p:nvPr/>
        </p:nvGrpSpPr>
        <p:grpSpPr>
          <a:xfrm rot="0">
            <a:off x="17269124" y="557375"/>
            <a:ext cx="167290" cy="1672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9" id="9"/>
          <p:cNvGrpSpPr/>
          <p:nvPr/>
        </p:nvGrpSpPr>
        <p:grpSpPr>
          <a:xfrm rot="0">
            <a:off x="17575357" y="557375"/>
            <a:ext cx="167290" cy="16729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2" id="12"/>
          <p:cNvGrpSpPr/>
          <p:nvPr/>
        </p:nvGrpSpPr>
        <p:grpSpPr>
          <a:xfrm rot="0">
            <a:off x="18181857" y="8291827"/>
            <a:ext cx="106143" cy="966473"/>
            <a:chOff x="0" y="0"/>
            <a:chExt cx="626900" cy="5708159"/>
          </a:xfrm>
        </p:grpSpPr>
        <p:sp>
          <p:nvSpPr>
            <p:cNvPr name="Freeform 13" id="1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4" id="1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15" id="15"/>
          <p:cNvSpPr/>
          <p:nvPr/>
        </p:nvSpPr>
        <p:spPr>
          <a:xfrm flipH="false" flipV="false" rot="0">
            <a:off x="3510619" y="1393355"/>
            <a:ext cx="326225" cy="336000"/>
          </a:xfrm>
          <a:custGeom>
            <a:avLst/>
            <a:gdLst/>
            <a:ahLst/>
            <a:cxnLst/>
            <a:rect r="r" b="b" t="t" l="l"/>
            <a:pathLst>
              <a:path h="336000" w="326225">
                <a:moveTo>
                  <a:pt x="0" y="0"/>
                </a:moveTo>
                <a:lnTo>
                  <a:pt x="326226" y="0"/>
                </a:lnTo>
                <a:lnTo>
                  <a:pt x="326226"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413621" y="2451296"/>
            <a:ext cx="8912222" cy="7274601"/>
          </a:xfrm>
          <a:custGeom>
            <a:avLst/>
            <a:gdLst/>
            <a:ahLst/>
            <a:cxnLst/>
            <a:rect r="r" b="b" t="t" l="l"/>
            <a:pathLst>
              <a:path h="7274601" w="8912222">
                <a:moveTo>
                  <a:pt x="0" y="0"/>
                </a:moveTo>
                <a:lnTo>
                  <a:pt x="8912222" y="0"/>
                </a:lnTo>
                <a:lnTo>
                  <a:pt x="8912222" y="7274601"/>
                </a:lnTo>
                <a:lnTo>
                  <a:pt x="0" y="7274601"/>
                </a:lnTo>
                <a:lnTo>
                  <a:pt x="0" y="0"/>
                </a:lnTo>
                <a:close/>
              </a:path>
            </a:pathLst>
          </a:custGeom>
          <a:blipFill>
            <a:blip r:embed="rId6"/>
            <a:stretch>
              <a:fillRect l="0" t="0" r="0" b="0"/>
            </a:stretch>
          </a:blipFill>
        </p:spPr>
      </p:sp>
      <p:sp>
        <p:nvSpPr>
          <p:cNvPr name="TextBox 17" id="17"/>
          <p:cNvSpPr txBox="true"/>
          <p:nvPr/>
        </p:nvSpPr>
        <p:spPr>
          <a:xfrm rot="0">
            <a:off x="4526466" y="224412"/>
            <a:ext cx="14019670" cy="1168953"/>
          </a:xfrm>
          <a:prstGeom prst="rect">
            <a:avLst/>
          </a:prstGeom>
        </p:spPr>
        <p:txBody>
          <a:bodyPr anchor="t" rtlCol="false" tIns="0" lIns="0" bIns="0" rIns="0">
            <a:spAutoFit/>
          </a:bodyPr>
          <a:lstStyle/>
          <a:p>
            <a:pPr algn="l">
              <a:lnSpc>
                <a:spcPts val="9056"/>
              </a:lnSpc>
              <a:spcBef>
                <a:spcPct val="0"/>
              </a:spcBef>
            </a:pPr>
            <a:r>
              <a:rPr lang="en-US" b="true" sz="6469">
                <a:solidFill>
                  <a:srgbClr val="FFFFFF"/>
                </a:solidFill>
                <a:latin typeface="Poppins Bold"/>
                <a:ea typeface="Poppins Bold"/>
                <a:cs typeface="Poppins Bold"/>
                <a:sym typeface="Poppins Bold"/>
              </a:rPr>
              <a:t>PROBLEM SETUP</a:t>
            </a:r>
          </a:p>
        </p:txBody>
      </p:sp>
      <p:sp>
        <p:nvSpPr>
          <p:cNvPr name="TextBox 18" id="18"/>
          <p:cNvSpPr txBox="true"/>
          <p:nvPr/>
        </p:nvSpPr>
        <p:spPr>
          <a:xfrm rot="0">
            <a:off x="9536597" y="2632544"/>
            <a:ext cx="8122405" cy="5885731"/>
          </a:xfrm>
          <a:prstGeom prst="rect">
            <a:avLst/>
          </a:prstGeom>
        </p:spPr>
        <p:txBody>
          <a:bodyPr anchor="t" rtlCol="false" tIns="0" lIns="0" bIns="0" rIns="0">
            <a:spAutoFit/>
          </a:bodyPr>
          <a:lstStyle/>
          <a:p>
            <a:pPr algn="ctr">
              <a:lnSpc>
                <a:spcPts val="4239"/>
              </a:lnSpc>
            </a:pPr>
            <a:r>
              <a:rPr lang="en-US" sz="3028">
                <a:solidFill>
                  <a:srgbClr val="FFFFFF"/>
                </a:solidFill>
                <a:latin typeface="Poppins"/>
                <a:ea typeface="Poppins"/>
                <a:cs typeface="Poppins"/>
                <a:sym typeface="Poppins"/>
              </a:rPr>
              <a:t>We are given a </a:t>
            </a:r>
            <a:r>
              <a:rPr lang="en-US" b="true" sz="3028" u="sng">
                <a:solidFill>
                  <a:srgbClr val="FF5757"/>
                </a:solidFill>
                <a:latin typeface="Poppins Bold"/>
                <a:ea typeface="Poppins Bold"/>
                <a:cs typeface="Poppins Bold"/>
                <a:sym typeface="Poppins Bold"/>
              </a:rPr>
              <a:t>CRITIC </a:t>
            </a:r>
            <a:r>
              <a:rPr lang="en-US" sz="3028">
                <a:solidFill>
                  <a:srgbClr val="FFFFFF"/>
                </a:solidFill>
                <a:latin typeface="Poppins"/>
                <a:ea typeface="Poppins"/>
                <a:cs typeface="Poppins"/>
                <a:sym typeface="Poppins"/>
              </a:rPr>
              <a:t>that assesses the quality of an input. The code is bad if there is at least one error and it is good if there are no errors. </a:t>
            </a:r>
          </a:p>
          <a:p>
            <a:pPr algn="ctr">
              <a:lnSpc>
                <a:spcPts val="4239"/>
              </a:lnSpc>
            </a:pPr>
          </a:p>
          <a:p>
            <a:pPr algn="ctr">
              <a:lnSpc>
                <a:spcPts val="4239"/>
              </a:lnSpc>
            </a:pPr>
          </a:p>
          <a:p>
            <a:pPr algn="ctr">
              <a:lnSpc>
                <a:spcPts val="4239"/>
              </a:lnSpc>
            </a:pPr>
          </a:p>
          <a:p>
            <a:pPr algn="ctr">
              <a:lnSpc>
                <a:spcPts val="4239"/>
              </a:lnSpc>
            </a:pPr>
            <a:r>
              <a:rPr lang="en-US" sz="3028">
                <a:solidFill>
                  <a:srgbClr val="FFFFFF"/>
                </a:solidFill>
                <a:latin typeface="Poppins"/>
                <a:ea typeface="Poppins"/>
                <a:cs typeface="Poppins"/>
                <a:sym typeface="Poppins"/>
              </a:rPr>
              <a:t>Our goal is to train a </a:t>
            </a:r>
            <a:r>
              <a:rPr lang="en-US" b="true" sz="3028" u="sng">
                <a:solidFill>
                  <a:srgbClr val="FF5757"/>
                </a:solidFill>
                <a:latin typeface="Poppins Bold"/>
                <a:ea typeface="Poppins Bold"/>
                <a:cs typeface="Poppins Bold"/>
                <a:sym typeface="Poppins Bold"/>
              </a:rPr>
              <a:t>FIXER </a:t>
            </a:r>
            <a:r>
              <a:rPr lang="en-US" sz="3028">
                <a:solidFill>
                  <a:srgbClr val="FFFFFF"/>
                </a:solidFill>
                <a:latin typeface="Poppins"/>
                <a:ea typeface="Poppins"/>
                <a:cs typeface="Poppins"/>
                <a:sym typeface="Poppins"/>
              </a:rPr>
              <a:t>that repairs bad code into good code that satisfies the critic, i.e </a:t>
            </a:r>
            <a:r>
              <a:rPr lang="en-US" sz="3028">
                <a:solidFill>
                  <a:srgbClr val="FF5757"/>
                </a:solidFill>
                <a:latin typeface="Poppins"/>
                <a:ea typeface="Poppins"/>
                <a:cs typeface="Poppins"/>
                <a:sym typeface="Poppins"/>
              </a:rPr>
              <a:t>using unlabeled data and critic to learn a fixer.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7941020">
            <a:off x="-2728382" y="-2047462"/>
            <a:ext cx="11751190" cy="9550513"/>
          </a:xfrm>
          <a:custGeom>
            <a:avLst/>
            <a:gdLst/>
            <a:ahLst/>
            <a:cxnLst/>
            <a:rect r="r" b="b" t="t" l="l"/>
            <a:pathLst>
              <a:path h="9550513" w="11751190">
                <a:moveTo>
                  <a:pt x="0" y="0"/>
                </a:moveTo>
                <a:lnTo>
                  <a:pt x="11751191" y="0"/>
                </a:lnTo>
                <a:lnTo>
                  <a:pt x="11751191" y="9550512"/>
                </a:lnTo>
                <a:lnTo>
                  <a:pt x="0" y="955051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957558" y="557375"/>
            <a:ext cx="167290" cy="16729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6" id="6"/>
          <p:cNvGrpSpPr/>
          <p:nvPr/>
        </p:nvGrpSpPr>
        <p:grpSpPr>
          <a:xfrm rot="0">
            <a:off x="17269124" y="557375"/>
            <a:ext cx="167290" cy="1672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9" id="9"/>
          <p:cNvGrpSpPr/>
          <p:nvPr/>
        </p:nvGrpSpPr>
        <p:grpSpPr>
          <a:xfrm rot="0">
            <a:off x="17575357" y="557375"/>
            <a:ext cx="167290" cy="16729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2" id="12"/>
          <p:cNvGrpSpPr/>
          <p:nvPr/>
        </p:nvGrpSpPr>
        <p:grpSpPr>
          <a:xfrm rot="0">
            <a:off x="18181857" y="8291827"/>
            <a:ext cx="106143" cy="966473"/>
            <a:chOff x="0" y="0"/>
            <a:chExt cx="626900" cy="5708159"/>
          </a:xfrm>
        </p:grpSpPr>
        <p:sp>
          <p:nvSpPr>
            <p:cNvPr name="Freeform 13" id="1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4" id="1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TextBox 15" id="15"/>
          <p:cNvSpPr txBox="true"/>
          <p:nvPr/>
        </p:nvSpPr>
        <p:spPr>
          <a:xfrm rot="0">
            <a:off x="2134165" y="534164"/>
            <a:ext cx="14019670" cy="1169159"/>
          </a:xfrm>
          <a:prstGeom prst="rect">
            <a:avLst/>
          </a:prstGeom>
        </p:spPr>
        <p:txBody>
          <a:bodyPr anchor="t" rtlCol="false" tIns="0" lIns="0" bIns="0" rIns="0">
            <a:spAutoFit/>
          </a:bodyPr>
          <a:lstStyle/>
          <a:p>
            <a:pPr algn="ctr">
              <a:lnSpc>
                <a:spcPts val="9056"/>
              </a:lnSpc>
              <a:spcBef>
                <a:spcPct val="0"/>
              </a:spcBef>
            </a:pPr>
            <a:r>
              <a:rPr lang="en-US" b="true" sz="6469">
                <a:solidFill>
                  <a:srgbClr val="FFFFFF"/>
                </a:solidFill>
                <a:latin typeface="Poppins Bold"/>
                <a:ea typeface="Poppins Bold"/>
                <a:cs typeface="Poppins Bold"/>
                <a:sym typeface="Poppins Bold"/>
              </a:rPr>
              <a:t>THE DATASET</a:t>
            </a:r>
          </a:p>
        </p:txBody>
      </p:sp>
      <p:sp>
        <p:nvSpPr>
          <p:cNvPr name="TextBox 16" id="16"/>
          <p:cNvSpPr txBox="true"/>
          <p:nvPr/>
        </p:nvSpPr>
        <p:spPr>
          <a:xfrm rot="0">
            <a:off x="1534789" y="2774809"/>
            <a:ext cx="14801841" cy="7348714"/>
          </a:xfrm>
          <a:prstGeom prst="rect">
            <a:avLst/>
          </a:prstGeom>
        </p:spPr>
        <p:txBody>
          <a:bodyPr anchor="t" rtlCol="false" tIns="0" lIns="0" bIns="0" rIns="0">
            <a:spAutoFit/>
          </a:bodyPr>
          <a:lstStyle/>
          <a:p>
            <a:pPr algn="ctr">
              <a:lnSpc>
                <a:spcPts val="4452"/>
              </a:lnSpc>
            </a:pPr>
            <a:r>
              <a:rPr lang="en-US" b="true" sz="3180" u="sng">
                <a:solidFill>
                  <a:srgbClr val="FF5757"/>
                </a:solidFill>
                <a:latin typeface="Poppins Bold"/>
                <a:ea typeface="Poppins Bold"/>
                <a:cs typeface="Poppins Bold"/>
                <a:sym typeface="Poppins Bold"/>
              </a:rPr>
              <a:t>GitHub-Python</a:t>
            </a:r>
          </a:p>
          <a:p>
            <a:pPr algn="ctr">
              <a:lnSpc>
                <a:spcPts val="4452"/>
              </a:lnSpc>
            </a:pPr>
          </a:p>
          <a:p>
            <a:pPr algn="l">
              <a:lnSpc>
                <a:spcPts val="4452"/>
              </a:lnSpc>
            </a:pPr>
            <a:r>
              <a:rPr lang="en-US" sz="3180">
                <a:solidFill>
                  <a:srgbClr val="FFFFFF"/>
                </a:solidFill>
                <a:latin typeface="Poppins"/>
                <a:ea typeface="Poppins"/>
                <a:cs typeface="Poppins"/>
                <a:sym typeface="Poppins"/>
              </a:rPr>
              <a:t> Dataset of 3M Python code snippets from github.com. </a:t>
            </a:r>
          </a:p>
          <a:p>
            <a:pPr algn="l">
              <a:lnSpc>
                <a:spcPts val="4452"/>
              </a:lnSpc>
            </a:pPr>
            <a:r>
              <a:rPr lang="en-US" sz="3180">
                <a:solidFill>
                  <a:srgbClr val="FFFFFF"/>
                </a:solidFill>
                <a:latin typeface="Poppins"/>
                <a:ea typeface="Poppins"/>
                <a:cs typeface="Poppins"/>
                <a:sym typeface="Poppins"/>
              </a:rPr>
              <a:t> </a:t>
            </a:r>
          </a:p>
          <a:p>
            <a:pPr algn="l" marL="686682" indent="-343341" lvl="1">
              <a:lnSpc>
                <a:spcPts val="4452"/>
              </a:lnSpc>
              <a:buFont typeface="Arial"/>
              <a:buChar char="•"/>
            </a:pPr>
            <a:r>
              <a:rPr lang="en-US" sz="3180">
                <a:solidFill>
                  <a:srgbClr val="FFFFFF"/>
                </a:solidFill>
                <a:latin typeface="Poppins"/>
                <a:ea typeface="Poppins"/>
                <a:cs typeface="Poppins"/>
                <a:sym typeface="Poppins"/>
              </a:rPr>
              <a:t>Unpaired set of good code and bad code.</a:t>
            </a:r>
          </a:p>
          <a:p>
            <a:pPr algn="l">
              <a:lnSpc>
                <a:spcPts val="4452"/>
              </a:lnSpc>
            </a:pPr>
          </a:p>
          <a:p>
            <a:pPr algn="l" marL="686682" indent="-343341" lvl="1">
              <a:lnSpc>
                <a:spcPts val="4452"/>
              </a:lnSpc>
              <a:buFont typeface="Arial"/>
              <a:buChar char="•"/>
            </a:pPr>
            <a:r>
              <a:rPr lang="en-US" sz="3180">
                <a:solidFill>
                  <a:srgbClr val="FFFFFF"/>
                </a:solidFill>
                <a:latin typeface="Poppins"/>
                <a:ea typeface="Poppins"/>
                <a:cs typeface="Poppins"/>
                <a:sym typeface="Poppins"/>
              </a:rPr>
              <a:t>38K snippets of bad code and ~3M snippets of good code. </a:t>
            </a:r>
          </a:p>
          <a:p>
            <a:pPr algn="l">
              <a:lnSpc>
                <a:spcPts val="4452"/>
              </a:lnSpc>
            </a:pPr>
          </a:p>
          <a:p>
            <a:pPr algn="l" marL="686682" indent="-343341" lvl="1">
              <a:lnSpc>
                <a:spcPts val="4452"/>
              </a:lnSpc>
              <a:buFont typeface="Arial"/>
              <a:buChar char="•"/>
            </a:pPr>
            <a:r>
              <a:rPr lang="en-US" sz="3180">
                <a:solidFill>
                  <a:srgbClr val="FFFFFF"/>
                </a:solidFill>
                <a:latin typeface="Poppins"/>
                <a:ea typeface="Poppins"/>
                <a:cs typeface="Poppins"/>
                <a:sym typeface="Poppins"/>
              </a:rPr>
              <a:t>Consists of following columns- code_string, code_toks_joined, anonymize_dict,  err_obj. </a:t>
            </a:r>
          </a:p>
          <a:p>
            <a:pPr algn="l">
              <a:lnSpc>
                <a:spcPts val="4452"/>
              </a:lnSpc>
            </a:pPr>
          </a:p>
          <a:p>
            <a:pPr algn="l">
              <a:lnSpc>
                <a:spcPts val="4732"/>
              </a:lnSpc>
            </a:pPr>
          </a:p>
          <a:p>
            <a:pPr algn="l">
              <a:lnSpc>
                <a:spcPts val="4452"/>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7941020">
            <a:off x="-2819898" y="-2047462"/>
            <a:ext cx="11751190" cy="9550513"/>
          </a:xfrm>
          <a:custGeom>
            <a:avLst/>
            <a:gdLst/>
            <a:ahLst/>
            <a:cxnLst/>
            <a:rect r="r" b="b" t="t" l="l"/>
            <a:pathLst>
              <a:path h="9550513" w="11751190">
                <a:moveTo>
                  <a:pt x="0" y="0"/>
                </a:moveTo>
                <a:lnTo>
                  <a:pt x="11751190" y="0"/>
                </a:lnTo>
                <a:lnTo>
                  <a:pt x="11751190" y="9550512"/>
                </a:lnTo>
                <a:lnTo>
                  <a:pt x="0" y="955051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957558" y="557375"/>
            <a:ext cx="167290" cy="16729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6" id="6"/>
          <p:cNvGrpSpPr/>
          <p:nvPr/>
        </p:nvGrpSpPr>
        <p:grpSpPr>
          <a:xfrm rot="0">
            <a:off x="17269124" y="557375"/>
            <a:ext cx="167290" cy="1672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9" id="9"/>
          <p:cNvGrpSpPr/>
          <p:nvPr/>
        </p:nvGrpSpPr>
        <p:grpSpPr>
          <a:xfrm rot="0">
            <a:off x="17575357" y="557375"/>
            <a:ext cx="167290" cy="16729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2" id="12"/>
          <p:cNvGrpSpPr/>
          <p:nvPr/>
        </p:nvGrpSpPr>
        <p:grpSpPr>
          <a:xfrm rot="0">
            <a:off x="18181857" y="8291827"/>
            <a:ext cx="106143" cy="966473"/>
            <a:chOff x="0" y="0"/>
            <a:chExt cx="626900" cy="5708159"/>
          </a:xfrm>
        </p:grpSpPr>
        <p:sp>
          <p:nvSpPr>
            <p:cNvPr name="Freeform 13" id="1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4" id="1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15" id="15"/>
          <p:cNvSpPr/>
          <p:nvPr/>
        </p:nvSpPr>
        <p:spPr>
          <a:xfrm flipH="false" flipV="false" rot="0">
            <a:off x="351312" y="3632773"/>
            <a:ext cx="8792688" cy="3777077"/>
          </a:xfrm>
          <a:custGeom>
            <a:avLst/>
            <a:gdLst/>
            <a:ahLst/>
            <a:cxnLst/>
            <a:rect r="r" b="b" t="t" l="l"/>
            <a:pathLst>
              <a:path h="3777077" w="8792688">
                <a:moveTo>
                  <a:pt x="0" y="0"/>
                </a:moveTo>
                <a:lnTo>
                  <a:pt x="8792688" y="0"/>
                </a:lnTo>
                <a:lnTo>
                  <a:pt x="8792688" y="3777077"/>
                </a:lnTo>
                <a:lnTo>
                  <a:pt x="0" y="3777077"/>
                </a:lnTo>
                <a:lnTo>
                  <a:pt x="0" y="0"/>
                </a:lnTo>
                <a:close/>
              </a:path>
            </a:pathLst>
          </a:custGeom>
          <a:blipFill>
            <a:blip r:embed="rId4"/>
            <a:stretch>
              <a:fillRect l="0" t="-341" r="0" b="-341"/>
            </a:stretch>
          </a:blipFill>
        </p:spPr>
      </p:sp>
      <p:sp>
        <p:nvSpPr>
          <p:cNvPr name="TextBox 16" id="16"/>
          <p:cNvSpPr txBox="true"/>
          <p:nvPr/>
        </p:nvSpPr>
        <p:spPr>
          <a:xfrm rot="0">
            <a:off x="809625" y="262512"/>
            <a:ext cx="14019670" cy="1168953"/>
          </a:xfrm>
          <a:prstGeom prst="rect">
            <a:avLst/>
          </a:prstGeom>
        </p:spPr>
        <p:txBody>
          <a:bodyPr anchor="t" rtlCol="false" tIns="0" lIns="0" bIns="0" rIns="0">
            <a:spAutoFit/>
          </a:bodyPr>
          <a:lstStyle/>
          <a:p>
            <a:pPr algn="l">
              <a:lnSpc>
                <a:spcPts val="9056"/>
              </a:lnSpc>
              <a:spcBef>
                <a:spcPct val="0"/>
              </a:spcBef>
            </a:pPr>
            <a:r>
              <a:rPr lang="en-US" b="true" sz="6469">
                <a:solidFill>
                  <a:srgbClr val="FFFFFF"/>
                </a:solidFill>
                <a:latin typeface="Poppins Bold"/>
                <a:ea typeface="Poppins Bold"/>
                <a:cs typeface="Poppins Bold"/>
                <a:sym typeface="Poppins Bold"/>
              </a:rPr>
              <a:t>CHALLENGES FACED</a:t>
            </a:r>
          </a:p>
        </p:txBody>
      </p:sp>
      <p:sp>
        <p:nvSpPr>
          <p:cNvPr name="TextBox 17" id="17"/>
          <p:cNvSpPr txBox="true"/>
          <p:nvPr/>
        </p:nvSpPr>
        <p:spPr>
          <a:xfrm rot="0">
            <a:off x="9577189" y="1452129"/>
            <a:ext cx="7775580" cy="8585664"/>
          </a:xfrm>
          <a:prstGeom prst="rect">
            <a:avLst/>
          </a:prstGeom>
        </p:spPr>
        <p:txBody>
          <a:bodyPr anchor="t" rtlCol="false" tIns="0" lIns="0" bIns="0" rIns="0">
            <a:spAutoFit/>
          </a:bodyPr>
          <a:lstStyle/>
          <a:p>
            <a:pPr algn="l" marL="618719" indent="-309359" lvl="1">
              <a:lnSpc>
                <a:spcPts val="4012"/>
              </a:lnSpc>
              <a:buFont typeface="Arial"/>
              <a:buChar char="•"/>
            </a:pPr>
            <a:r>
              <a:rPr lang="en-US" b="true" sz="2865">
                <a:solidFill>
                  <a:srgbClr val="FFFFFF"/>
                </a:solidFill>
                <a:latin typeface="Poppins Bold"/>
                <a:ea typeface="Poppins Bold"/>
                <a:cs typeface="Poppins Bold"/>
                <a:sym typeface="Poppins Bold"/>
              </a:rPr>
              <a:t>Unaligned Data Challenge</a:t>
            </a:r>
            <a:r>
              <a:rPr lang="en-US" sz="2865">
                <a:solidFill>
                  <a:srgbClr val="FFFFFF"/>
                </a:solidFill>
                <a:latin typeface="Poppins"/>
                <a:ea typeface="Poppins"/>
                <a:cs typeface="Poppins"/>
                <a:sym typeface="Poppins"/>
              </a:rPr>
              <a:t>: Manual labeling of paired data, (broken code, fixed code) is costly. Hence we learn from unlabeled data.</a:t>
            </a:r>
          </a:p>
          <a:p>
            <a:pPr algn="l">
              <a:lnSpc>
                <a:spcPts val="4012"/>
              </a:lnSpc>
            </a:pPr>
          </a:p>
          <a:p>
            <a:pPr algn="l" marL="618719" indent="-309359" lvl="1">
              <a:lnSpc>
                <a:spcPts val="4012"/>
              </a:lnSpc>
              <a:spcBef>
                <a:spcPct val="0"/>
              </a:spcBef>
              <a:buFont typeface="Arial"/>
              <a:buChar char="•"/>
            </a:pPr>
            <a:r>
              <a:rPr lang="en-US" b="true" sz="2865">
                <a:solidFill>
                  <a:srgbClr val="FFFFFF"/>
                </a:solidFill>
                <a:latin typeface="Poppins Bold"/>
                <a:ea typeface="Poppins Bold"/>
                <a:cs typeface="Poppins Bold"/>
                <a:sym typeface="Poppins Bold"/>
              </a:rPr>
              <a:t>Synthetic Data Issue</a:t>
            </a:r>
            <a:r>
              <a:rPr lang="en-US" sz="2865">
                <a:solidFill>
                  <a:srgbClr val="FFFFFF"/>
                </a:solidFill>
                <a:latin typeface="Poppins"/>
                <a:ea typeface="Poppins"/>
                <a:cs typeface="Poppins"/>
                <a:sym typeface="Poppins"/>
              </a:rPr>
              <a:t>: </a:t>
            </a:r>
            <a:r>
              <a:rPr lang="en-US" sz="2865">
                <a:solidFill>
                  <a:srgbClr val="FFFFFF"/>
                </a:solidFill>
                <a:latin typeface="Poppins"/>
                <a:ea typeface="Poppins"/>
                <a:cs typeface="Poppins"/>
                <a:sym typeface="Poppins"/>
              </a:rPr>
              <a:t>Perturbations (e.g., dropping tokens) create synthetic bad code that d</a:t>
            </a:r>
            <a:r>
              <a:rPr lang="en-US" sz="2865">
                <a:solidFill>
                  <a:srgbClr val="FFFFFF"/>
                </a:solidFill>
                <a:latin typeface="Poppins"/>
                <a:ea typeface="Poppins"/>
                <a:cs typeface="Poppins"/>
                <a:sym typeface="Poppins"/>
              </a:rPr>
              <a:t>oesn't reflect real-world errors.</a:t>
            </a:r>
          </a:p>
          <a:p>
            <a:pPr algn="l">
              <a:lnSpc>
                <a:spcPts val="4012"/>
              </a:lnSpc>
              <a:spcBef>
                <a:spcPct val="0"/>
              </a:spcBef>
            </a:pPr>
          </a:p>
          <a:p>
            <a:pPr algn="l" marL="618719" indent="-309359" lvl="1">
              <a:lnSpc>
                <a:spcPts val="4012"/>
              </a:lnSpc>
              <a:spcBef>
                <a:spcPct val="0"/>
              </a:spcBef>
              <a:buFont typeface="Arial"/>
              <a:buChar char="•"/>
            </a:pPr>
            <a:r>
              <a:rPr lang="en-US" b="true" sz="2865">
                <a:solidFill>
                  <a:srgbClr val="FFFFFF"/>
                </a:solidFill>
                <a:latin typeface="Poppins Bold"/>
                <a:ea typeface="Poppins Bold"/>
                <a:cs typeface="Poppins Bold"/>
                <a:sym typeface="Poppins Bold"/>
              </a:rPr>
              <a:t>Distribution Mismatch</a:t>
            </a:r>
            <a:r>
              <a:rPr lang="en-US" sz="2865">
                <a:solidFill>
                  <a:srgbClr val="FFFFFF"/>
                </a:solidFill>
                <a:latin typeface="Poppins"/>
                <a:ea typeface="Poppins"/>
                <a:cs typeface="Poppins"/>
                <a:sym typeface="Poppins"/>
              </a:rPr>
              <a:t>: Synthetic errors often differ from actual human errors, especially in nested contexts.</a:t>
            </a:r>
          </a:p>
          <a:p>
            <a:pPr algn="l">
              <a:lnSpc>
                <a:spcPts val="4012"/>
              </a:lnSpc>
              <a:spcBef>
                <a:spcPct val="0"/>
              </a:spcBef>
            </a:pPr>
          </a:p>
          <a:p>
            <a:pPr algn="l">
              <a:lnSpc>
                <a:spcPts val="4012"/>
              </a:lnSpc>
              <a:spcBef>
                <a:spcPct val="0"/>
              </a:spcBef>
            </a:pPr>
            <a:r>
              <a:rPr lang="en-US" sz="2865">
                <a:solidFill>
                  <a:srgbClr val="FFFFFF"/>
                </a:solidFill>
                <a:latin typeface="Poppins"/>
                <a:ea typeface="Poppins"/>
                <a:cs typeface="Poppins"/>
                <a:sym typeface="Poppins"/>
              </a:rPr>
              <a:t>Hence, </a:t>
            </a:r>
            <a:r>
              <a:rPr lang="en-US" b="true" sz="2865">
                <a:solidFill>
                  <a:srgbClr val="FFFFFF"/>
                </a:solidFill>
                <a:latin typeface="Poppins Bold"/>
                <a:ea typeface="Poppins Bold"/>
                <a:cs typeface="Poppins Bold"/>
                <a:sym typeface="Poppins Bold"/>
              </a:rPr>
              <a:t>BIFI </a:t>
            </a:r>
            <a:r>
              <a:rPr lang="en-US" sz="2865">
                <a:solidFill>
                  <a:srgbClr val="FFFFFF"/>
                </a:solidFill>
                <a:latin typeface="Poppins"/>
                <a:ea typeface="Poppins"/>
                <a:cs typeface="Poppins"/>
                <a:sym typeface="Poppins"/>
              </a:rPr>
              <a:t>was proposed to deal with this major problem.</a:t>
            </a:r>
          </a:p>
          <a:p>
            <a:pPr algn="l">
              <a:lnSpc>
                <a:spcPts val="4012"/>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7941020">
            <a:off x="-3157607" y="-2047462"/>
            <a:ext cx="11751190" cy="9550513"/>
          </a:xfrm>
          <a:custGeom>
            <a:avLst/>
            <a:gdLst/>
            <a:ahLst/>
            <a:cxnLst/>
            <a:rect r="r" b="b" t="t" l="l"/>
            <a:pathLst>
              <a:path h="9550513" w="11751190">
                <a:moveTo>
                  <a:pt x="0" y="0"/>
                </a:moveTo>
                <a:lnTo>
                  <a:pt x="11751190" y="0"/>
                </a:lnTo>
                <a:lnTo>
                  <a:pt x="11751190" y="9550512"/>
                </a:lnTo>
                <a:lnTo>
                  <a:pt x="0" y="955051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619848" y="557375"/>
            <a:ext cx="167290" cy="16729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6" id="6"/>
          <p:cNvGrpSpPr/>
          <p:nvPr/>
        </p:nvGrpSpPr>
        <p:grpSpPr>
          <a:xfrm rot="0">
            <a:off x="16931415" y="557375"/>
            <a:ext cx="167290" cy="1672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9" id="9"/>
          <p:cNvGrpSpPr/>
          <p:nvPr/>
        </p:nvGrpSpPr>
        <p:grpSpPr>
          <a:xfrm rot="0">
            <a:off x="17237648" y="557375"/>
            <a:ext cx="167290" cy="16729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2" id="12"/>
          <p:cNvGrpSpPr/>
          <p:nvPr/>
        </p:nvGrpSpPr>
        <p:grpSpPr>
          <a:xfrm rot="0">
            <a:off x="17844148" y="8291827"/>
            <a:ext cx="106143" cy="966473"/>
            <a:chOff x="0" y="0"/>
            <a:chExt cx="626900" cy="5708159"/>
          </a:xfrm>
        </p:grpSpPr>
        <p:sp>
          <p:nvSpPr>
            <p:cNvPr name="Freeform 13" id="1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4" id="1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TextBox 15" id="15"/>
          <p:cNvSpPr txBox="true"/>
          <p:nvPr/>
        </p:nvSpPr>
        <p:spPr>
          <a:xfrm rot="0">
            <a:off x="634941" y="344761"/>
            <a:ext cx="15131925" cy="1939267"/>
          </a:xfrm>
          <a:prstGeom prst="rect">
            <a:avLst/>
          </a:prstGeom>
        </p:spPr>
        <p:txBody>
          <a:bodyPr anchor="t" rtlCol="false" tIns="0" lIns="0" bIns="0" rIns="0">
            <a:spAutoFit/>
          </a:bodyPr>
          <a:lstStyle/>
          <a:p>
            <a:pPr algn="l">
              <a:lnSpc>
                <a:spcPts val="7588"/>
              </a:lnSpc>
            </a:pPr>
            <a:r>
              <a:rPr lang="en-US" sz="5420" b="true">
                <a:solidFill>
                  <a:srgbClr val="FFFFFF"/>
                </a:solidFill>
                <a:latin typeface="Poppins Bold"/>
                <a:ea typeface="Poppins Bold"/>
                <a:cs typeface="Poppins Bold"/>
                <a:sym typeface="Poppins Bold"/>
              </a:rPr>
              <a:t>SOLUTION: BREAK-IT-FIX-IT (BIFI)</a:t>
            </a:r>
          </a:p>
          <a:p>
            <a:pPr algn="l">
              <a:lnSpc>
                <a:spcPts val="7588"/>
              </a:lnSpc>
              <a:spcBef>
                <a:spcPct val="0"/>
              </a:spcBef>
            </a:pPr>
          </a:p>
        </p:txBody>
      </p:sp>
      <p:sp>
        <p:nvSpPr>
          <p:cNvPr name="TextBox 16" id="16"/>
          <p:cNvSpPr txBox="true"/>
          <p:nvPr/>
        </p:nvSpPr>
        <p:spPr>
          <a:xfrm rot="0">
            <a:off x="1371786" y="2683651"/>
            <a:ext cx="15856337" cy="6735636"/>
          </a:xfrm>
          <a:prstGeom prst="rect">
            <a:avLst/>
          </a:prstGeom>
        </p:spPr>
        <p:txBody>
          <a:bodyPr anchor="t" rtlCol="false" tIns="0" lIns="0" bIns="0" rIns="0">
            <a:spAutoFit/>
          </a:bodyPr>
          <a:lstStyle/>
          <a:p>
            <a:pPr algn="just">
              <a:lnSpc>
                <a:spcPts val="5353"/>
              </a:lnSpc>
              <a:spcBef>
                <a:spcPct val="0"/>
              </a:spcBef>
            </a:pPr>
            <a:r>
              <a:rPr lang="en-US" sz="3823">
                <a:solidFill>
                  <a:srgbClr val="FFFFFF"/>
                </a:solidFill>
                <a:latin typeface="Poppins"/>
                <a:ea typeface="Poppins"/>
                <a:cs typeface="Poppins"/>
                <a:sym typeface="Poppins"/>
              </a:rPr>
              <a:t>The basic idea </a:t>
            </a:r>
            <a:r>
              <a:rPr lang="en-US" sz="3823">
                <a:solidFill>
                  <a:srgbClr val="FFFFFF"/>
                </a:solidFill>
                <a:latin typeface="Poppins"/>
                <a:ea typeface="Poppins"/>
                <a:cs typeface="Poppins"/>
                <a:sym typeface="Poppins"/>
              </a:rPr>
              <a:t>of BIFI is to introduce a ML-based </a:t>
            </a:r>
            <a:r>
              <a:rPr lang="en-US" b="true" sz="3823" u="sng">
                <a:solidFill>
                  <a:srgbClr val="FF5757"/>
                </a:solidFill>
                <a:latin typeface="Poppins Bold"/>
                <a:ea typeface="Poppins Bold"/>
                <a:cs typeface="Poppins Bold"/>
                <a:sym typeface="Poppins Bold"/>
              </a:rPr>
              <a:t>BREAKER </a:t>
            </a:r>
            <a:r>
              <a:rPr lang="en-US" sz="3823">
                <a:solidFill>
                  <a:srgbClr val="FFFFFF"/>
                </a:solidFill>
                <a:latin typeface="Poppins"/>
                <a:ea typeface="Poppins"/>
                <a:cs typeface="Poppins"/>
                <a:sym typeface="Poppins"/>
              </a:rPr>
              <a:t>that learns to corrupt good code into realistic bad code, and iteratively train both the fixer and the breaker while using them in conjunction to generate more realistic paired data. </a:t>
            </a:r>
          </a:p>
          <a:p>
            <a:pPr algn="just">
              <a:lnSpc>
                <a:spcPts val="5353"/>
              </a:lnSpc>
              <a:spcBef>
                <a:spcPct val="0"/>
              </a:spcBef>
            </a:pPr>
          </a:p>
          <a:p>
            <a:pPr algn="just">
              <a:lnSpc>
                <a:spcPts val="5353"/>
              </a:lnSpc>
              <a:spcBef>
                <a:spcPct val="0"/>
              </a:spcBef>
            </a:pPr>
            <a:r>
              <a:rPr lang="en-US" sz="3823">
                <a:solidFill>
                  <a:srgbClr val="FFFFFF"/>
                </a:solidFill>
                <a:latin typeface="Poppins"/>
                <a:ea typeface="Poppins"/>
                <a:cs typeface="Poppins"/>
                <a:sym typeface="Poppins"/>
              </a:rPr>
              <a:t>Concretely, BIFI takes as inputs:</a:t>
            </a:r>
          </a:p>
          <a:p>
            <a:pPr algn="just" marL="825538" indent="-412769" lvl="1">
              <a:lnSpc>
                <a:spcPts val="5353"/>
              </a:lnSpc>
              <a:buFont typeface="Arial"/>
              <a:buChar char="•"/>
            </a:pPr>
            <a:r>
              <a:rPr lang="en-US" sz="3823">
                <a:solidFill>
                  <a:srgbClr val="FFFFFF"/>
                </a:solidFill>
                <a:latin typeface="Poppins"/>
                <a:ea typeface="Poppins"/>
                <a:cs typeface="Poppins"/>
                <a:sym typeface="Poppins"/>
              </a:rPr>
              <a:t>Critic.</a:t>
            </a:r>
          </a:p>
          <a:p>
            <a:pPr algn="just" marL="825538" indent="-412769" lvl="1">
              <a:lnSpc>
                <a:spcPts val="5353"/>
              </a:lnSpc>
              <a:spcBef>
                <a:spcPct val="0"/>
              </a:spcBef>
              <a:buFont typeface="Arial"/>
              <a:buChar char="•"/>
            </a:pPr>
            <a:r>
              <a:rPr lang="en-US" sz="3823">
                <a:solidFill>
                  <a:srgbClr val="FFFFFF"/>
                </a:solidFill>
                <a:latin typeface="Poppins"/>
                <a:ea typeface="Poppins"/>
                <a:cs typeface="Poppins"/>
                <a:sym typeface="Poppins"/>
              </a:rPr>
              <a:t>Unaligned set of good and bad code.</a:t>
            </a:r>
          </a:p>
          <a:p>
            <a:pPr algn="just" marL="825538" indent="-412769" lvl="1">
              <a:lnSpc>
                <a:spcPts val="5353"/>
              </a:lnSpc>
              <a:spcBef>
                <a:spcPct val="0"/>
              </a:spcBef>
              <a:buFont typeface="Arial"/>
              <a:buChar char="•"/>
            </a:pPr>
            <a:r>
              <a:rPr lang="en-US" sz="3823">
                <a:solidFill>
                  <a:srgbClr val="FFFFFF"/>
                </a:solidFill>
                <a:latin typeface="Poppins"/>
                <a:ea typeface="Poppins"/>
                <a:cs typeface="Poppins"/>
                <a:sym typeface="Poppins"/>
              </a:rPr>
              <a:t>Initial fixer, which potentially is trained on synthetic data.</a:t>
            </a:r>
          </a:p>
          <a:p>
            <a:pPr algn="ctr">
              <a:lnSpc>
                <a:spcPts val="5353"/>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7941020">
            <a:off x="-2819898" y="-2047462"/>
            <a:ext cx="11751190" cy="9550513"/>
          </a:xfrm>
          <a:custGeom>
            <a:avLst/>
            <a:gdLst/>
            <a:ahLst/>
            <a:cxnLst/>
            <a:rect r="r" b="b" t="t" l="l"/>
            <a:pathLst>
              <a:path h="9550513" w="11751190">
                <a:moveTo>
                  <a:pt x="0" y="0"/>
                </a:moveTo>
                <a:lnTo>
                  <a:pt x="11751190" y="0"/>
                </a:lnTo>
                <a:lnTo>
                  <a:pt x="11751190" y="9550512"/>
                </a:lnTo>
                <a:lnTo>
                  <a:pt x="0" y="955051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957558" y="557375"/>
            <a:ext cx="167290" cy="16729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6" id="6"/>
          <p:cNvGrpSpPr/>
          <p:nvPr/>
        </p:nvGrpSpPr>
        <p:grpSpPr>
          <a:xfrm rot="0">
            <a:off x="17269124" y="557375"/>
            <a:ext cx="167290" cy="1672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9" id="9"/>
          <p:cNvGrpSpPr/>
          <p:nvPr/>
        </p:nvGrpSpPr>
        <p:grpSpPr>
          <a:xfrm rot="0">
            <a:off x="17575357" y="557375"/>
            <a:ext cx="167290" cy="16729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2" id="12"/>
          <p:cNvGrpSpPr/>
          <p:nvPr/>
        </p:nvGrpSpPr>
        <p:grpSpPr>
          <a:xfrm rot="0">
            <a:off x="18181857" y="8291827"/>
            <a:ext cx="106143" cy="966473"/>
            <a:chOff x="0" y="0"/>
            <a:chExt cx="626900" cy="5708159"/>
          </a:xfrm>
        </p:grpSpPr>
        <p:sp>
          <p:nvSpPr>
            <p:cNvPr name="Freeform 13" id="1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4" id="1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15" id="15"/>
          <p:cNvSpPr/>
          <p:nvPr/>
        </p:nvSpPr>
        <p:spPr>
          <a:xfrm flipH="false" flipV="false" rot="0">
            <a:off x="671186" y="3456009"/>
            <a:ext cx="7898701" cy="5983266"/>
          </a:xfrm>
          <a:custGeom>
            <a:avLst/>
            <a:gdLst/>
            <a:ahLst/>
            <a:cxnLst/>
            <a:rect r="r" b="b" t="t" l="l"/>
            <a:pathLst>
              <a:path h="5983266" w="7898701">
                <a:moveTo>
                  <a:pt x="0" y="0"/>
                </a:moveTo>
                <a:lnTo>
                  <a:pt x="7898701" y="0"/>
                </a:lnTo>
                <a:lnTo>
                  <a:pt x="7898701" y="5983266"/>
                </a:lnTo>
                <a:lnTo>
                  <a:pt x="0" y="5983266"/>
                </a:lnTo>
                <a:lnTo>
                  <a:pt x="0" y="0"/>
                </a:lnTo>
                <a:close/>
              </a:path>
            </a:pathLst>
          </a:custGeom>
          <a:blipFill>
            <a:blip r:embed="rId4"/>
            <a:stretch>
              <a:fillRect l="0" t="0" r="0" b="0"/>
            </a:stretch>
          </a:blipFill>
        </p:spPr>
      </p:sp>
      <p:sp>
        <p:nvSpPr>
          <p:cNvPr name="TextBox 16" id="16"/>
          <p:cNvSpPr txBox="true"/>
          <p:nvPr/>
        </p:nvSpPr>
        <p:spPr>
          <a:xfrm rot="0">
            <a:off x="2134165" y="520185"/>
            <a:ext cx="14019670" cy="1169159"/>
          </a:xfrm>
          <a:prstGeom prst="rect">
            <a:avLst/>
          </a:prstGeom>
        </p:spPr>
        <p:txBody>
          <a:bodyPr anchor="t" rtlCol="false" tIns="0" lIns="0" bIns="0" rIns="0">
            <a:spAutoFit/>
          </a:bodyPr>
          <a:lstStyle/>
          <a:p>
            <a:pPr algn="ctr">
              <a:lnSpc>
                <a:spcPts val="9056"/>
              </a:lnSpc>
              <a:spcBef>
                <a:spcPct val="0"/>
              </a:spcBef>
            </a:pPr>
            <a:r>
              <a:rPr lang="en-US" b="true" sz="6469">
                <a:solidFill>
                  <a:srgbClr val="FFFFFF"/>
                </a:solidFill>
                <a:latin typeface="Poppins Bold"/>
                <a:ea typeface="Poppins Bold"/>
                <a:cs typeface="Poppins Bold"/>
                <a:sym typeface="Poppins Bold"/>
              </a:rPr>
              <a:t>THE BIFI MODEL</a:t>
            </a:r>
          </a:p>
        </p:txBody>
      </p:sp>
      <p:sp>
        <p:nvSpPr>
          <p:cNvPr name="TextBox 17" id="17"/>
          <p:cNvSpPr txBox="true"/>
          <p:nvPr/>
        </p:nvSpPr>
        <p:spPr>
          <a:xfrm rot="0">
            <a:off x="9109352" y="2651594"/>
            <a:ext cx="8149948" cy="7071063"/>
          </a:xfrm>
          <a:prstGeom prst="rect">
            <a:avLst/>
          </a:prstGeom>
        </p:spPr>
        <p:txBody>
          <a:bodyPr anchor="t" rtlCol="false" tIns="0" lIns="0" bIns="0" rIns="0">
            <a:spAutoFit/>
          </a:bodyPr>
          <a:lstStyle/>
          <a:p>
            <a:pPr algn="l">
              <a:lnSpc>
                <a:spcPts val="4016"/>
              </a:lnSpc>
            </a:pPr>
            <a:r>
              <a:rPr lang="en-US" b="true" sz="2869">
                <a:solidFill>
                  <a:srgbClr val="FFFFFF"/>
                </a:solidFill>
                <a:latin typeface="Poppins Bold"/>
                <a:ea typeface="Poppins Bold"/>
                <a:cs typeface="Poppins Bold"/>
                <a:sym typeface="Poppins Bold"/>
              </a:rPr>
              <a:t> 1. </a:t>
            </a:r>
            <a:r>
              <a:rPr lang="en-US" b="true" sz="2869">
                <a:solidFill>
                  <a:srgbClr val="FFFFFF"/>
                </a:solidFill>
                <a:latin typeface="Poppins Bold"/>
                <a:ea typeface="Poppins Bold"/>
                <a:cs typeface="Poppins Bold"/>
                <a:sym typeface="Poppins Bold"/>
              </a:rPr>
              <a:t>Initial Fixing</a:t>
            </a:r>
            <a:r>
              <a:rPr lang="en-US" sz="2869">
                <a:solidFill>
                  <a:srgbClr val="FFFFFF"/>
                </a:solidFill>
                <a:latin typeface="Poppins"/>
                <a:ea typeface="Poppins"/>
                <a:cs typeface="Poppins"/>
                <a:sym typeface="Poppins"/>
              </a:rPr>
              <a:t>:</a:t>
            </a:r>
          </a:p>
          <a:p>
            <a:pPr algn="l">
              <a:lnSpc>
                <a:spcPts val="4016"/>
              </a:lnSpc>
              <a:spcBef>
                <a:spcPct val="0"/>
              </a:spcBef>
            </a:pPr>
            <a:r>
              <a:rPr lang="en-US" sz="2869">
                <a:solidFill>
                  <a:srgbClr val="FFFFFF"/>
                </a:solidFill>
                <a:latin typeface="Poppins"/>
                <a:ea typeface="Poppins"/>
                <a:cs typeface="Poppins"/>
                <a:sym typeface="Poppins"/>
              </a:rPr>
              <a:t> </a:t>
            </a:r>
            <a:r>
              <a:rPr lang="en-US" sz="2869">
                <a:solidFill>
                  <a:srgbClr val="FFFFFF"/>
                </a:solidFill>
                <a:latin typeface="Poppins"/>
                <a:ea typeface="Poppins"/>
                <a:cs typeface="Poppins"/>
                <a:sym typeface="Poppins"/>
              </a:rPr>
              <a:t>Apply the </a:t>
            </a:r>
            <a:r>
              <a:rPr lang="en-US" sz="2869">
                <a:solidFill>
                  <a:srgbClr val="FF66C4"/>
                </a:solidFill>
                <a:latin typeface="Poppins"/>
                <a:ea typeface="Poppins"/>
                <a:cs typeface="Poppins"/>
                <a:sym typeface="Poppins"/>
              </a:rPr>
              <a:t>initial fixer trained on synthetic paired data </a:t>
            </a:r>
            <a:r>
              <a:rPr lang="en-US" sz="2869">
                <a:solidFill>
                  <a:srgbClr val="FFFFFF"/>
                </a:solidFill>
                <a:latin typeface="Poppins"/>
                <a:ea typeface="Poppins"/>
                <a:cs typeface="Poppins"/>
                <a:sym typeface="Poppins"/>
              </a:rPr>
              <a:t>to real bad examples. Use the critic to assess the output(Round-0); keep the pairs where the output is good and correct.</a:t>
            </a:r>
          </a:p>
          <a:p>
            <a:pPr algn="l">
              <a:lnSpc>
                <a:spcPts val="4016"/>
              </a:lnSpc>
              <a:spcBef>
                <a:spcPct val="0"/>
              </a:spcBef>
            </a:pPr>
          </a:p>
          <a:p>
            <a:pPr algn="l">
              <a:lnSpc>
                <a:spcPts val="4016"/>
              </a:lnSpc>
            </a:pPr>
            <a:r>
              <a:rPr lang="en-US" sz="2869">
                <a:solidFill>
                  <a:srgbClr val="FFFFFF"/>
                </a:solidFill>
                <a:latin typeface="Poppins"/>
                <a:ea typeface="Poppins"/>
                <a:cs typeface="Poppins"/>
                <a:sym typeface="Poppins"/>
              </a:rPr>
              <a:t> </a:t>
            </a:r>
            <a:r>
              <a:rPr lang="en-US" b="true" sz="2869">
                <a:solidFill>
                  <a:srgbClr val="FFFFFF"/>
                </a:solidFill>
                <a:latin typeface="Poppins Bold"/>
                <a:ea typeface="Poppins Bold"/>
                <a:cs typeface="Poppins Bold"/>
                <a:sym typeface="Poppins Bold"/>
              </a:rPr>
              <a:t>2. </a:t>
            </a:r>
            <a:r>
              <a:rPr lang="en-US" b="true" sz="2869">
                <a:solidFill>
                  <a:srgbClr val="FFFFFF"/>
                </a:solidFill>
                <a:latin typeface="Poppins Bold"/>
                <a:ea typeface="Poppins Bold"/>
                <a:cs typeface="Poppins Bold"/>
                <a:sym typeface="Poppins Bold"/>
              </a:rPr>
              <a:t>Training the Breaker:</a:t>
            </a:r>
          </a:p>
          <a:p>
            <a:pPr algn="l">
              <a:lnSpc>
                <a:spcPts val="4016"/>
              </a:lnSpc>
              <a:spcBef>
                <a:spcPct val="0"/>
              </a:spcBef>
            </a:pPr>
            <a:r>
              <a:rPr lang="en-US" sz="2869">
                <a:solidFill>
                  <a:srgbClr val="FFFFFF"/>
                </a:solidFill>
                <a:latin typeface="Poppins"/>
                <a:ea typeface="Poppins"/>
                <a:cs typeface="Poppins"/>
                <a:sym typeface="Poppins"/>
              </a:rPr>
              <a:t>Train a breaker using the paired data generated in the first step. The breaker learns to generate realistic code errors based on the real bad examples.</a:t>
            </a:r>
          </a:p>
          <a:p>
            <a:pPr algn="l">
              <a:lnSpc>
                <a:spcPts val="4016"/>
              </a:lnSpc>
              <a:spcBef>
                <a:spcPct val="0"/>
              </a:spcBef>
            </a:pPr>
          </a:p>
          <a:p>
            <a:pPr algn="l">
              <a:lnSpc>
                <a:spcPts val="4016"/>
              </a:lnSpc>
              <a:spcBef>
                <a:spcPct val="0"/>
              </a:spcBef>
            </a:pPr>
          </a:p>
        </p:txBody>
      </p:sp>
      <p:grpSp>
        <p:nvGrpSpPr>
          <p:cNvPr name="Group 18" id="18"/>
          <p:cNvGrpSpPr/>
          <p:nvPr/>
        </p:nvGrpSpPr>
        <p:grpSpPr>
          <a:xfrm rot="0">
            <a:off x="14782800" y="2488861"/>
            <a:ext cx="530546" cy="507360"/>
            <a:chOff x="0" y="0"/>
            <a:chExt cx="905510" cy="865937"/>
          </a:xfrm>
        </p:grpSpPr>
        <p:sp>
          <p:nvSpPr>
            <p:cNvPr name="Freeform 19" id="19"/>
            <p:cNvSpPr/>
            <p:nvPr/>
          </p:nvSpPr>
          <p:spPr>
            <a:xfrm flipH="false" flipV="false" rot="0">
              <a:off x="45720" y="35668"/>
              <a:ext cx="808990" cy="791629"/>
            </a:xfrm>
            <a:custGeom>
              <a:avLst/>
              <a:gdLst/>
              <a:ahLst/>
              <a:cxnLst/>
              <a:rect r="r" b="b" t="t" l="l"/>
              <a:pathLst>
                <a:path h="791629" w="808990">
                  <a:moveTo>
                    <a:pt x="808990" y="28732"/>
                  </a:moveTo>
                  <a:cubicBezTo>
                    <a:pt x="491490" y="426033"/>
                    <a:pt x="426720" y="498359"/>
                    <a:pt x="365760" y="550870"/>
                  </a:cubicBezTo>
                  <a:cubicBezTo>
                    <a:pt x="322580" y="588520"/>
                    <a:pt x="283210" y="605363"/>
                    <a:pt x="238760" y="640040"/>
                  </a:cubicBezTo>
                  <a:cubicBezTo>
                    <a:pt x="185420" y="681653"/>
                    <a:pt x="105410" y="768841"/>
                    <a:pt x="68580" y="784693"/>
                  </a:cubicBezTo>
                  <a:cubicBezTo>
                    <a:pt x="55880" y="790638"/>
                    <a:pt x="46990" y="791628"/>
                    <a:pt x="36830" y="789647"/>
                  </a:cubicBezTo>
                  <a:cubicBezTo>
                    <a:pt x="25400" y="786675"/>
                    <a:pt x="8890" y="776767"/>
                    <a:pt x="5080" y="765868"/>
                  </a:cubicBezTo>
                  <a:cubicBezTo>
                    <a:pt x="0" y="751997"/>
                    <a:pt x="11430" y="717320"/>
                    <a:pt x="24130" y="709394"/>
                  </a:cubicBezTo>
                  <a:cubicBezTo>
                    <a:pt x="31750" y="704440"/>
                    <a:pt x="48260" y="704440"/>
                    <a:pt x="54610" y="707413"/>
                  </a:cubicBezTo>
                  <a:cubicBezTo>
                    <a:pt x="60960" y="711376"/>
                    <a:pt x="68580" y="724256"/>
                    <a:pt x="64770" y="730200"/>
                  </a:cubicBezTo>
                  <a:cubicBezTo>
                    <a:pt x="62230" y="737136"/>
                    <a:pt x="40640" y="745062"/>
                    <a:pt x="31750" y="743080"/>
                  </a:cubicBezTo>
                  <a:cubicBezTo>
                    <a:pt x="24130" y="741099"/>
                    <a:pt x="15240" y="723265"/>
                    <a:pt x="17780" y="716330"/>
                  </a:cubicBezTo>
                  <a:cubicBezTo>
                    <a:pt x="19050" y="711376"/>
                    <a:pt x="29210" y="706422"/>
                    <a:pt x="36830" y="705431"/>
                  </a:cubicBezTo>
                  <a:cubicBezTo>
                    <a:pt x="43180" y="704440"/>
                    <a:pt x="54610" y="705431"/>
                    <a:pt x="58420" y="710385"/>
                  </a:cubicBezTo>
                  <a:cubicBezTo>
                    <a:pt x="64770" y="717320"/>
                    <a:pt x="49530" y="743080"/>
                    <a:pt x="54610" y="745062"/>
                  </a:cubicBezTo>
                  <a:cubicBezTo>
                    <a:pt x="67310" y="749025"/>
                    <a:pt x="154940" y="649948"/>
                    <a:pt x="203200" y="611308"/>
                  </a:cubicBezTo>
                  <a:cubicBezTo>
                    <a:pt x="245110" y="578612"/>
                    <a:pt x="283210" y="562760"/>
                    <a:pt x="325120" y="527092"/>
                  </a:cubicBezTo>
                  <a:cubicBezTo>
                    <a:pt x="384810" y="476562"/>
                    <a:pt x="449580" y="404236"/>
                    <a:pt x="514350" y="328937"/>
                  </a:cubicBezTo>
                  <a:cubicBezTo>
                    <a:pt x="595630" y="235804"/>
                    <a:pt x="716280" y="33686"/>
                    <a:pt x="767080" y="7926"/>
                  </a:cubicBezTo>
                  <a:cubicBezTo>
                    <a:pt x="781050" y="991"/>
                    <a:pt x="793750" y="0"/>
                    <a:pt x="800100" y="3963"/>
                  </a:cubicBezTo>
                  <a:cubicBezTo>
                    <a:pt x="807720" y="6935"/>
                    <a:pt x="808990" y="28732"/>
                    <a:pt x="808990" y="28732"/>
                  </a:cubicBezTo>
                </a:path>
              </a:pathLst>
            </a:custGeom>
            <a:solidFill>
              <a:srgbClr val="0571D3"/>
            </a:solidFill>
            <a:ln cap="sq">
              <a:noFill/>
              <a:prstDash val="solid"/>
              <a:miter/>
            </a:ln>
          </p:spPr>
        </p:sp>
      </p:grpSp>
      <p:grpSp>
        <p:nvGrpSpPr>
          <p:cNvPr name="Group 20" id="20"/>
          <p:cNvGrpSpPr/>
          <p:nvPr/>
        </p:nvGrpSpPr>
        <p:grpSpPr>
          <a:xfrm rot="0">
            <a:off x="14787562" y="2626829"/>
            <a:ext cx="674370" cy="377190"/>
            <a:chOff x="0" y="0"/>
            <a:chExt cx="899160" cy="502920"/>
          </a:xfrm>
        </p:grpSpPr>
        <p:sp>
          <p:nvSpPr>
            <p:cNvPr name="Freeform 21" id="21"/>
            <p:cNvSpPr/>
            <p:nvPr/>
          </p:nvSpPr>
          <p:spPr>
            <a:xfrm flipH="false" flipV="false" rot="0">
              <a:off x="27940" y="50800"/>
              <a:ext cx="820420" cy="402590"/>
            </a:xfrm>
            <a:custGeom>
              <a:avLst/>
              <a:gdLst/>
              <a:ahLst/>
              <a:cxnLst/>
              <a:rect r="r" b="b" t="t" l="l"/>
              <a:pathLst>
                <a:path h="402590" w="820420">
                  <a:moveTo>
                    <a:pt x="73660" y="25400"/>
                  </a:moveTo>
                  <a:cubicBezTo>
                    <a:pt x="137160" y="391160"/>
                    <a:pt x="363220" y="266700"/>
                    <a:pt x="492760" y="247650"/>
                  </a:cubicBezTo>
                  <a:cubicBezTo>
                    <a:pt x="601980" y="231140"/>
                    <a:pt x="753110" y="204470"/>
                    <a:pt x="795020" y="222250"/>
                  </a:cubicBezTo>
                  <a:cubicBezTo>
                    <a:pt x="810260" y="228600"/>
                    <a:pt x="819150" y="242570"/>
                    <a:pt x="817880" y="251460"/>
                  </a:cubicBezTo>
                  <a:cubicBezTo>
                    <a:pt x="817880" y="259080"/>
                    <a:pt x="805180" y="273050"/>
                    <a:pt x="796290" y="273050"/>
                  </a:cubicBezTo>
                  <a:cubicBezTo>
                    <a:pt x="787400" y="273050"/>
                    <a:pt x="768350" y="257810"/>
                    <a:pt x="768350" y="250190"/>
                  </a:cubicBezTo>
                  <a:cubicBezTo>
                    <a:pt x="767080" y="241300"/>
                    <a:pt x="784860" y="222250"/>
                    <a:pt x="792480" y="222250"/>
                  </a:cubicBezTo>
                  <a:cubicBezTo>
                    <a:pt x="801370" y="222250"/>
                    <a:pt x="816610" y="240030"/>
                    <a:pt x="819150" y="248920"/>
                  </a:cubicBezTo>
                  <a:cubicBezTo>
                    <a:pt x="820420" y="254000"/>
                    <a:pt x="817880" y="259080"/>
                    <a:pt x="812800" y="264160"/>
                  </a:cubicBezTo>
                  <a:cubicBezTo>
                    <a:pt x="801370" y="274320"/>
                    <a:pt x="765810" y="280670"/>
                    <a:pt x="731520" y="285750"/>
                  </a:cubicBezTo>
                  <a:cubicBezTo>
                    <a:pt x="674370" y="295910"/>
                    <a:pt x="574040" y="289560"/>
                    <a:pt x="500380" y="297180"/>
                  </a:cubicBezTo>
                  <a:cubicBezTo>
                    <a:pt x="433070" y="304800"/>
                    <a:pt x="368300" y="318770"/>
                    <a:pt x="308610" y="330200"/>
                  </a:cubicBezTo>
                  <a:cubicBezTo>
                    <a:pt x="254000" y="341630"/>
                    <a:pt x="200660" y="349250"/>
                    <a:pt x="156210" y="363220"/>
                  </a:cubicBezTo>
                  <a:cubicBezTo>
                    <a:pt x="121920" y="374650"/>
                    <a:pt x="87630" y="402590"/>
                    <a:pt x="64770" y="401320"/>
                  </a:cubicBezTo>
                  <a:cubicBezTo>
                    <a:pt x="48260" y="398780"/>
                    <a:pt x="35560" y="393700"/>
                    <a:pt x="25400" y="375920"/>
                  </a:cubicBezTo>
                  <a:cubicBezTo>
                    <a:pt x="0" y="327660"/>
                    <a:pt x="3810" y="73660"/>
                    <a:pt x="22860" y="25400"/>
                  </a:cubicBezTo>
                  <a:cubicBezTo>
                    <a:pt x="27940" y="10160"/>
                    <a:pt x="36830" y="0"/>
                    <a:pt x="44450" y="0"/>
                  </a:cubicBezTo>
                  <a:cubicBezTo>
                    <a:pt x="53340" y="0"/>
                    <a:pt x="73660" y="25400"/>
                    <a:pt x="73660" y="25400"/>
                  </a:cubicBezTo>
                </a:path>
              </a:pathLst>
            </a:custGeom>
            <a:solidFill>
              <a:srgbClr val="0571D3"/>
            </a:solidFill>
            <a:ln cap="sq">
              <a:noFill/>
              <a:prstDash val="solid"/>
              <a:miter/>
            </a:ln>
          </p:spPr>
        </p:sp>
      </p:grpSp>
      <p:sp>
        <p:nvSpPr>
          <p:cNvPr name="TextBox 22" id="22"/>
          <p:cNvSpPr txBox="true"/>
          <p:nvPr/>
        </p:nvSpPr>
        <p:spPr>
          <a:xfrm rot="0">
            <a:off x="13984986" y="1993938"/>
            <a:ext cx="2620900" cy="374711"/>
          </a:xfrm>
          <a:prstGeom prst="rect">
            <a:avLst/>
          </a:prstGeom>
        </p:spPr>
        <p:txBody>
          <a:bodyPr anchor="t" rtlCol="false" tIns="0" lIns="0" bIns="0" rIns="0">
            <a:spAutoFit/>
          </a:bodyPr>
          <a:lstStyle/>
          <a:p>
            <a:pPr algn="ctr">
              <a:lnSpc>
                <a:spcPts val="2971"/>
              </a:lnSpc>
              <a:spcBef>
                <a:spcPct val="0"/>
              </a:spcBef>
            </a:pPr>
            <a:r>
              <a:rPr lang="en-US" b="true" sz="2122">
                <a:solidFill>
                  <a:srgbClr val="FFFFFF"/>
                </a:solidFill>
                <a:latin typeface="Poppins Bold"/>
                <a:ea typeface="Poppins Bold"/>
                <a:cs typeface="Poppins Bold"/>
                <a:sym typeface="Poppins Bold"/>
              </a:rPr>
              <a:t>0. Initialization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7941020">
            <a:off x="-2819898" y="-2047462"/>
            <a:ext cx="11751190" cy="9550513"/>
          </a:xfrm>
          <a:custGeom>
            <a:avLst/>
            <a:gdLst/>
            <a:ahLst/>
            <a:cxnLst/>
            <a:rect r="r" b="b" t="t" l="l"/>
            <a:pathLst>
              <a:path h="9550513" w="11751190">
                <a:moveTo>
                  <a:pt x="0" y="0"/>
                </a:moveTo>
                <a:lnTo>
                  <a:pt x="11751190" y="0"/>
                </a:lnTo>
                <a:lnTo>
                  <a:pt x="11751190" y="9550512"/>
                </a:lnTo>
                <a:lnTo>
                  <a:pt x="0" y="955051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957558" y="557375"/>
            <a:ext cx="167290" cy="16729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6" id="6"/>
          <p:cNvGrpSpPr/>
          <p:nvPr/>
        </p:nvGrpSpPr>
        <p:grpSpPr>
          <a:xfrm rot="0">
            <a:off x="17269124" y="557375"/>
            <a:ext cx="167290" cy="1672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9" id="9"/>
          <p:cNvGrpSpPr/>
          <p:nvPr/>
        </p:nvGrpSpPr>
        <p:grpSpPr>
          <a:xfrm rot="0">
            <a:off x="17575357" y="557375"/>
            <a:ext cx="167290" cy="16729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2" id="12"/>
          <p:cNvGrpSpPr/>
          <p:nvPr/>
        </p:nvGrpSpPr>
        <p:grpSpPr>
          <a:xfrm rot="0">
            <a:off x="18181857" y="8291827"/>
            <a:ext cx="106143" cy="966473"/>
            <a:chOff x="0" y="0"/>
            <a:chExt cx="626900" cy="5708159"/>
          </a:xfrm>
        </p:grpSpPr>
        <p:sp>
          <p:nvSpPr>
            <p:cNvPr name="Freeform 13" id="1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4" id="1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15" id="15"/>
          <p:cNvSpPr/>
          <p:nvPr/>
        </p:nvSpPr>
        <p:spPr>
          <a:xfrm flipH="false" flipV="false" rot="0">
            <a:off x="3196296" y="6250915"/>
            <a:ext cx="10783219" cy="3438612"/>
          </a:xfrm>
          <a:custGeom>
            <a:avLst/>
            <a:gdLst/>
            <a:ahLst/>
            <a:cxnLst/>
            <a:rect r="r" b="b" t="t" l="l"/>
            <a:pathLst>
              <a:path h="3438612" w="10783219">
                <a:moveTo>
                  <a:pt x="0" y="0"/>
                </a:moveTo>
                <a:lnTo>
                  <a:pt x="10783219" y="0"/>
                </a:lnTo>
                <a:lnTo>
                  <a:pt x="10783219" y="3438612"/>
                </a:lnTo>
                <a:lnTo>
                  <a:pt x="0" y="3438612"/>
                </a:lnTo>
                <a:lnTo>
                  <a:pt x="0" y="0"/>
                </a:lnTo>
                <a:close/>
              </a:path>
            </a:pathLst>
          </a:custGeom>
          <a:blipFill>
            <a:blip r:embed="rId4"/>
            <a:stretch>
              <a:fillRect l="0" t="0" r="0" b="0"/>
            </a:stretch>
          </a:blipFill>
        </p:spPr>
      </p:sp>
      <p:sp>
        <p:nvSpPr>
          <p:cNvPr name="TextBox 16" id="16"/>
          <p:cNvSpPr txBox="true"/>
          <p:nvPr/>
        </p:nvSpPr>
        <p:spPr>
          <a:xfrm rot="0">
            <a:off x="2134165" y="450519"/>
            <a:ext cx="14019670" cy="1169159"/>
          </a:xfrm>
          <a:prstGeom prst="rect">
            <a:avLst/>
          </a:prstGeom>
        </p:spPr>
        <p:txBody>
          <a:bodyPr anchor="t" rtlCol="false" tIns="0" lIns="0" bIns="0" rIns="0">
            <a:spAutoFit/>
          </a:bodyPr>
          <a:lstStyle/>
          <a:p>
            <a:pPr algn="ctr">
              <a:lnSpc>
                <a:spcPts val="9056"/>
              </a:lnSpc>
              <a:spcBef>
                <a:spcPct val="0"/>
              </a:spcBef>
            </a:pPr>
            <a:r>
              <a:rPr lang="en-US" b="true" sz="6469">
                <a:solidFill>
                  <a:srgbClr val="FFFFFF"/>
                </a:solidFill>
                <a:latin typeface="Poppins Bold"/>
                <a:ea typeface="Poppins Bold"/>
                <a:cs typeface="Poppins Bold"/>
                <a:sym typeface="Poppins Bold"/>
              </a:rPr>
              <a:t>THE BIFI MODEL</a:t>
            </a:r>
          </a:p>
        </p:txBody>
      </p:sp>
      <p:sp>
        <p:nvSpPr>
          <p:cNvPr name="TextBox 17" id="17"/>
          <p:cNvSpPr txBox="true"/>
          <p:nvPr/>
        </p:nvSpPr>
        <p:spPr>
          <a:xfrm rot="0">
            <a:off x="8587905" y="1951741"/>
            <a:ext cx="8671395" cy="2986373"/>
          </a:xfrm>
          <a:prstGeom prst="rect">
            <a:avLst/>
          </a:prstGeom>
        </p:spPr>
        <p:txBody>
          <a:bodyPr anchor="t" rtlCol="false" tIns="0" lIns="0" bIns="0" rIns="0">
            <a:spAutoFit/>
          </a:bodyPr>
          <a:lstStyle/>
          <a:p>
            <a:pPr algn="l">
              <a:lnSpc>
                <a:spcPts val="3924"/>
              </a:lnSpc>
              <a:spcBef>
                <a:spcPct val="0"/>
              </a:spcBef>
            </a:pPr>
          </a:p>
          <a:p>
            <a:pPr algn="l">
              <a:lnSpc>
                <a:spcPts val="3924"/>
              </a:lnSpc>
              <a:spcBef>
                <a:spcPct val="0"/>
              </a:spcBef>
            </a:pPr>
          </a:p>
          <a:p>
            <a:pPr algn="l">
              <a:lnSpc>
                <a:spcPts val="3924"/>
              </a:lnSpc>
              <a:spcBef>
                <a:spcPct val="0"/>
              </a:spcBef>
            </a:pPr>
            <a:r>
              <a:rPr lang="en-US" b="true" sz="2803">
                <a:solidFill>
                  <a:srgbClr val="FFFFFF"/>
                </a:solidFill>
                <a:latin typeface="Poppins Bold"/>
                <a:ea typeface="Poppins Bold"/>
                <a:cs typeface="Poppins Bold"/>
                <a:sym typeface="Poppins Bold"/>
              </a:rPr>
              <a:t>4. Retraining the Fixer:</a:t>
            </a:r>
          </a:p>
          <a:p>
            <a:pPr algn="l">
              <a:lnSpc>
                <a:spcPts val="3924"/>
              </a:lnSpc>
              <a:spcBef>
                <a:spcPct val="0"/>
              </a:spcBef>
            </a:pPr>
            <a:r>
              <a:rPr lang="en-US" sz="2803">
                <a:solidFill>
                  <a:srgbClr val="FFFFFF"/>
                </a:solidFill>
                <a:latin typeface="Poppins"/>
                <a:ea typeface="Poppins"/>
                <a:cs typeface="Poppins"/>
                <a:sym typeface="Poppins"/>
              </a:rPr>
              <a:t>Train the fixer on the newly generated paired data from both the initial fixing and the breaker outputs.  Improves both performances.</a:t>
            </a:r>
          </a:p>
        </p:txBody>
      </p:sp>
      <p:sp>
        <p:nvSpPr>
          <p:cNvPr name="TextBox 18" id="18"/>
          <p:cNvSpPr txBox="true"/>
          <p:nvPr/>
        </p:nvSpPr>
        <p:spPr>
          <a:xfrm rot="0">
            <a:off x="712642" y="1902449"/>
            <a:ext cx="7392787" cy="3976991"/>
          </a:xfrm>
          <a:prstGeom prst="rect">
            <a:avLst/>
          </a:prstGeom>
        </p:spPr>
        <p:txBody>
          <a:bodyPr anchor="t" rtlCol="false" tIns="0" lIns="0" bIns="0" rIns="0">
            <a:spAutoFit/>
          </a:bodyPr>
          <a:lstStyle/>
          <a:p>
            <a:pPr algn="l">
              <a:lnSpc>
                <a:spcPts val="3924"/>
              </a:lnSpc>
            </a:pPr>
            <a:r>
              <a:rPr lang="en-US" sz="2803" b="true">
                <a:solidFill>
                  <a:srgbClr val="FFFFFF"/>
                </a:solidFill>
                <a:latin typeface="Poppins Bold"/>
                <a:ea typeface="Poppins Bold"/>
                <a:cs typeface="Poppins Bold"/>
                <a:sym typeface="Poppins Bold"/>
              </a:rPr>
              <a:t> </a:t>
            </a:r>
          </a:p>
          <a:p>
            <a:pPr algn="l">
              <a:lnSpc>
                <a:spcPts val="3924"/>
              </a:lnSpc>
            </a:pPr>
          </a:p>
          <a:p>
            <a:pPr algn="l">
              <a:lnSpc>
                <a:spcPts val="3924"/>
              </a:lnSpc>
            </a:pPr>
            <a:r>
              <a:rPr lang="en-US" sz="2803" b="true">
                <a:solidFill>
                  <a:srgbClr val="FFFFFF"/>
                </a:solidFill>
                <a:latin typeface="Poppins Bold"/>
                <a:ea typeface="Poppins Bold"/>
                <a:cs typeface="Poppins Bold"/>
                <a:sym typeface="Poppins Bold"/>
              </a:rPr>
              <a:t>3. Generating New Bad Examples</a:t>
            </a:r>
            <a:r>
              <a:rPr lang="en-US" sz="2803">
                <a:solidFill>
                  <a:srgbClr val="FFFFFF"/>
                </a:solidFill>
                <a:latin typeface="Poppins"/>
                <a:ea typeface="Poppins"/>
                <a:cs typeface="Poppins"/>
                <a:sym typeface="Poppins"/>
              </a:rPr>
              <a:t>:</a:t>
            </a:r>
          </a:p>
          <a:p>
            <a:pPr algn="l">
              <a:lnSpc>
                <a:spcPts val="3924"/>
              </a:lnSpc>
            </a:pPr>
            <a:r>
              <a:rPr lang="en-US" sz="2803">
                <a:solidFill>
                  <a:srgbClr val="FFFFFF"/>
                </a:solidFill>
                <a:latin typeface="Poppins"/>
                <a:ea typeface="Poppins"/>
                <a:cs typeface="Poppins"/>
                <a:sym typeface="Poppins"/>
              </a:rPr>
              <a:t>Apply the trained breaker to good examples to create new bad examples. This step enhances the variety of errors the fixer will learn to handle.</a:t>
            </a:r>
          </a:p>
          <a:p>
            <a:pPr algn="l">
              <a:lnSpc>
                <a:spcPts val="3924"/>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7032B"/>
        </a:solidFill>
      </p:bgPr>
    </p:bg>
    <p:spTree>
      <p:nvGrpSpPr>
        <p:cNvPr id="1" name=""/>
        <p:cNvGrpSpPr/>
        <p:nvPr/>
      </p:nvGrpSpPr>
      <p:grpSpPr>
        <a:xfrm>
          <a:off x="0" y="0"/>
          <a:ext cx="0" cy="0"/>
          <a:chOff x="0" y="0"/>
          <a:chExt cx="0" cy="0"/>
        </a:xfrm>
      </p:grpSpPr>
      <p:grpSp>
        <p:nvGrpSpPr>
          <p:cNvPr name="Group 2" id="2"/>
          <p:cNvGrpSpPr/>
          <p:nvPr/>
        </p:nvGrpSpPr>
        <p:grpSpPr>
          <a:xfrm rot="0">
            <a:off x="475611" y="2023792"/>
            <a:ext cx="17336778" cy="4992489"/>
            <a:chOff x="0" y="0"/>
            <a:chExt cx="23115704" cy="6656652"/>
          </a:xfrm>
        </p:grpSpPr>
        <p:sp>
          <p:nvSpPr>
            <p:cNvPr name="TextBox 3" id="3"/>
            <p:cNvSpPr txBox="true"/>
            <p:nvPr/>
          </p:nvSpPr>
          <p:spPr>
            <a:xfrm rot="0">
              <a:off x="0" y="2196066"/>
              <a:ext cx="23115704" cy="4460586"/>
            </a:xfrm>
            <a:prstGeom prst="rect">
              <a:avLst/>
            </a:prstGeom>
          </p:spPr>
          <p:txBody>
            <a:bodyPr anchor="t" rtlCol="false" tIns="0" lIns="0" bIns="0" rIns="0">
              <a:spAutoFit/>
            </a:bodyPr>
            <a:lstStyle/>
            <a:p>
              <a:pPr algn="ctr">
                <a:lnSpc>
                  <a:spcPts val="22735"/>
                </a:lnSpc>
              </a:pPr>
              <a:r>
                <a:rPr lang="en-US" sz="25836" i="true" spc="-516">
                  <a:solidFill>
                    <a:srgbClr val="59B280"/>
                  </a:solidFill>
                  <a:latin typeface="League Gothic Italics"/>
                  <a:ea typeface="League Gothic Italics"/>
                  <a:cs typeface="League Gothic Italics"/>
                  <a:sym typeface="League Gothic Italics"/>
                </a:rPr>
                <a:t>IMPLEMENTATION</a:t>
              </a:r>
            </a:p>
          </p:txBody>
        </p:sp>
        <p:sp>
          <p:nvSpPr>
            <p:cNvPr name="TextBox 4" id="4"/>
            <p:cNvSpPr txBox="true"/>
            <p:nvPr/>
          </p:nvSpPr>
          <p:spPr>
            <a:xfrm rot="0">
              <a:off x="1611141" y="266700"/>
              <a:ext cx="21504563" cy="1882172"/>
            </a:xfrm>
            <a:prstGeom prst="rect">
              <a:avLst/>
            </a:prstGeom>
          </p:spPr>
          <p:txBody>
            <a:bodyPr anchor="t" rtlCol="false" tIns="0" lIns="0" bIns="0" rIns="0">
              <a:spAutoFit/>
            </a:bodyPr>
            <a:lstStyle/>
            <a:p>
              <a:pPr algn="ctr">
                <a:lnSpc>
                  <a:spcPts val="9545"/>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DAGYQzovMjw</dc:identifier>
  <dcterms:modified xsi:type="dcterms:W3CDTF">2011-08-01T06:04:30Z</dcterms:modified>
  <cp:revision>1</cp:revision>
  <dc:title>Data_Pirates_Final_PPT</dc:title>
</cp:coreProperties>
</file>