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837cd21e6418d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837cd21e6418d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d837cd21e6418d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d837cd21e6418d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75459be3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75459be3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75459be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75459be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75459be3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75459be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75459be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75459be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837cd21e6418d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837cd21e6418d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75459be3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75459be3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bb85e68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bb85e68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837cd21e6418d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837cd21e6418d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837cd21e6418d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837cd21e6418d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icrosoft.github.io/msmarco/" TargetMode="External"/><Relationship Id="rId4" Type="http://schemas.openxmlformats.org/officeDocument/2006/relationships/hyperlink" Target="https://www.kaggle.com/datasets/thedevastator/uncovering-financial-insights-with-the-reuters-2?select=ModHayes_test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Enhancing Information Retrieval Using Topic Modelling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3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By-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Kavisha Madani(202318007)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Vishaka Nair(202318041)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Srushti Bhagchandani(202318047)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Shubham Gupta(202318052)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MS Marco Dataset:</a:t>
            </a:r>
            <a:br>
              <a:rPr lang="en"/>
            </a:b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4724800" y="1160850"/>
            <a:ext cx="42663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3525"/>
            <a:ext cx="4310050" cy="21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25" y="2093525"/>
            <a:ext cx="4147250" cy="21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MS Marco Dataset:</a:t>
            </a:r>
            <a:br>
              <a:rPr lang="en"/>
            </a:b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4724800" y="1160850"/>
            <a:ext cx="42663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25" y="1812425"/>
            <a:ext cx="4421176" cy="11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25" y="3073450"/>
            <a:ext cx="4421176" cy="11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7600" y="1812425"/>
            <a:ext cx="4117875" cy="11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7600" y="3073450"/>
            <a:ext cx="4117876" cy="1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Times New Roman"/>
                <a:ea typeface="Times New Roman"/>
                <a:cs typeface="Times New Roman"/>
                <a:sym typeface="Times New Roman"/>
              </a:rPr>
              <a:t>Problem Statement &amp; Objective:</a:t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1678" lvl="0" marL="457200" rtl="0" algn="l">
              <a:spcBef>
                <a:spcPts val="150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b="1" lang="en" sz="7123"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endParaRPr b="1" sz="71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67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123">
                <a:latin typeface="Times New Roman"/>
                <a:ea typeface="Times New Roman"/>
                <a:cs typeface="Times New Roman"/>
                <a:sym typeface="Times New Roman"/>
              </a:rPr>
              <a:t>The increasing volume of unstructured text data necessitates efficient retrieval methods.</a:t>
            </a:r>
            <a:endParaRPr sz="71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67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123">
                <a:latin typeface="Times New Roman"/>
                <a:ea typeface="Times New Roman"/>
                <a:cs typeface="Times New Roman"/>
                <a:sym typeface="Times New Roman"/>
              </a:rPr>
              <a:t>Traditional text-matching techniques often overlook deeper context and topic relevance.</a:t>
            </a:r>
            <a:endParaRPr sz="71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67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b="1" lang="en" sz="7123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b="1" sz="71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67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123">
                <a:latin typeface="Times New Roman"/>
                <a:ea typeface="Times New Roman"/>
                <a:cs typeface="Times New Roman"/>
                <a:sym typeface="Times New Roman"/>
              </a:rPr>
              <a:t>The project aims to enhance information retrieval by integrating CUR decomposition for dimensionality reduction and Latent Dirichlet Allocation (LDA) for topic modeling.</a:t>
            </a:r>
            <a:endParaRPr sz="71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67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123">
                <a:latin typeface="Times New Roman"/>
                <a:ea typeface="Times New Roman"/>
                <a:cs typeface="Times New Roman"/>
                <a:sym typeface="Times New Roman"/>
              </a:rPr>
              <a:t>Combine this with traditional information retrieval systems to offer results that are contextually aligned with the query topics.</a:t>
            </a:r>
            <a:endParaRPr sz="71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MS Marco Dataset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https://microsoft.github.io/msmarco/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Reuters-21578 Dataset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https://www.kaggle.com/datasets/thedevastator/uncovering-financial-insights-with-the-reuters-2?select=ModHayes_test.csv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BD News Dataset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6700" y="1263975"/>
            <a:ext cx="895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4" name="Google Shape;74;p16"/>
          <p:cNvSpPr/>
          <p:nvPr/>
        </p:nvSpPr>
        <p:spPr>
          <a:xfrm>
            <a:off x="4723925" y="1591613"/>
            <a:ext cx="1820400" cy="69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 Using CUR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762325" y="2588222"/>
            <a:ext cx="1743600" cy="61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 using LDA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668200" y="3616325"/>
            <a:ext cx="1914300" cy="5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Retrieval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096375" y="3616325"/>
            <a:ext cx="1820400" cy="5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19425" y="1284400"/>
            <a:ext cx="1953100" cy="6160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45825" y="2167075"/>
            <a:ext cx="1820400" cy="5727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cxnSp>
        <p:nvCxnSpPr>
          <p:cNvPr id="80" name="Google Shape;80;p16"/>
          <p:cNvCxnSpPr>
            <a:stCxn id="74" idx="2"/>
            <a:endCxn id="75" idx="0"/>
          </p:cNvCxnSpPr>
          <p:nvPr/>
        </p:nvCxnSpPr>
        <p:spPr>
          <a:xfrm>
            <a:off x="5634125" y="2288813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>
            <a:stCxn id="75" idx="2"/>
            <a:endCxn id="76" idx="0"/>
          </p:cNvCxnSpPr>
          <p:nvPr/>
        </p:nvCxnSpPr>
        <p:spPr>
          <a:xfrm flipH="1">
            <a:off x="5625425" y="3204122"/>
            <a:ext cx="8700" cy="4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/>
          <p:nvPr/>
        </p:nvSpPr>
        <p:spPr>
          <a:xfrm>
            <a:off x="2602525" y="1267925"/>
            <a:ext cx="1672850" cy="616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Document Preprocessing</a:t>
            </a:r>
            <a:endParaRPr/>
          </a:p>
        </p:txBody>
      </p:sp>
      <p:cxnSp>
        <p:nvCxnSpPr>
          <p:cNvPr id="83" name="Google Shape;83;p16"/>
          <p:cNvCxnSpPr>
            <a:stCxn id="78" idx="5"/>
            <a:endCxn id="82" idx="1"/>
          </p:cNvCxnSpPr>
          <p:nvPr/>
        </p:nvCxnSpPr>
        <p:spPr>
          <a:xfrm flipH="1" rot="10800000">
            <a:off x="2077215" y="1575900"/>
            <a:ext cx="5253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82" idx="3"/>
            <a:endCxn id="74" idx="1"/>
          </p:cNvCxnSpPr>
          <p:nvPr/>
        </p:nvCxnSpPr>
        <p:spPr>
          <a:xfrm>
            <a:off x="4275375" y="1575925"/>
            <a:ext cx="44850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/>
          <p:nvPr/>
        </p:nvSpPr>
        <p:spPr>
          <a:xfrm>
            <a:off x="2657175" y="2134125"/>
            <a:ext cx="1672850" cy="616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Preprocessing</a:t>
            </a:r>
            <a:endParaRPr/>
          </a:p>
        </p:txBody>
      </p:sp>
      <p:cxnSp>
        <p:nvCxnSpPr>
          <p:cNvPr id="86" name="Google Shape;86;p16"/>
          <p:cNvCxnSpPr>
            <a:stCxn id="79" idx="5"/>
            <a:endCxn id="85" idx="1"/>
          </p:cNvCxnSpPr>
          <p:nvPr/>
        </p:nvCxnSpPr>
        <p:spPr>
          <a:xfrm flipH="1" rot="10800000">
            <a:off x="1884185" y="2442025"/>
            <a:ext cx="7731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5" idx="3"/>
            <a:endCxn id="74" idx="1"/>
          </p:cNvCxnSpPr>
          <p:nvPr/>
        </p:nvCxnSpPr>
        <p:spPr>
          <a:xfrm flipH="1" rot="10800000">
            <a:off x="4330025" y="1940225"/>
            <a:ext cx="393900" cy="5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76" idx="1"/>
            <a:endCxn id="77" idx="3"/>
          </p:cNvCxnSpPr>
          <p:nvPr/>
        </p:nvCxnSpPr>
        <p:spPr>
          <a:xfrm rot="10800000">
            <a:off x="3916700" y="3866525"/>
            <a:ext cx="7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75" idx="3"/>
            <a:endCxn id="90" idx="2"/>
          </p:cNvCxnSpPr>
          <p:nvPr/>
        </p:nvCxnSpPr>
        <p:spPr>
          <a:xfrm>
            <a:off x="6505925" y="2896172"/>
            <a:ext cx="432300" cy="9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75" idx="3"/>
          </p:cNvCxnSpPr>
          <p:nvPr/>
        </p:nvCxnSpPr>
        <p:spPr>
          <a:xfrm flipH="1" rot="10800000">
            <a:off x="6505925" y="1967072"/>
            <a:ext cx="519300" cy="9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75" idx="3"/>
          </p:cNvCxnSpPr>
          <p:nvPr/>
        </p:nvCxnSpPr>
        <p:spPr>
          <a:xfrm>
            <a:off x="6505925" y="2896172"/>
            <a:ext cx="432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/>
          <p:nvPr/>
        </p:nvSpPr>
        <p:spPr>
          <a:xfrm>
            <a:off x="6938225" y="3548972"/>
            <a:ext cx="1743600" cy="61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938225" y="2509325"/>
            <a:ext cx="1743600" cy="69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Word Distribution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938225" y="1550975"/>
            <a:ext cx="1820400" cy="69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Topic Distribution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Retrieval Instance: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165901" cy="36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Evaluation: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Reuters Dataset &amp; BD News Dataset: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Perplexity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Coherence Score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gensim model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5102100" y="1085450"/>
            <a:ext cx="32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Marco Dataset: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Coherence Score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Perplexity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Precision@k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Recall@k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tuning: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Reuters Dataset: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BD News Dataset: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50" y="1646525"/>
            <a:ext cx="4274550" cy="30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825" y="1646525"/>
            <a:ext cx="4225725" cy="29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930675"/>
            <a:ext cx="85206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BD News Dataset: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13" y="3136775"/>
            <a:ext cx="7253625" cy="12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0" r="1864" t="0"/>
          <a:stretch/>
        </p:blipFill>
        <p:spPr>
          <a:xfrm>
            <a:off x="516525" y="1426000"/>
            <a:ext cx="7253600" cy="15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52150" y="1152475"/>
            <a:ext cx="41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Reuters Dataset: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LDA with CUR: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48397"/>
          <a:stretch/>
        </p:blipFill>
        <p:spPr>
          <a:xfrm>
            <a:off x="252150" y="3078800"/>
            <a:ext cx="4256900" cy="9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4675175" y="1570775"/>
            <a:ext cx="43260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600">
                <a:solidFill>
                  <a:schemeClr val="dk2"/>
                </a:solidFill>
              </a:rPr>
              <a:t>Using Gensim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chemeClr val="dk2"/>
                </a:solidFill>
              </a:rPr>
              <a:t>Library: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175" y="2341550"/>
            <a:ext cx="4457700" cy="12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5">
            <a:alphaModFix/>
          </a:blip>
          <a:srcRect b="11" l="0" r="-31787" t="-11730"/>
          <a:stretch/>
        </p:blipFill>
        <p:spPr>
          <a:xfrm>
            <a:off x="252138" y="1898863"/>
            <a:ext cx="56102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