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ba91c522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ba91c522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ba91c522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ba91c522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bc77693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bc77693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bccc761d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bccc761d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eda80136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eda80136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bccc761d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bccc761d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659c5594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659c5594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659c5594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659c5594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80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/>
              <a:t>Faster Maximum Inner Product Search in High Dimensions</a:t>
            </a:r>
            <a:endParaRPr sz="32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1675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IT 550 : </a:t>
            </a:r>
            <a:r>
              <a:rPr lang="en" sz="2400"/>
              <a:t>Reproducibility</a:t>
            </a:r>
            <a:endParaRPr sz="2400"/>
          </a:p>
        </p:txBody>
      </p:sp>
      <p:sp>
        <p:nvSpPr>
          <p:cNvPr id="56" name="Google Shape;56;p13"/>
          <p:cNvSpPr txBox="1"/>
          <p:nvPr/>
        </p:nvSpPr>
        <p:spPr>
          <a:xfrm>
            <a:off x="6890650" y="3716500"/>
            <a:ext cx="1844100" cy="10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202311033 Parth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202311040 Sarthak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202311011 Dhairya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202311069 Viraj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Given a query vector q ∈ R</a:t>
            </a:r>
            <a:r>
              <a:rPr baseline="30000" lang="en">
                <a:solidFill>
                  <a:schemeClr val="dk1"/>
                </a:solidFill>
              </a:rPr>
              <a:t>d</a:t>
            </a:r>
            <a:r>
              <a:rPr lang="en">
                <a:solidFill>
                  <a:schemeClr val="dk1"/>
                </a:solidFill>
              </a:rPr>
              <a:t>, and n atom vectors v</a:t>
            </a:r>
            <a:r>
              <a:rPr baseline="-25000"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, . . . , v</a:t>
            </a:r>
            <a:r>
              <a:rPr baseline="-25000" lang="en">
                <a:solidFill>
                  <a:schemeClr val="dk1"/>
                </a:solidFill>
              </a:rPr>
              <a:t>n</a:t>
            </a:r>
            <a:r>
              <a:rPr lang="en">
                <a:solidFill>
                  <a:schemeClr val="dk1"/>
                </a:solidFill>
              </a:rPr>
              <a:t> ∈ R</a:t>
            </a:r>
            <a:r>
              <a:rPr baseline="30000" lang="en">
                <a:solidFill>
                  <a:schemeClr val="dk1"/>
                </a:solidFill>
              </a:rPr>
              <a:t>d</a:t>
            </a:r>
            <a:r>
              <a:rPr lang="en">
                <a:solidFill>
                  <a:schemeClr val="dk1"/>
                </a:solidFill>
              </a:rPr>
              <a:t>, MIPS aims to find the atom most similar to the query: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0863" y="2137847"/>
            <a:ext cx="2822275" cy="8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Multi-Armed Bandits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564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Scenario: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Pull machine </a:t>
            </a:r>
            <a:r>
              <a:rPr b="1" lang="en">
                <a:solidFill>
                  <a:schemeClr val="dk1"/>
                </a:solidFill>
              </a:rPr>
              <a:t>k </a:t>
            </a:r>
            <a:r>
              <a:rPr lang="en">
                <a:solidFill>
                  <a:schemeClr val="dk1"/>
                </a:solidFill>
              </a:rPr>
              <a:t>→ sample from </a:t>
            </a:r>
            <a:r>
              <a:rPr b="1" lang="en">
                <a:solidFill>
                  <a:schemeClr val="dk1"/>
                </a:solidFill>
              </a:rPr>
              <a:t>unknown </a:t>
            </a:r>
            <a:r>
              <a:rPr lang="en">
                <a:solidFill>
                  <a:schemeClr val="dk1"/>
                </a:solidFill>
              </a:rPr>
              <a:t>reward distribution </a:t>
            </a:r>
            <a:r>
              <a:rPr b="1" lang="en">
                <a:solidFill>
                  <a:schemeClr val="dk1"/>
                </a:solidFill>
              </a:rPr>
              <a:t>D</a:t>
            </a:r>
            <a:r>
              <a:rPr b="1" baseline="-25000" lang="en">
                <a:solidFill>
                  <a:schemeClr val="dk1"/>
                </a:solidFill>
              </a:rPr>
              <a:t>k</a:t>
            </a:r>
            <a:r>
              <a:rPr b="1" lang="en" sz="1000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→ observe reward.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goal is to optimize the winnings given a finite number of pulls 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Problem: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Given a finite number of pulls </a:t>
            </a:r>
            <a:r>
              <a:rPr b="1"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, how can you optimize the winnings?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Questions to Address: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How much should you </a:t>
            </a:r>
            <a:r>
              <a:rPr b="1" lang="en">
                <a:solidFill>
                  <a:schemeClr val="dk1"/>
                </a:solidFill>
              </a:rPr>
              <a:t>explore</a:t>
            </a:r>
            <a:r>
              <a:rPr lang="en">
                <a:solidFill>
                  <a:schemeClr val="dk1"/>
                </a:solidFill>
              </a:rPr>
              <a:t>? How much should you </a:t>
            </a:r>
            <a:r>
              <a:rPr b="1" lang="en">
                <a:solidFill>
                  <a:schemeClr val="dk1"/>
                </a:solidFill>
              </a:rPr>
              <a:t>exploit</a:t>
            </a:r>
            <a:r>
              <a:rPr lang="en">
                <a:solidFill>
                  <a:schemeClr val="dk1"/>
                </a:solidFill>
              </a:rPr>
              <a:t>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4275" y="1152470"/>
            <a:ext cx="2778025" cy="172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8975" y="3169918"/>
            <a:ext cx="1403325" cy="139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Normalized Inner Product</a:t>
            </a:r>
            <a:r>
              <a:rPr lang="en"/>
              <a:t> of atom </a:t>
            </a:r>
            <a:r>
              <a:rPr b="1" lang="en"/>
              <a:t>v</a:t>
            </a:r>
            <a:r>
              <a:rPr b="1" baseline="-25000" lang="en"/>
              <a:t>i</a:t>
            </a:r>
            <a:r>
              <a:rPr lang="en"/>
              <a:t> with </a:t>
            </a:r>
            <a:r>
              <a:rPr b="1" lang="en"/>
              <a:t>q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arg max</a:t>
            </a:r>
            <a:r>
              <a:rPr baseline="-25000" i="1" lang="en"/>
              <a:t>i∈[n]</a:t>
            </a:r>
            <a:r>
              <a:rPr i="1" lang="en"/>
              <a:t> v</a:t>
            </a:r>
            <a:r>
              <a:rPr baseline="-25000" i="1" lang="en"/>
              <a:t>i</a:t>
            </a:r>
            <a:r>
              <a:rPr baseline="30000" i="1" lang="en"/>
              <a:t>T</a:t>
            </a:r>
            <a:r>
              <a:rPr i="1" lang="en"/>
              <a:t>q = arg max</a:t>
            </a:r>
            <a:r>
              <a:rPr baseline="-25000" i="1" lang="en"/>
              <a:t>i∈[n] </a:t>
            </a:r>
            <a:r>
              <a:rPr i="1" lang="en"/>
              <a:t>µ</a:t>
            </a:r>
            <a:r>
              <a:rPr baseline="-25000" i="1" lang="en"/>
              <a:t>i </a:t>
            </a:r>
            <a:endParaRPr baseline="-25000"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For </a:t>
            </a:r>
            <a:r>
              <a:rPr b="1" i="1" lang="en"/>
              <a:t>i != i*</a:t>
            </a:r>
            <a:endParaRPr b="1" i="1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5650" y="1592425"/>
            <a:ext cx="1780800" cy="62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3850" y="3288225"/>
            <a:ext cx="2708875" cy="33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9400" y="3703850"/>
            <a:ext cx="2348250" cy="38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as a Best-Arm Identification Problem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00" y="3303075"/>
            <a:ext cx="8137999" cy="13006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20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 arms, each with expected reward μ</a:t>
            </a:r>
            <a:r>
              <a:rPr baseline="-25000" lang="en"/>
              <a:t>i</a:t>
            </a:r>
            <a:endParaRPr baseline="-25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each time step, pull an arm A</a:t>
            </a:r>
            <a:r>
              <a:rPr baseline="-25000" lang="en"/>
              <a:t>t</a:t>
            </a:r>
            <a:r>
              <a:rPr lang="en"/>
              <a:t> and receive reward X</a:t>
            </a:r>
            <a:r>
              <a:rPr baseline="-25000" lang="en"/>
              <a:t>t</a:t>
            </a:r>
            <a:r>
              <a:rPr lang="en"/>
              <a:t> with E[X</a:t>
            </a:r>
            <a:r>
              <a:rPr baseline="-25000" lang="en"/>
              <a:t>t</a:t>
            </a:r>
            <a:r>
              <a:rPr lang="en"/>
              <a:t>] = μ</a:t>
            </a:r>
            <a:r>
              <a:rPr baseline="-25000" lang="en"/>
              <a:t>At</a:t>
            </a:r>
            <a:endParaRPr baseline="-25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Objective is to identify the arm with the largest reward using the fewest number of arm pulls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BanditMIPS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3525" y="1152475"/>
            <a:ext cx="3846825" cy="37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432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Initialize a set of potential optimal atoms. </a:t>
            </a:r>
            <a:r>
              <a:rPr b="1" lang="en">
                <a:solidFill>
                  <a:schemeClr val="dk1"/>
                </a:solidFill>
              </a:rPr>
              <a:t>[1]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each potential atom: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Estimate the mean inner product value</a:t>
            </a:r>
            <a:r>
              <a:rPr lang="en"/>
              <a:t>. </a:t>
            </a:r>
            <a:r>
              <a:rPr b="1" lang="en">
                <a:solidFill>
                  <a:schemeClr val="dk1"/>
                </a:solidFill>
              </a:rPr>
              <a:t>[7]</a:t>
            </a:r>
            <a:endParaRPr b="1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Compute an upper confidence bound on the inner product. </a:t>
            </a:r>
            <a:r>
              <a:rPr b="1" lang="en">
                <a:solidFill>
                  <a:schemeClr val="dk1"/>
                </a:solidFill>
              </a:rPr>
              <a:t>[8]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Eliminate any atoms whose upper confidence bound is below the maximum lower confidence bound. </a:t>
            </a:r>
            <a:r>
              <a:rPr b="1" lang="en">
                <a:solidFill>
                  <a:schemeClr val="dk1"/>
                </a:solidFill>
              </a:rPr>
              <a:t>[10]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Repeat steps 2-3 until only one atom remains, which is returned as the solution. </a:t>
            </a:r>
            <a:r>
              <a:rPr b="1" lang="en">
                <a:solidFill>
                  <a:schemeClr val="dk1"/>
                </a:solidFill>
              </a:rPr>
              <a:t>[4]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500" y="1017725"/>
            <a:ext cx="640499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ppendix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Theorem 4.1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225" y="1915351"/>
            <a:ext cx="8520599" cy="1119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9200" y="3096425"/>
            <a:ext cx="4921303" cy="111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311700" y="1536750"/>
            <a:ext cx="639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Hoeffding’s Inequality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Netflix 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Subset Details: 6,000 movies, 400,000 customers (Netflix Prize dataset).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Imputation Method for missing values: Low-rank approximation using 100-factor SVD decomposition.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Query Vectors: Movie vectors derived from SVD.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Dimensionality: Based on the number of sampled users (d).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form n = 1, 000, and d = 100, 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