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blic Sans Bold" charset="1" panose="00000000000000000000"/>
      <p:regular r:id="rId18"/>
    </p:embeddedFont>
    <p:embeddedFont>
      <p:font typeface="Playfair Display" charset="1" panose="00000500000000000000"/>
      <p:regular r:id="rId19"/>
    </p:embeddedFont>
    <p:embeddedFont>
      <p:font typeface="Public Sans" charset="1" panose="00000000000000000000"/>
      <p:regular r:id="rId20"/>
    </p:embeddedFont>
    <p:embeddedFont>
      <p:font typeface="Playfair Display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IT550 : INFORMATION RETRIEVAL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028900"/>
            <a:ext cx="16408332" cy="2387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9999" spc="4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Embedding based approach for ad-hoc retrieval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7164705"/>
            <a:ext cx="7862435" cy="217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Team 20 - Retrieval Kings: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Ayush Hirdani (202101139)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Bhavan Bhatt (202311021)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Samarth Motka (202311023)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Harshneel Soni (202311024)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96871" y="716470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Guided by :</a:t>
            </a:r>
          </a:p>
          <a:p>
            <a:pPr algn="r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Prof. Parth Mehta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112790" y="3319686"/>
            <a:ext cx="10062420" cy="3647627"/>
          </a:xfrm>
          <a:custGeom>
            <a:avLst/>
            <a:gdLst/>
            <a:ahLst/>
            <a:cxnLst/>
            <a:rect r="r" b="b" t="t" l="l"/>
            <a:pathLst>
              <a:path h="3647627" w="10062420">
                <a:moveTo>
                  <a:pt x="0" y="0"/>
                </a:moveTo>
                <a:lnTo>
                  <a:pt x="10062420" y="0"/>
                </a:lnTo>
                <a:lnTo>
                  <a:pt x="10062420" y="3647628"/>
                </a:lnTo>
                <a:lnTo>
                  <a:pt x="0" y="3647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58085"/>
            <a:ext cx="15328627" cy="494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are the following points to work upon in future,</a:t>
            </a: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Investigate compositionality of terms from the vector embeddings of words.</a:t>
            </a: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Instead of matching a single term we can treat query as a sentence and work with sentence embeddings to improve the results.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7877184" cy="38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Methodology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Dataset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Results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4133450"/>
            <a:ext cx="11301259" cy="2020100"/>
          </a:xfrm>
          <a:custGeom>
            <a:avLst/>
            <a:gdLst/>
            <a:ahLst/>
            <a:cxnLst/>
            <a:rect r="r" b="b" t="t" l="l"/>
            <a:pathLst>
              <a:path h="2020100" w="11301259">
                <a:moveTo>
                  <a:pt x="0" y="0"/>
                </a:moveTo>
                <a:lnTo>
                  <a:pt x="11301258" y="0"/>
                </a:lnTo>
                <a:lnTo>
                  <a:pt x="11301258" y="2020100"/>
                </a:lnTo>
                <a:lnTo>
                  <a:pt x="0" y="202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127912"/>
            <a:ext cx="5890488" cy="2650719"/>
          </a:xfrm>
          <a:custGeom>
            <a:avLst/>
            <a:gdLst/>
            <a:ahLst/>
            <a:cxnLst/>
            <a:rect r="r" b="b" t="t" l="l"/>
            <a:pathLst>
              <a:path h="2650719" w="5890488">
                <a:moveTo>
                  <a:pt x="0" y="0"/>
                </a:moveTo>
                <a:lnTo>
                  <a:pt x="5890488" y="0"/>
                </a:lnTo>
                <a:lnTo>
                  <a:pt x="5890488" y="2650720"/>
                </a:lnTo>
                <a:lnTo>
                  <a:pt x="0" y="2650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6407" y="2172020"/>
            <a:ext cx="16242893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 we have seen so far this is Language Modelling,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72020"/>
            <a:ext cx="16242893" cy="556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b="true" sz="3800" spc="1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Direct term sampling</a:t>
            </a: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Standard LM term sampling, i.e. sampling a term t (without transformation) either from the document d or from the collection. </a:t>
            </a: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b="true" sz="3800" spc="1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Transformation via Document Sampling</a:t>
            </a: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Sampling a term t’ (t’ != t) from document which is then transformed to t by a noisy channel. </a:t>
            </a: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b="true" sz="3800" spc="1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Transformation via Collection Sampling</a:t>
            </a: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Sampling a term t’ (t’ != t) from the collection which is then transformed to t by a noisy channel.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METHODOLOGY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264049" y="3248833"/>
            <a:ext cx="9716244" cy="3789335"/>
          </a:xfrm>
          <a:custGeom>
            <a:avLst/>
            <a:gdLst/>
            <a:ahLst/>
            <a:cxnLst/>
            <a:rect r="r" b="b" t="t" l="l"/>
            <a:pathLst>
              <a:path h="3789335" w="9716244">
                <a:moveTo>
                  <a:pt x="0" y="0"/>
                </a:moveTo>
                <a:lnTo>
                  <a:pt x="9716244" y="0"/>
                </a:lnTo>
                <a:lnTo>
                  <a:pt x="9716244" y="3789334"/>
                </a:lnTo>
                <a:lnTo>
                  <a:pt x="0" y="3789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77474" y="7496277"/>
            <a:ext cx="8733051" cy="48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305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Equation for Generalised Language Model (GLM)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471542" y="6692605"/>
            <a:ext cx="11301259" cy="2203745"/>
          </a:xfrm>
          <a:custGeom>
            <a:avLst/>
            <a:gdLst/>
            <a:ahLst/>
            <a:cxnLst/>
            <a:rect r="r" b="b" t="t" l="l"/>
            <a:pathLst>
              <a:path h="2203745" w="11301259">
                <a:moveTo>
                  <a:pt x="0" y="0"/>
                </a:moveTo>
                <a:lnTo>
                  <a:pt x="11301259" y="0"/>
                </a:lnTo>
                <a:lnTo>
                  <a:pt x="11301259" y="2203745"/>
                </a:lnTo>
                <a:lnTo>
                  <a:pt x="0" y="2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71542" y="2378960"/>
            <a:ext cx="11301259" cy="2203745"/>
          </a:xfrm>
          <a:custGeom>
            <a:avLst/>
            <a:gdLst/>
            <a:ahLst/>
            <a:cxnLst/>
            <a:rect r="r" b="b" t="t" l="l"/>
            <a:pathLst>
              <a:path h="2203745" w="11301259">
                <a:moveTo>
                  <a:pt x="0" y="0"/>
                </a:moveTo>
                <a:lnTo>
                  <a:pt x="11301259" y="0"/>
                </a:lnTo>
                <a:lnTo>
                  <a:pt x="11301259" y="2203746"/>
                </a:lnTo>
                <a:lnTo>
                  <a:pt x="0" y="2203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86029" y="4554131"/>
            <a:ext cx="9315942" cy="46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9"/>
              </a:lnSpc>
            </a:pPr>
            <a:r>
              <a:rPr lang="en-US" sz="2930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Calculation of Transformation via Document Sampling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85877" y="8877300"/>
            <a:ext cx="8916247" cy="439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808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Calculation of Transformation via Collection Sampling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04991"/>
            <a:ext cx="15328627" cy="370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order to calculate similarity between t and t’ we have incorporated following models:</a:t>
            </a: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Pre-trained Word2Vec</a:t>
            </a: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Word2Vec (trained on this corpus)</a:t>
            </a: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RoBERTa (Fine-tuned)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04991"/>
            <a:ext cx="15328627" cy="370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have used Robust04 dataset, which have the following statistics</a:t>
            </a:r>
          </a:p>
          <a:p>
            <a:pPr algn="l">
              <a:lnSpc>
                <a:spcPts val="4940"/>
              </a:lnSpc>
            </a:pPr>
          </a:p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Queries - 250</a:t>
            </a:r>
          </a:p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Documents - 528k</a:t>
            </a:r>
          </a:p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Relevance Judgements - 1245.65 doc / query </a:t>
            </a:r>
          </a:p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     - 69.65 relevant doc / query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458085"/>
            <a:ext cx="15328627" cy="618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have used following evaluation metrics,</a:t>
            </a: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Mean Average Precision </a:t>
            </a:r>
          </a:p>
          <a:p>
            <a:pPr algn="l">
              <a:lnSpc>
                <a:spcPts val="4940"/>
              </a:lnSpc>
            </a:pP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Geometric Mean Average Precision</a:t>
            </a:r>
          </a:p>
          <a:p>
            <a:pPr algn="l">
              <a:lnSpc>
                <a:spcPts val="4940"/>
              </a:lnSpc>
            </a:pPr>
          </a:p>
          <a:p>
            <a:pPr algn="l">
              <a:lnSpc>
                <a:spcPts val="4940"/>
              </a:lnSpc>
            </a:pPr>
          </a:p>
          <a:p>
            <a:pPr algn="l">
              <a:lnSpc>
                <a:spcPts val="4940"/>
              </a:lnSpc>
            </a:pPr>
          </a:p>
          <a:p>
            <a:pPr algn="l" marL="820421" indent="-410210" lvl="1">
              <a:lnSpc>
                <a:spcPts val="4940"/>
              </a:lnSpc>
              <a:buFont typeface="Arial"/>
              <a:buChar char="•"/>
            </a:pPr>
            <a:r>
              <a:rPr lang="en-US" sz="3800" spc="1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Recall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216193" y="4495930"/>
            <a:ext cx="3811956" cy="1062225"/>
          </a:xfrm>
          <a:custGeom>
            <a:avLst/>
            <a:gdLst/>
            <a:ahLst/>
            <a:cxnLst/>
            <a:rect r="r" b="b" t="t" l="l"/>
            <a:pathLst>
              <a:path h="1062225" w="3811956">
                <a:moveTo>
                  <a:pt x="0" y="0"/>
                </a:moveTo>
                <a:lnTo>
                  <a:pt x="3811956" y="0"/>
                </a:lnTo>
                <a:lnTo>
                  <a:pt x="3811956" y="1062225"/>
                </a:lnTo>
                <a:lnTo>
                  <a:pt x="0" y="1062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01477" y="6463981"/>
            <a:ext cx="6085047" cy="1353923"/>
          </a:xfrm>
          <a:custGeom>
            <a:avLst/>
            <a:gdLst/>
            <a:ahLst/>
            <a:cxnLst/>
            <a:rect r="r" b="b" t="t" l="l"/>
            <a:pathLst>
              <a:path h="1353923" w="6085047">
                <a:moveTo>
                  <a:pt x="0" y="0"/>
                </a:moveTo>
                <a:lnTo>
                  <a:pt x="6085046" y="0"/>
                </a:lnTo>
                <a:lnTo>
                  <a:pt x="6085046" y="1353923"/>
                </a:lnTo>
                <a:lnTo>
                  <a:pt x="0" y="13539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EVALUATION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DAGYQSC0qqs</dc:identifier>
  <dcterms:modified xsi:type="dcterms:W3CDTF">2011-08-01T06:04:30Z</dcterms:modified>
  <cp:revision>1</cp:revision>
  <dc:title>Embedding based approach for ad-hoc retrieval</dc:title>
</cp:coreProperties>
</file>