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8" r:id="rId13"/>
    <p:sldId id="266" r:id="rId14"/>
    <p:sldId id="267"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14FB40-46F8-B5FF-E02A-C0DBAF4ACEF3}" v="490" dt="2024-12-02T22:13:09.304"/>
    <p1510:client id="{4686B4E8-8EDD-6A97-5B55-3A6999746895}" v="190" dt="2024-12-03T17:06:48.150"/>
    <p1510:client id="{6B30CD50-A6C3-1B93-601D-042D1E3CF188}" v="195" dt="2024-12-03T17:34:08.613"/>
    <p1510:client id="{72FE2560-EE97-A17E-9E23-3225DEAB6BA7}" v="15" dt="2024-12-03T10:51:37.981"/>
    <p1510:client id="{9FBBE762-686D-4024-CAC1-AB8BC4908B7F}" v="531" dt="2024-12-03T20:59:35.534"/>
    <p1510:client id="{C648529F-9121-8034-2229-699BF18AF950}" v="4" dt="2024-12-03T22:06:00.097"/>
    <p1510:client id="{C6BC3FE6-7CBD-1722-03EF-FCCAEBCCDC01}" v="45" dt="2024-12-03T18:46:08.0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B71847-0A70-493F-BE26-1EBB20D24FF2}" type="doc">
      <dgm:prSet loTypeId="urn:microsoft.com/office/officeart/2005/8/layout/bProcess4" loCatId="process" qsTypeId="urn:microsoft.com/office/officeart/2005/8/quickstyle/simple1" qsCatId="simple" csTypeId="urn:microsoft.com/office/officeart/2005/8/colors/colorful2" csCatId="colorful" phldr="1"/>
      <dgm:spPr/>
      <dgm:t>
        <a:bodyPr/>
        <a:lstStyle/>
        <a:p>
          <a:endParaRPr lang="en-US"/>
        </a:p>
      </dgm:t>
    </dgm:pt>
    <dgm:pt modelId="{89482A09-6185-427E-B746-021074098C91}">
      <dgm:prSet phldrT="[Text]" phldr="0"/>
      <dgm:spPr/>
      <dgm:t>
        <a:bodyPr/>
        <a:lstStyle/>
        <a:p>
          <a:r>
            <a:rPr lang="en-US">
              <a:latin typeface="Calibri"/>
              <a:ea typeface="Calibri"/>
              <a:cs typeface="Calibri"/>
            </a:rPr>
            <a:t>Evaluation</a:t>
          </a:r>
          <a:endParaRPr lang="en-US"/>
        </a:p>
      </dgm:t>
    </dgm:pt>
    <dgm:pt modelId="{09438CC4-D37B-4C2A-AC11-95B537A4C7D6}" type="parTrans" cxnId="{EC4C24CE-023A-4A0D-B845-1A9C4841BB29}">
      <dgm:prSet/>
      <dgm:spPr/>
      <dgm:t>
        <a:bodyPr/>
        <a:lstStyle/>
        <a:p>
          <a:endParaRPr lang="en-US"/>
        </a:p>
      </dgm:t>
    </dgm:pt>
    <dgm:pt modelId="{0C6F9F54-2823-47BA-953C-C65061A31021}" type="sibTrans" cxnId="{EC4C24CE-023A-4A0D-B845-1A9C4841BB29}">
      <dgm:prSet/>
      <dgm:spPr/>
      <dgm:t>
        <a:bodyPr/>
        <a:lstStyle/>
        <a:p>
          <a:endParaRPr lang="en-US"/>
        </a:p>
      </dgm:t>
    </dgm:pt>
    <dgm:pt modelId="{2C0E33F6-F25A-433C-8C56-3A50957C9A95}">
      <dgm:prSet phldr="0"/>
      <dgm:spPr/>
      <dgm:t>
        <a:bodyPr/>
        <a:lstStyle/>
        <a:p>
          <a:pPr rtl="0"/>
          <a:r>
            <a:rPr lang="en-US">
              <a:latin typeface="Calibri"/>
              <a:ea typeface="Calibri"/>
              <a:cs typeface="Calibri"/>
            </a:rPr>
            <a:t>Data Collection         </a:t>
          </a:r>
        </a:p>
      </dgm:t>
    </dgm:pt>
    <dgm:pt modelId="{58272E98-CB51-4AB6-993D-080CE32B36F4}" type="parTrans" cxnId="{775479D4-33EC-4D59-B5F5-21C1151C2F59}">
      <dgm:prSet/>
      <dgm:spPr/>
    </dgm:pt>
    <dgm:pt modelId="{01E14BA0-30B2-411F-BF6E-5B0EE552E4B9}" type="sibTrans" cxnId="{775479D4-33EC-4D59-B5F5-21C1151C2F59}">
      <dgm:prSet/>
      <dgm:spPr/>
    </dgm:pt>
    <dgm:pt modelId="{C039A878-ADED-41C2-80BA-1848B216799F}">
      <dgm:prSet phldr="0"/>
      <dgm:spPr/>
      <dgm:t>
        <a:bodyPr/>
        <a:lstStyle/>
        <a:p>
          <a:r>
            <a:rPr lang="en-US">
              <a:latin typeface="Calibri"/>
              <a:ea typeface="Calibri"/>
              <a:cs typeface="Calibri"/>
            </a:rPr>
            <a:t>Annotation </a:t>
          </a:r>
        </a:p>
      </dgm:t>
    </dgm:pt>
    <dgm:pt modelId="{40B6C232-8CDD-4D25-9C51-B944977A5A15}" type="parTrans" cxnId="{7079BCEF-CA10-4927-AF4A-B55104EC89BB}">
      <dgm:prSet/>
      <dgm:spPr/>
    </dgm:pt>
    <dgm:pt modelId="{FCC74681-E344-4AFC-85C5-99E69519B426}" type="sibTrans" cxnId="{7079BCEF-CA10-4927-AF4A-B55104EC89BB}">
      <dgm:prSet/>
      <dgm:spPr/>
    </dgm:pt>
    <dgm:pt modelId="{55BBF504-2424-4041-BE4B-307450439E74}">
      <dgm:prSet phldr="0"/>
      <dgm:spPr/>
      <dgm:t>
        <a:bodyPr/>
        <a:lstStyle/>
        <a:p>
          <a:r>
            <a:rPr lang="en-US">
              <a:latin typeface="Calibri"/>
              <a:ea typeface="Calibri"/>
              <a:cs typeface="Calibri"/>
            </a:rPr>
            <a:t>Preprocessing</a:t>
          </a:r>
        </a:p>
      </dgm:t>
    </dgm:pt>
    <dgm:pt modelId="{BE177BED-AB33-4410-A631-F6900A4B1479}" type="parTrans" cxnId="{DF488310-1128-4F42-B082-40D0D141EFBB}">
      <dgm:prSet/>
      <dgm:spPr/>
    </dgm:pt>
    <dgm:pt modelId="{CF88BCD7-17F2-434A-999B-3418B5B1E990}" type="sibTrans" cxnId="{DF488310-1128-4F42-B082-40D0D141EFBB}">
      <dgm:prSet/>
      <dgm:spPr/>
    </dgm:pt>
    <dgm:pt modelId="{57BF0A06-F85A-47F4-BA92-5C5F60651C65}">
      <dgm:prSet phldr="0"/>
      <dgm:spPr/>
      <dgm:t>
        <a:bodyPr/>
        <a:lstStyle/>
        <a:p>
          <a:r>
            <a:rPr lang="en-US">
              <a:latin typeface="Calibri"/>
              <a:ea typeface="Calibri"/>
              <a:cs typeface="Calibri"/>
            </a:rPr>
            <a:t>Model Selection</a:t>
          </a:r>
        </a:p>
      </dgm:t>
    </dgm:pt>
    <dgm:pt modelId="{345BAA82-F0EE-42AF-9B86-CDC9FA101F0D}" type="parTrans" cxnId="{0F0C3991-0F10-4254-BAA3-BAB5336A6A77}">
      <dgm:prSet/>
      <dgm:spPr/>
    </dgm:pt>
    <dgm:pt modelId="{F1A44372-65CD-4F34-AEE0-235EC5021A59}" type="sibTrans" cxnId="{0F0C3991-0F10-4254-BAA3-BAB5336A6A77}">
      <dgm:prSet/>
      <dgm:spPr/>
    </dgm:pt>
    <dgm:pt modelId="{1016AFC6-7599-4034-96C1-F18DAD321E00}">
      <dgm:prSet phldr="0"/>
      <dgm:spPr/>
      <dgm:t>
        <a:bodyPr/>
        <a:lstStyle/>
        <a:p>
          <a:r>
            <a:rPr lang="en-US">
              <a:latin typeface="Calibri"/>
              <a:ea typeface="Calibri"/>
              <a:cs typeface="Calibri"/>
            </a:rPr>
            <a:t>Model Training</a:t>
          </a:r>
        </a:p>
      </dgm:t>
    </dgm:pt>
    <dgm:pt modelId="{994DB392-58E5-46D0-B6B3-2E13DEB3A777}" type="parTrans" cxnId="{28B16912-5E37-45DB-9D95-E8513E4E32D1}">
      <dgm:prSet/>
      <dgm:spPr/>
    </dgm:pt>
    <dgm:pt modelId="{5778FD66-A959-4224-9E0D-AB6719C385ED}" type="sibTrans" cxnId="{28B16912-5E37-45DB-9D95-E8513E4E32D1}">
      <dgm:prSet/>
      <dgm:spPr/>
    </dgm:pt>
    <dgm:pt modelId="{FEA92340-A23A-468A-92C2-D722B17C7D5E}" type="pres">
      <dgm:prSet presAssocID="{4AB71847-0A70-493F-BE26-1EBB20D24FF2}" presName="Name0" presStyleCnt="0">
        <dgm:presLayoutVars>
          <dgm:dir/>
          <dgm:resizeHandles/>
        </dgm:presLayoutVars>
      </dgm:prSet>
      <dgm:spPr/>
    </dgm:pt>
    <dgm:pt modelId="{25C83231-C73A-412F-AEB5-F577DD921B2C}" type="pres">
      <dgm:prSet presAssocID="{2C0E33F6-F25A-433C-8C56-3A50957C9A95}" presName="compNode" presStyleCnt="0"/>
      <dgm:spPr/>
    </dgm:pt>
    <dgm:pt modelId="{D25177D4-18BF-4AD4-8B02-E2475B64D2FD}" type="pres">
      <dgm:prSet presAssocID="{2C0E33F6-F25A-433C-8C56-3A50957C9A95}" presName="dummyConnPt" presStyleCnt="0"/>
      <dgm:spPr/>
    </dgm:pt>
    <dgm:pt modelId="{6E41DE67-AA1C-46F1-95D1-C0A1A99BA6A3}" type="pres">
      <dgm:prSet presAssocID="{2C0E33F6-F25A-433C-8C56-3A50957C9A95}" presName="node" presStyleLbl="node1" presStyleIdx="0" presStyleCnt="6">
        <dgm:presLayoutVars>
          <dgm:bulletEnabled val="1"/>
        </dgm:presLayoutVars>
      </dgm:prSet>
      <dgm:spPr/>
    </dgm:pt>
    <dgm:pt modelId="{76DB51C4-1E2D-4A02-B77C-4BA090D79FC9}" type="pres">
      <dgm:prSet presAssocID="{01E14BA0-30B2-411F-BF6E-5B0EE552E4B9}" presName="sibTrans" presStyleLbl="bgSibTrans2D1" presStyleIdx="0" presStyleCnt="5"/>
      <dgm:spPr/>
    </dgm:pt>
    <dgm:pt modelId="{D5E4F805-93C0-4AB8-84C7-F9335B0DA080}" type="pres">
      <dgm:prSet presAssocID="{C039A878-ADED-41C2-80BA-1848B216799F}" presName="compNode" presStyleCnt="0"/>
      <dgm:spPr/>
    </dgm:pt>
    <dgm:pt modelId="{157C9858-91FE-4A3A-979B-7A10D3D68EBA}" type="pres">
      <dgm:prSet presAssocID="{C039A878-ADED-41C2-80BA-1848B216799F}" presName="dummyConnPt" presStyleCnt="0"/>
      <dgm:spPr/>
    </dgm:pt>
    <dgm:pt modelId="{DA0C17D5-D3AB-4765-A639-38C421444241}" type="pres">
      <dgm:prSet presAssocID="{C039A878-ADED-41C2-80BA-1848B216799F}" presName="node" presStyleLbl="node1" presStyleIdx="1" presStyleCnt="6">
        <dgm:presLayoutVars>
          <dgm:bulletEnabled val="1"/>
        </dgm:presLayoutVars>
      </dgm:prSet>
      <dgm:spPr/>
    </dgm:pt>
    <dgm:pt modelId="{03A833EB-82BE-4719-9043-E546BDCCEC0B}" type="pres">
      <dgm:prSet presAssocID="{FCC74681-E344-4AFC-85C5-99E69519B426}" presName="sibTrans" presStyleLbl="bgSibTrans2D1" presStyleIdx="1" presStyleCnt="5"/>
      <dgm:spPr/>
    </dgm:pt>
    <dgm:pt modelId="{E4E30885-CF3E-4708-A22A-F800E870F261}" type="pres">
      <dgm:prSet presAssocID="{55BBF504-2424-4041-BE4B-307450439E74}" presName="compNode" presStyleCnt="0"/>
      <dgm:spPr/>
    </dgm:pt>
    <dgm:pt modelId="{797BA149-880C-40F8-9212-AD83F25F9BED}" type="pres">
      <dgm:prSet presAssocID="{55BBF504-2424-4041-BE4B-307450439E74}" presName="dummyConnPt" presStyleCnt="0"/>
      <dgm:spPr/>
    </dgm:pt>
    <dgm:pt modelId="{9A59B6D6-88E2-4077-A1A3-2FCF6FB45D81}" type="pres">
      <dgm:prSet presAssocID="{55BBF504-2424-4041-BE4B-307450439E74}" presName="node" presStyleLbl="node1" presStyleIdx="2" presStyleCnt="6">
        <dgm:presLayoutVars>
          <dgm:bulletEnabled val="1"/>
        </dgm:presLayoutVars>
      </dgm:prSet>
      <dgm:spPr/>
    </dgm:pt>
    <dgm:pt modelId="{BE07F752-72BC-49BC-BA99-7BAA193BFBF8}" type="pres">
      <dgm:prSet presAssocID="{CF88BCD7-17F2-434A-999B-3418B5B1E990}" presName="sibTrans" presStyleLbl="bgSibTrans2D1" presStyleIdx="2" presStyleCnt="5"/>
      <dgm:spPr/>
    </dgm:pt>
    <dgm:pt modelId="{4B7A041C-64F6-47F8-BC93-A4ED5FCB09DD}" type="pres">
      <dgm:prSet presAssocID="{57BF0A06-F85A-47F4-BA92-5C5F60651C65}" presName="compNode" presStyleCnt="0"/>
      <dgm:spPr/>
    </dgm:pt>
    <dgm:pt modelId="{40C86012-F802-4B09-ADA9-5B693AA8BC26}" type="pres">
      <dgm:prSet presAssocID="{57BF0A06-F85A-47F4-BA92-5C5F60651C65}" presName="dummyConnPt" presStyleCnt="0"/>
      <dgm:spPr/>
    </dgm:pt>
    <dgm:pt modelId="{49C359F6-BDF6-41DC-BD09-E1A4B8FE0055}" type="pres">
      <dgm:prSet presAssocID="{57BF0A06-F85A-47F4-BA92-5C5F60651C65}" presName="node" presStyleLbl="node1" presStyleIdx="3" presStyleCnt="6">
        <dgm:presLayoutVars>
          <dgm:bulletEnabled val="1"/>
        </dgm:presLayoutVars>
      </dgm:prSet>
      <dgm:spPr/>
    </dgm:pt>
    <dgm:pt modelId="{A099527A-CB21-43FF-B73C-C1C9F03C6015}" type="pres">
      <dgm:prSet presAssocID="{F1A44372-65CD-4F34-AEE0-235EC5021A59}" presName="sibTrans" presStyleLbl="bgSibTrans2D1" presStyleIdx="3" presStyleCnt="5"/>
      <dgm:spPr/>
    </dgm:pt>
    <dgm:pt modelId="{2B0402DB-9A2A-47D8-A300-EE9D0593CA02}" type="pres">
      <dgm:prSet presAssocID="{1016AFC6-7599-4034-96C1-F18DAD321E00}" presName="compNode" presStyleCnt="0"/>
      <dgm:spPr/>
    </dgm:pt>
    <dgm:pt modelId="{C8AEE7A1-D6C9-47A6-BE21-C8C3FD3C48D4}" type="pres">
      <dgm:prSet presAssocID="{1016AFC6-7599-4034-96C1-F18DAD321E00}" presName="dummyConnPt" presStyleCnt="0"/>
      <dgm:spPr/>
    </dgm:pt>
    <dgm:pt modelId="{7134B7C7-29AC-408A-B4F1-88276ED3659F}" type="pres">
      <dgm:prSet presAssocID="{1016AFC6-7599-4034-96C1-F18DAD321E00}" presName="node" presStyleLbl="node1" presStyleIdx="4" presStyleCnt="6">
        <dgm:presLayoutVars>
          <dgm:bulletEnabled val="1"/>
        </dgm:presLayoutVars>
      </dgm:prSet>
      <dgm:spPr/>
    </dgm:pt>
    <dgm:pt modelId="{433DA561-5138-4B4A-AE86-2D2770D6ED03}" type="pres">
      <dgm:prSet presAssocID="{5778FD66-A959-4224-9E0D-AB6719C385ED}" presName="sibTrans" presStyleLbl="bgSibTrans2D1" presStyleIdx="4" presStyleCnt="5"/>
      <dgm:spPr/>
    </dgm:pt>
    <dgm:pt modelId="{FB7AC006-289F-40CF-9861-21592C7D5B45}" type="pres">
      <dgm:prSet presAssocID="{89482A09-6185-427E-B746-021074098C91}" presName="compNode" presStyleCnt="0"/>
      <dgm:spPr/>
    </dgm:pt>
    <dgm:pt modelId="{020DF1A1-4F3C-42C1-B87E-6090AFF4E4EA}" type="pres">
      <dgm:prSet presAssocID="{89482A09-6185-427E-B746-021074098C91}" presName="dummyConnPt" presStyleCnt="0"/>
      <dgm:spPr/>
    </dgm:pt>
    <dgm:pt modelId="{693A03C8-644E-425F-B00B-2D3844C8CC87}" type="pres">
      <dgm:prSet presAssocID="{89482A09-6185-427E-B746-021074098C91}" presName="node" presStyleLbl="node1" presStyleIdx="5" presStyleCnt="6">
        <dgm:presLayoutVars>
          <dgm:bulletEnabled val="1"/>
        </dgm:presLayoutVars>
      </dgm:prSet>
      <dgm:spPr/>
    </dgm:pt>
  </dgm:ptLst>
  <dgm:cxnLst>
    <dgm:cxn modelId="{DF488310-1128-4F42-B082-40D0D141EFBB}" srcId="{4AB71847-0A70-493F-BE26-1EBB20D24FF2}" destId="{55BBF504-2424-4041-BE4B-307450439E74}" srcOrd="2" destOrd="0" parTransId="{BE177BED-AB33-4410-A631-F6900A4B1479}" sibTransId="{CF88BCD7-17F2-434A-999B-3418B5B1E990}"/>
    <dgm:cxn modelId="{7C543C11-1454-46EA-A177-FF0CD975B907}" type="presOf" srcId="{CF88BCD7-17F2-434A-999B-3418B5B1E990}" destId="{BE07F752-72BC-49BC-BA99-7BAA193BFBF8}" srcOrd="0" destOrd="0" presId="urn:microsoft.com/office/officeart/2005/8/layout/bProcess4"/>
    <dgm:cxn modelId="{28B16912-5E37-45DB-9D95-E8513E4E32D1}" srcId="{4AB71847-0A70-493F-BE26-1EBB20D24FF2}" destId="{1016AFC6-7599-4034-96C1-F18DAD321E00}" srcOrd="4" destOrd="0" parTransId="{994DB392-58E5-46D0-B6B3-2E13DEB3A777}" sibTransId="{5778FD66-A959-4224-9E0D-AB6719C385ED}"/>
    <dgm:cxn modelId="{D2114123-97AC-47FC-92EB-039F144EDE60}" type="presOf" srcId="{FCC74681-E344-4AFC-85C5-99E69519B426}" destId="{03A833EB-82BE-4719-9043-E546BDCCEC0B}" srcOrd="0" destOrd="0" presId="urn:microsoft.com/office/officeart/2005/8/layout/bProcess4"/>
    <dgm:cxn modelId="{83C09B30-2400-4637-A87E-202B744543C5}" type="presOf" srcId="{4AB71847-0A70-493F-BE26-1EBB20D24FF2}" destId="{FEA92340-A23A-468A-92C2-D722B17C7D5E}" srcOrd="0" destOrd="0" presId="urn:microsoft.com/office/officeart/2005/8/layout/bProcess4"/>
    <dgm:cxn modelId="{644A175C-3DCB-4393-9626-650ECD50B94F}" type="presOf" srcId="{57BF0A06-F85A-47F4-BA92-5C5F60651C65}" destId="{49C359F6-BDF6-41DC-BD09-E1A4B8FE0055}" srcOrd="0" destOrd="0" presId="urn:microsoft.com/office/officeart/2005/8/layout/bProcess4"/>
    <dgm:cxn modelId="{5FFA225E-5655-47CC-8B4C-4D80CEF991AE}" type="presOf" srcId="{5778FD66-A959-4224-9E0D-AB6719C385ED}" destId="{433DA561-5138-4B4A-AE86-2D2770D6ED03}" srcOrd="0" destOrd="0" presId="urn:microsoft.com/office/officeart/2005/8/layout/bProcess4"/>
    <dgm:cxn modelId="{3B27496A-FCC1-4A11-ABCD-9D2B5A5539D7}" type="presOf" srcId="{1016AFC6-7599-4034-96C1-F18DAD321E00}" destId="{7134B7C7-29AC-408A-B4F1-88276ED3659F}" srcOrd="0" destOrd="0" presId="urn:microsoft.com/office/officeart/2005/8/layout/bProcess4"/>
    <dgm:cxn modelId="{C398AD57-2857-404B-9FFD-B5C7BEF8EEB2}" type="presOf" srcId="{C039A878-ADED-41C2-80BA-1848B216799F}" destId="{DA0C17D5-D3AB-4765-A639-38C421444241}" srcOrd="0" destOrd="0" presId="urn:microsoft.com/office/officeart/2005/8/layout/bProcess4"/>
    <dgm:cxn modelId="{0D47D38B-571D-4B89-8B5A-E19FAD6F2817}" type="presOf" srcId="{89482A09-6185-427E-B746-021074098C91}" destId="{693A03C8-644E-425F-B00B-2D3844C8CC87}" srcOrd="0" destOrd="0" presId="urn:microsoft.com/office/officeart/2005/8/layout/bProcess4"/>
    <dgm:cxn modelId="{D869BF90-FC7E-4199-834B-4F1A280C951F}" type="presOf" srcId="{F1A44372-65CD-4F34-AEE0-235EC5021A59}" destId="{A099527A-CB21-43FF-B73C-C1C9F03C6015}" srcOrd="0" destOrd="0" presId="urn:microsoft.com/office/officeart/2005/8/layout/bProcess4"/>
    <dgm:cxn modelId="{0F0C3991-0F10-4254-BAA3-BAB5336A6A77}" srcId="{4AB71847-0A70-493F-BE26-1EBB20D24FF2}" destId="{57BF0A06-F85A-47F4-BA92-5C5F60651C65}" srcOrd="3" destOrd="0" parTransId="{345BAA82-F0EE-42AF-9B86-CDC9FA101F0D}" sibTransId="{F1A44372-65CD-4F34-AEE0-235EC5021A59}"/>
    <dgm:cxn modelId="{4D9443A4-0D6A-46E0-8A83-88E3464C1EEC}" type="presOf" srcId="{55BBF504-2424-4041-BE4B-307450439E74}" destId="{9A59B6D6-88E2-4077-A1A3-2FCF6FB45D81}" srcOrd="0" destOrd="0" presId="urn:microsoft.com/office/officeart/2005/8/layout/bProcess4"/>
    <dgm:cxn modelId="{12E4F8B3-D1CE-462B-A722-EFC850BD207C}" type="presOf" srcId="{2C0E33F6-F25A-433C-8C56-3A50957C9A95}" destId="{6E41DE67-AA1C-46F1-95D1-C0A1A99BA6A3}" srcOrd="0" destOrd="0" presId="urn:microsoft.com/office/officeart/2005/8/layout/bProcess4"/>
    <dgm:cxn modelId="{EC4C24CE-023A-4A0D-B845-1A9C4841BB29}" srcId="{4AB71847-0A70-493F-BE26-1EBB20D24FF2}" destId="{89482A09-6185-427E-B746-021074098C91}" srcOrd="5" destOrd="0" parTransId="{09438CC4-D37B-4C2A-AC11-95B537A4C7D6}" sibTransId="{0C6F9F54-2823-47BA-953C-C65061A31021}"/>
    <dgm:cxn modelId="{775479D4-33EC-4D59-B5F5-21C1151C2F59}" srcId="{4AB71847-0A70-493F-BE26-1EBB20D24FF2}" destId="{2C0E33F6-F25A-433C-8C56-3A50957C9A95}" srcOrd="0" destOrd="0" parTransId="{58272E98-CB51-4AB6-993D-080CE32B36F4}" sibTransId="{01E14BA0-30B2-411F-BF6E-5B0EE552E4B9}"/>
    <dgm:cxn modelId="{0C5E89D8-D9FD-49BA-94FE-782F5AF26D7C}" type="presOf" srcId="{01E14BA0-30B2-411F-BF6E-5B0EE552E4B9}" destId="{76DB51C4-1E2D-4A02-B77C-4BA090D79FC9}" srcOrd="0" destOrd="0" presId="urn:microsoft.com/office/officeart/2005/8/layout/bProcess4"/>
    <dgm:cxn modelId="{7079BCEF-CA10-4927-AF4A-B55104EC89BB}" srcId="{4AB71847-0A70-493F-BE26-1EBB20D24FF2}" destId="{C039A878-ADED-41C2-80BA-1848B216799F}" srcOrd="1" destOrd="0" parTransId="{40B6C232-8CDD-4D25-9C51-B944977A5A15}" sibTransId="{FCC74681-E344-4AFC-85C5-99E69519B426}"/>
    <dgm:cxn modelId="{AA0DF4AC-7338-4C24-8CB0-CBC252791453}" type="presParOf" srcId="{FEA92340-A23A-468A-92C2-D722B17C7D5E}" destId="{25C83231-C73A-412F-AEB5-F577DD921B2C}" srcOrd="0" destOrd="0" presId="urn:microsoft.com/office/officeart/2005/8/layout/bProcess4"/>
    <dgm:cxn modelId="{7BE69EC3-35A3-405D-9F7D-095849D95B92}" type="presParOf" srcId="{25C83231-C73A-412F-AEB5-F577DD921B2C}" destId="{D25177D4-18BF-4AD4-8B02-E2475B64D2FD}" srcOrd="0" destOrd="0" presId="urn:microsoft.com/office/officeart/2005/8/layout/bProcess4"/>
    <dgm:cxn modelId="{C22E2658-8F4B-41CD-AEC2-E20AF607AA3F}" type="presParOf" srcId="{25C83231-C73A-412F-AEB5-F577DD921B2C}" destId="{6E41DE67-AA1C-46F1-95D1-C0A1A99BA6A3}" srcOrd="1" destOrd="0" presId="urn:microsoft.com/office/officeart/2005/8/layout/bProcess4"/>
    <dgm:cxn modelId="{4F49429C-0670-4759-B1D6-760FA3D59CAA}" type="presParOf" srcId="{FEA92340-A23A-468A-92C2-D722B17C7D5E}" destId="{76DB51C4-1E2D-4A02-B77C-4BA090D79FC9}" srcOrd="1" destOrd="0" presId="urn:microsoft.com/office/officeart/2005/8/layout/bProcess4"/>
    <dgm:cxn modelId="{8350744B-D1C7-420A-9879-A08130A6E6F5}" type="presParOf" srcId="{FEA92340-A23A-468A-92C2-D722B17C7D5E}" destId="{D5E4F805-93C0-4AB8-84C7-F9335B0DA080}" srcOrd="2" destOrd="0" presId="urn:microsoft.com/office/officeart/2005/8/layout/bProcess4"/>
    <dgm:cxn modelId="{6E596E1C-3829-4411-8D8A-91E6D47408FF}" type="presParOf" srcId="{D5E4F805-93C0-4AB8-84C7-F9335B0DA080}" destId="{157C9858-91FE-4A3A-979B-7A10D3D68EBA}" srcOrd="0" destOrd="0" presId="urn:microsoft.com/office/officeart/2005/8/layout/bProcess4"/>
    <dgm:cxn modelId="{90B37747-08C8-448A-96E2-1950489F19F8}" type="presParOf" srcId="{D5E4F805-93C0-4AB8-84C7-F9335B0DA080}" destId="{DA0C17D5-D3AB-4765-A639-38C421444241}" srcOrd="1" destOrd="0" presId="urn:microsoft.com/office/officeart/2005/8/layout/bProcess4"/>
    <dgm:cxn modelId="{42089430-2D70-4C49-A72E-0DE1EF5F801C}" type="presParOf" srcId="{FEA92340-A23A-468A-92C2-D722B17C7D5E}" destId="{03A833EB-82BE-4719-9043-E546BDCCEC0B}" srcOrd="3" destOrd="0" presId="urn:microsoft.com/office/officeart/2005/8/layout/bProcess4"/>
    <dgm:cxn modelId="{DBB57B5E-C0EA-44AF-B8AA-1B5E0EA89751}" type="presParOf" srcId="{FEA92340-A23A-468A-92C2-D722B17C7D5E}" destId="{E4E30885-CF3E-4708-A22A-F800E870F261}" srcOrd="4" destOrd="0" presId="urn:microsoft.com/office/officeart/2005/8/layout/bProcess4"/>
    <dgm:cxn modelId="{5513748C-3CA4-4E0F-BD28-DC8B1BF69681}" type="presParOf" srcId="{E4E30885-CF3E-4708-A22A-F800E870F261}" destId="{797BA149-880C-40F8-9212-AD83F25F9BED}" srcOrd="0" destOrd="0" presId="urn:microsoft.com/office/officeart/2005/8/layout/bProcess4"/>
    <dgm:cxn modelId="{397DC0AF-B43E-4A52-AA24-4B98C74C4F53}" type="presParOf" srcId="{E4E30885-CF3E-4708-A22A-F800E870F261}" destId="{9A59B6D6-88E2-4077-A1A3-2FCF6FB45D81}" srcOrd="1" destOrd="0" presId="urn:microsoft.com/office/officeart/2005/8/layout/bProcess4"/>
    <dgm:cxn modelId="{BFD6331E-F497-4430-AE44-1A0A06642E54}" type="presParOf" srcId="{FEA92340-A23A-468A-92C2-D722B17C7D5E}" destId="{BE07F752-72BC-49BC-BA99-7BAA193BFBF8}" srcOrd="5" destOrd="0" presId="urn:microsoft.com/office/officeart/2005/8/layout/bProcess4"/>
    <dgm:cxn modelId="{8A9D1D2E-4C7A-4106-AF26-1484AAD21DEF}" type="presParOf" srcId="{FEA92340-A23A-468A-92C2-D722B17C7D5E}" destId="{4B7A041C-64F6-47F8-BC93-A4ED5FCB09DD}" srcOrd="6" destOrd="0" presId="urn:microsoft.com/office/officeart/2005/8/layout/bProcess4"/>
    <dgm:cxn modelId="{5F43B575-F0E1-48CB-ABBF-96371E41F106}" type="presParOf" srcId="{4B7A041C-64F6-47F8-BC93-A4ED5FCB09DD}" destId="{40C86012-F802-4B09-ADA9-5B693AA8BC26}" srcOrd="0" destOrd="0" presId="urn:microsoft.com/office/officeart/2005/8/layout/bProcess4"/>
    <dgm:cxn modelId="{9D4B6173-4AEC-44E1-822B-09987AF73A98}" type="presParOf" srcId="{4B7A041C-64F6-47F8-BC93-A4ED5FCB09DD}" destId="{49C359F6-BDF6-41DC-BD09-E1A4B8FE0055}" srcOrd="1" destOrd="0" presId="urn:microsoft.com/office/officeart/2005/8/layout/bProcess4"/>
    <dgm:cxn modelId="{25BEC286-7D32-4E2B-8D55-37967BC108D4}" type="presParOf" srcId="{FEA92340-A23A-468A-92C2-D722B17C7D5E}" destId="{A099527A-CB21-43FF-B73C-C1C9F03C6015}" srcOrd="7" destOrd="0" presId="urn:microsoft.com/office/officeart/2005/8/layout/bProcess4"/>
    <dgm:cxn modelId="{0A5792ED-BCC2-4A9E-8F56-9E2DC382A939}" type="presParOf" srcId="{FEA92340-A23A-468A-92C2-D722B17C7D5E}" destId="{2B0402DB-9A2A-47D8-A300-EE9D0593CA02}" srcOrd="8" destOrd="0" presId="urn:microsoft.com/office/officeart/2005/8/layout/bProcess4"/>
    <dgm:cxn modelId="{439D7E23-B1B7-49CB-9427-3F95B7CFE2B8}" type="presParOf" srcId="{2B0402DB-9A2A-47D8-A300-EE9D0593CA02}" destId="{C8AEE7A1-D6C9-47A6-BE21-C8C3FD3C48D4}" srcOrd="0" destOrd="0" presId="urn:microsoft.com/office/officeart/2005/8/layout/bProcess4"/>
    <dgm:cxn modelId="{1CBC4334-68D8-436B-B67D-A361EACC639A}" type="presParOf" srcId="{2B0402DB-9A2A-47D8-A300-EE9D0593CA02}" destId="{7134B7C7-29AC-408A-B4F1-88276ED3659F}" srcOrd="1" destOrd="0" presId="urn:microsoft.com/office/officeart/2005/8/layout/bProcess4"/>
    <dgm:cxn modelId="{92FD786C-7385-4073-87CF-92F63F31F59C}" type="presParOf" srcId="{FEA92340-A23A-468A-92C2-D722B17C7D5E}" destId="{433DA561-5138-4B4A-AE86-2D2770D6ED03}" srcOrd="9" destOrd="0" presId="urn:microsoft.com/office/officeart/2005/8/layout/bProcess4"/>
    <dgm:cxn modelId="{EF36363C-5B1B-471E-88CD-214CF4E9D85B}" type="presParOf" srcId="{FEA92340-A23A-468A-92C2-D722B17C7D5E}" destId="{FB7AC006-289F-40CF-9861-21592C7D5B45}" srcOrd="10" destOrd="0" presId="urn:microsoft.com/office/officeart/2005/8/layout/bProcess4"/>
    <dgm:cxn modelId="{6F83CEEB-945F-45DF-B644-995BDED6AE48}" type="presParOf" srcId="{FB7AC006-289F-40CF-9861-21592C7D5B45}" destId="{020DF1A1-4F3C-42C1-B87E-6090AFF4E4EA}" srcOrd="0" destOrd="0" presId="urn:microsoft.com/office/officeart/2005/8/layout/bProcess4"/>
    <dgm:cxn modelId="{BA59D280-4F67-4652-92D4-53F8CABCB712}" type="presParOf" srcId="{FB7AC006-289F-40CF-9861-21592C7D5B45}" destId="{693A03C8-644E-425F-B00B-2D3844C8CC87}"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B51C4-1E2D-4A02-B77C-4BA090D79FC9}">
      <dsp:nvSpPr>
        <dsp:cNvPr id="0" name=""/>
        <dsp:cNvSpPr/>
      </dsp:nvSpPr>
      <dsp:spPr>
        <a:xfrm rot="5400000">
          <a:off x="2560658" y="988155"/>
          <a:ext cx="1546497" cy="186419"/>
        </a:xfrm>
        <a:prstGeom prst="rect">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E41DE67-AA1C-46F1-95D1-C0A1A99BA6A3}">
      <dsp:nvSpPr>
        <dsp:cNvPr id="0" name=""/>
        <dsp:cNvSpPr/>
      </dsp:nvSpPr>
      <dsp:spPr>
        <a:xfrm>
          <a:off x="2916144" y="778"/>
          <a:ext cx="2071324" cy="124279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kern="1200">
              <a:latin typeface="Calibri"/>
              <a:ea typeface="Calibri"/>
              <a:cs typeface="Calibri"/>
            </a:rPr>
            <a:t>Data Collection         </a:t>
          </a:r>
        </a:p>
      </dsp:txBody>
      <dsp:txXfrm>
        <a:off x="2952544" y="37178"/>
        <a:ext cx="1998524" cy="1169994"/>
      </dsp:txXfrm>
    </dsp:sp>
    <dsp:sp modelId="{03A833EB-82BE-4719-9043-E546BDCCEC0B}">
      <dsp:nvSpPr>
        <dsp:cNvPr id="0" name=""/>
        <dsp:cNvSpPr/>
      </dsp:nvSpPr>
      <dsp:spPr>
        <a:xfrm rot="5400000">
          <a:off x="2560658" y="2541648"/>
          <a:ext cx="1546497" cy="186419"/>
        </a:xfrm>
        <a:prstGeom prst="rect">
          <a:avLst/>
        </a:prstGeom>
        <a:solidFill>
          <a:schemeClr val="accent2">
            <a:hueOff val="-2014191"/>
            <a:satOff val="-3602"/>
            <a:lumOff val="539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A0C17D5-D3AB-4765-A639-38C421444241}">
      <dsp:nvSpPr>
        <dsp:cNvPr id="0" name=""/>
        <dsp:cNvSpPr/>
      </dsp:nvSpPr>
      <dsp:spPr>
        <a:xfrm>
          <a:off x="2916144" y="1554271"/>
          <a:ext cx="2071324" cy="1242794"/>
        </a:xfrm>
        <a:prstGeom prst="roundRect">
          <a:avLst>
            <a:gd name="adj" fmla="val 10000"/>
          </a:avLst>
        </a:prstGeom>
        <a:solidFill>
          <a:schemeClr val="accent2">
            <a:hueOff val="-1611353"/>
            <a:satOff val="-2881"/>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Calibri"/>
              <a:ea typeface="Calibri"/>
              <a:cs typeface="Calibri"/>
            </a:rPr>
            <a:t>Annotation </a:t>
          </a:r>
        </a:p>
      </dsp:txBody>
      <dsp:txXfrm>
        <a:off x="2952544" y="1590671"/>
        <a:ext cx="1998524" cy="1169994"/>
      </dsp:txXfrm>
    </dsp:sp>
    <dsp:sp modelId="{BE07F752-72BC-49BC-BA99-7BAA193BFBF8}">
      <dsp:nvSpPr>
        <dsp:cNvPr id="0" name=""/>
        <dsp:cNvSpPr/>
      </dsp:nvSpPr>
      <dsp:spPr>
        <a:xfrm>
          <a:off x="3337405" y="3318395"/>
          <a:ext cx="2747865" cy="186419"/>
        </a:xfrm>
        <a:prstGeom prst="rect">
          <a:avLst/>
        </a:prstGeom>
        <a:solidFill>
          <a:schemeClr val="accent2">
            <a:hueOff val="-4028383"/>
            <a:satOff val="-7204"/>
            <a:lumOff val="1078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A59B6D6-88E2-4077-A1A3-2FCF6FB45D81}">
      <dsp:nvSpPr>
        <dsp:cNvPr id="0" name=""/>
        <dsp:cNvSpPr/>
      </dsp:nvSpPr>
      <dsp:spPr>
        <a:xfrm>
          <a:off x="2916144" y="3107765"/>
          <a:ext cx="2071324" cy="1242794"/>
        </a:xfrm>
        <a:prstGeom prst="roundRect">
          <a:avLst>
            <a:gd name="adj" fmla="val 10000"/>
          </a:avLst>
        </a:prstGeom>
        <a:solidFill>
          <a:schemeClr val="accent2">
            <a:hueOff val="-3222706"/>
            <a:satOff val="-5763"/>
            <a:lumOff val="86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Calibri"/>
              <a:ea typeface="Calibri"/>
              <a:cs typeface="Calibri"/>
            </a:rPr>
            <a:t>Preprocessing</a:t>
          </a:r>
        </a:p>
      </dsp:txBody>
      <dsp:txXfrm>
        <a:off x="2952544" y="3144165"/>
        <a:ext cx="1998524" cy="1169994"/>
      </dsp:txXfrm>
    </dsp:sp>
    <dsp:sp modelId="{A099527A-CB21-43FF-B73C-C1C9F03C6015}">
      <dsp:nvSpPr>
        <dsp:cNvPr id="0" name=""/>
        <dsp:cNvSpPr/>
      </dsp:nvSpPr>
      <dsp:spPr>
        <a:xfrm rot="16200000">
          <a:off x="5315520" y="2541648"/>
          <a:ext cx="1546497" cy="186419"/>
        </a:xfrm>
        <a:prstGeom prst="rect">
          <a:avLst/>
        </a:prstGeom>
        <a:solidFill>
          <a:schemeClr val="accent2">
            <a:hueOff val="-6042574"/>
            <a:satOff val="-10805"/>
            <a:lumOff val="1617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9C359F6-BDF6-41DC-BD09-E1A4B8FE0055}">
      <dsp:nvSpPr>
        <dsp:cNvPr id="0" name=""/>
        <dsp:cNvSpPr/>
      </dsp:nvSpPr>
      <dsp:spPr>
        <a:xfrm>
          <a:off x="5671006" y="3107765"/>
          <a:ext cx="2071324" cy="1242794"/>
        </a:xfrm>
        <a:prstGeom prst="roundRect">
          <a:avLst>
            <a:gd name="adj" fmla="val 10000"/>
          </a:avLst>
        </a:prstGeom>
        <a:solidFill>
          <a:schemeClr val="accent2">
            <a:hueOff val="-4834059"/>
            <a:satOff val="-8644"/>
            <a:lumOff val="1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Calibri"/>
              <a:ea typeface="Calibri"/>
              <a:cs typeface="Calibri"/>
            </a:rPr>
            <a:t>Model Selection</a:t>
          </a:r>
        </a:p>
      </dsp:txBody>
      <dsp:txXfrm>
        <a:off x="5707406" y="3144165"/>
        <a:ext cx="1998524" cy="1169994"/>
      </dsp:txXfrm>
    </dsp:sp>
    <dsp:sp modelId="{433DA561-5138-4B4A-AE86-2D2770D6ED03}">
      <dsp:nvSpPr>
        <dsp:cNvPr id="0" name=""/>
        <dsp:cNvSpPr/>
      </dsp:nvSpPr>
      <dsp:spPr>
        <a:xfrm rot="16200000">
          <a:off x="5315520" y="988155"/>
          <a:ext cx="1546497" cy="186419"/>
        </a:xfrm>
        <a:prstGeom prst="rect">
          <a:avLst/>
        </a:prstGeom>
        <a:solidFill>
          <a:schemeClr val="accent2">
            <a:hueOff val="-8056765"/>
            <a:satOff val="-14407"/>
            <a:lumOff val="2156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34B7C7-29AC-408A-B4F1-88276ED3659F}">
      <dsp:nvSpPr>
        <dsp:cNvPr id="0" name=""/>
        <dsp:cNvSpPr/>
      </dsp:nvSpPr>
      <dsp:spPr>
        <a:xfrm>
          <a:off x="5671006" y="1554271"/>
          <a:ext cx="2071324" cy="1242794"/>
        </a:xfrm>
        <a:prstGeom prst="roundRect">
          <a:avLst>
            <a:gd name="adj" fmla="val 10000"/>
          </a:avLst>
        </a:prstGeom>
        <a:solidFill>
          <a:schemeClr val="accent2">
            <a:hueOff val="-6445412"/>
            <a:satOff val="-11526"/>
            <a:lumOff val="172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Calibri"/>
              <a:ea typeface="Calibri"/>
              <a:cs typeface="Calibri"/>
            </a:rPr>
            <a:t>Model Training</a:t>
          </a:r>
        </a:p>
      </dsp:txBody>
      <dsp:txXfrm>
        <a:off x="5707406" y="1590671"/>
        <a:ext cx="1998524" cy="1169994"/>
      </dsp:txXfrm>
    </dsp:sp>
    <dsp:sp modelId="{693A03C8-644E-425F-B00B-2D3844C8CC87}">
      <dsp:nvSpPr>
        <dsp:cNvPr id="0" name=""/>
        <dsp:cNvSpPr/>
      </dsp:nvSpPr>
      <dsp:spPr>
        <a:xfrm>
          <a:off x="5671006" y="778"/>
          <a:ext cx="2071324" cy="1242794"/>
        </a:xfrm>
        <a:prstGeom prst="roundRect">
          <a:avLst>
            <a:gd name="adj" fmla="val 10000"/>
          </a:avLst>
        </a:prstGeom>
        <a:solidFill>
          <a:schemeClr val="accent2">
            <a:hueOff val="-8056765"/>
            <a:satOff val="-14407"/>
            <a:lumOff val="2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Calibri"/>
              <a:ea typeface="Calibri"/>
              <a:cs typeface="Calibri"/>
            </a:rPr>
            <a:t>Evaluation</a:t>
          </a:r>
          <a:endParaRPr lang="en-US" sz="2400" kern="1200"/>
        </a:p>
      </dsp:txBody>
      <dsp:txXfrm>
        <a:off x="5707406" y="37178"/>
        <a:ext cx="1998524" cy="1169994"/>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12/3/2024</a:t>
            </a:fld>
            <a:endParaRPr lang="en-US"/>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338306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12/3/2024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67871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12/3/2024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98196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12/3/2024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96774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12/3/2024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947670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12/3/2024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37656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12/3/2024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948642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12/3/2024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25127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12/3/2024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9608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12/3/2024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62348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12/3/2024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76944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12/3/2024</a:t>
            </a:fld>
            <a:endParaRPr lang="en-US" sz="100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6100901"/>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791" r:id="rId8"/>
    <p:sldLayoutId id="2147483792" r:id="rId9"/>
    <p:sldLayoutId id="2147483793" r:id="rId10"/>
    <p:sldLayoutId id="2147483801"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1FD5705B-63E0-4364-B909-EC902FEAAC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0B7E355D-DAEA-4421-B67A-FA13C0FBD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p:cNvSpPr>
            <a:spLocks noGrp="1"/>
          </p:cNvSpPr>
          <p:nvPr>
            <p:ph type="ctrTitle"/>
          </p:nvPr>
        </p:nvSpPr>
        <p:spPr>
          <a:xfrm>
            <a:off x="777239" y="1122363"/>
            <a:ext cx="5047488" cy="2387600"/>
          </a:xfrm>
        </p:spPr>
        <p:txBody>
          <a:bodyPr vert="horz" lIns="91440" tIns="45720" rIns="91440" bIns="45720" rtlCol="0">
            <a:noAutofit/>
          </a:bodyPr>
          <a:lstStyle/>
          <a:p>
            <a:pPr algn="l"/>
            <a:r>
              <a:rPr lang="en-US"/>
              <a:t>Causal Analysis of Mental Health Issues in Social Media Posts</a:t>
            </a:r>
          </a:p>
        </p:txBody>
      </p:sp>
      <p:sp>
        <p:nvSpPr>
          <p:cNvPr id="3" name="Subtitle 2"/>
          <p:cNvSpPr>
            <a:spLocks noGrp="1"/>
          </p:cNvSpPr>
          <p:nvPr>
            <p:ph type="subTitle" idx="1"/>
          </p:nvPr>
        </p:nvSpPr>
        <p:spPr>
          <a:xfrm>
            <a:off x="777239" y="3695618"/>
            <a:ext cx="5047488" cy="2043445"/>
          </a:xfrm>
        </p:spPr>
        <p:txBody>
          <a:bodyPr vert="horz" lIns="91440" tIns="45720" rIns="91440" bIns="45720" rtlCol="0" anchor="t">
            <a:normAutofit/>
          </a:bodyPr>
          <a:lstStyle/>
          <a:p>
            <a:pPr indent="-228600" algn="l"/>
            <a:r>
              <a:rPr lang="en-US" b="1"/>
              <a:t>Presented by:</a:t>
            </a:r>
            <a:r>
              <a:rPr lang="en-US"/>
              <a:t> </a:t>
            </a:r>
          </a:p>
          <a:p>
            <a:pPr indent="-228600" algn="l"/>
            <a:r>
              <a:rPr lang="en-US"/>
              <a:t>Kushal (202318006)</a:t>
            </a:r>
            <a:br>
              <a:rPr lang="en-US">
                <a:ea typeface="Calibri"/>
                <a:cs typeface="Calibri"/>
              </a:rPr>
            </a:br>
            <a:r>
              <a:rPr lang="en-US"/>
              <a:t>Aayush (202318023)</a:t>
            </a:r>
            <a:br>
              <a:rPr lang="en-US">
                <a:ea typeface="Calibri"/>
                <a:cs typeface="Calibri"/>
              </a:rPr>
            </a:br>
            <a:r>
              <a:rPr lang="en-US"/>
              <a:t>Harshil (202318033)</a:t>
            </a:r>
            <a:br>
              <a:rPr lang="en-US">
                <a:ea typeface="Calibri"/>
                <a:cs typeface="Calibri"/>
              </a:rPr>
            </a:br>
            <a:r>
              <a:rPr lang="en-US"/>
              <a:t>Sobhan(202318040)</a:t>
            </a:r>
            <a:endParaRPr lang="en-US">
              <a:ea typeface="Calibri"/>
              <a:cs typeface="Calibri"/>
            </a:endParaRPr>
          </a:p>
        </p:txBody>
      </p:sp>
      <p:grpSp>
        <p:nvGrpSpPr>
          <p:cNvPr id="84" name="decorative circles">
            <a:extLst>
              <a:ext uri="{FF2B5EF4-FFF2-40B4-BE49-F238E27FC236}">
                <a16:creationId xmlns:a16="http://schemas.microsoft.com/office/drawing/2014/main" id="{61D9147E-6246-4344-B99C-7E58532D8C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74" name="Oval 73">
              <a:extLst>
                <a:ext uri="{FF2B5EF4-FFF2-40B4-BE49-F238E27FC236}">
                  <a16:creationId xmlns:a16="http://schemas.microsoft.com/office/drawing/2014/main" id="{B9D06285-CD49-4308-BDD4-0AF48D39BE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1D4A3886-A465-4577-99CE-251AA7B92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6B4A1D21-7CBB-44D9-A528-DB74C3107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73600DE0-90F9-4BD7-A084-ECB65A2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EC243907-3995-49EB-94E9-35C68C13C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4629A2DC-7066-4487-A307-68F210722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D0508B2B-067E-421A-9C09-522CFF39F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89BA730-4DAE-4702-A5C5-013F9CEB0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logo of a robot&#10;&#10;Description automatically generated">
            <a:extLst>
              <a:ext uri="{FF2B5EF4-FFF2-40B4-BE49-F238E27FC236}">
                <a16:creationId xmlns:a16="http://schemas.microsoft.com/office/drawing/2014/main" id="{A143CB7D-2A73-7879-3CB5-91370A315A5E}"/>
              </a:ext>
            </a:extLst>
          </p:cNvPr>
          <p:cNvPicPr>
            <a:picLocks noChangeAspect="1"/>
          </p:cNvPicPr>
          <p:nvPr/>
        </p:nvPicPr>
        <p:blipFill>
          <a:blip r:embed="rId2"/>
          <a:srcRect l="3979" r="3224"/>
          <a:stretch/>
        </p:blipFill>
        <p:spPr>
          <a:xfrm>
            <a:off x="6306574" y="552339"/>
            <a:ext cx="5728174" cy="572817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A4785-10AF-EBC6-ABE2-568AC8812102}"/>
              </a:ext>
            </a:extLst>
          </p:cNvPr>
          <p:cNvSpPr>
            <a:spLocks noGrp="1"/>
          </p:cNvSpPr>
          <p:nvPr>
            <p:ph type="title"/>
          </p:nvPr>
        </p:nvSpPr>
        <p:spPr/>
        <p:txBody>
          <a:bodyPr/>
          <a:lstStyle/>
          <a:p>
            <a:r>
              <a:rPr lang="en-US"/>
              <a:t>Models</a:t>
            </a:r>
          </a:p>
        </p:txBody>
      </p:sp>
      <p:sp>
        <p:nvSpPr>
          <p:cNvPr id="3" name="Content Placeholder 2">
            <a:extLst>
              <a:ext uri="{FF2B5EF4-FFF2-40B4-BE49-F238E27FC236}">
                <a16:creationId xmlns:a16="http://schemas.microsoft.com/office/drawing/2014/main" id="{7C9CAA2E-0D75-A2E1-1904-A592E15253C3}"/>
              </a:ext>
            </a:extLst>
          </p:cNvPr>
          <p:cNvSpPr>
            <a:spLocks noGrp="1"/>
          </p:cNvSpPr>
          <p:nvPr>
            <p:ph idx="1"/>
          </p:nvPr>
        </p:nvSpPr>
        <p:spPr/>
        <p:txBody>
          <a:bodyPr vert="horz" lIns="91440" tIns="45720" rIns="91440" bIns="45720" rtlCol="0" anchor="t">
            <a:normAutofit fontScale="92500" lnSpcReduction="10000"/>
          </a:bodyPr>
          <a:lstStyle/>
          <a:p>
            <a:pPr marL="0" indent="0">
              <a:buClr>
                <a:srgbClr val="B1005E"/>
              </a:buClr>
              <a:buNone/>
            </a:pPr>
            <a:endParaRPr lang="en-US">
              <a:ea typeface="+mn-lt"/>
              <a:cs typeface="+mn-lt"/>
            </a:endParaRPr>
          </a:p>
          <a:p>
            <a:pPr>
              <a:buClr>
                <a:srgbClr val="B1005E"/>
              </a:buClr>
            </a:pPr>
            <a:r>
              <a:rPr lang="en-US" b="1">
                <a:ea typeface="+mn-lt"/>
                <a:cs typeface="+mn-lt"/>
              </a:rPr>
              <a:t>Logistic Regression</a:t>
            </a:r>
            <a:r>
              <a:rPr lang="en-US">
                <a:ea typeface="+mn-lt"/>
                <a:cs typeface="+mn-lt"/>
              </a:rPr>
              <a:t>:</a:t>
            </a:r>
            <a:endParaRPr lang="en-US">
              <a:ea typeface="Calibri"/>
              <a:cs typeface="Calibri"/>
            </a:endParaRPr>
          </a:p>
          <a:p>
            <a:pPr lvl="1">
              <a:buClr>
                <a:srgbClr val="B1005E"/>
              </a:buClr>
            </a:pPr>
            <a:r>
              <a:rPr lang="en-US" sz="2000">
                <a:ea typeface="+mn-lt"/>
                <a:cs typeface="+mn-lt"/>
              </a:rPr>
              <a:t>A simple yet effective model for multi-class classification of textual data.</a:t>
            </a:r>
            <a:endParaRPr lang="en-US" sz="2000">
              <a:ea typeface="Calibri"/>
              <a:cs typeface="Calibri"/>
            </a:endParaRPr>
          </a:p>
          <a:p>
            <a:pPr>
              <a:buClr>
                <a:srgbClr val="B1005E"/>
              </a:buClr>
            </a:pPr>
            <a:r>
              <a:rPr lang="en-US" b="1">
                <a:ea typeface="+mn-lt"/>
                <a:cs typeface="+mn-lt"/>
              </a:rPr>
              <a:t>Support Vector Machine (SVM)</a:t>
            </a:r>
            <a:r>
              <a:rPr lang="en-US">
                <a:ea typeface="+mn-lt"/>
                <a:cs typeface="+mn-lt"/>
              </a:rPr>
              <a:t>:</a:t>
            </a:r>
            <a:endParaRPr lang="en-US"/>
          </a:p>
          <a:p>
            <a:pPr lvl="1">
              <a:buClr>
                <a:srgbClr val="B1005E"/>
              </a:buClr>
            </a:pPr>
            <a:r>
              <a:rPr lang="en-US" sz="2000">
                <a:ea typeface="+mn-lt"/>
                <a:cs typeface="+mn-lt"/>
              </a:rPr>
              <a:t>Utilizes hyperplanes to classify text into distinct causal categories.</a:t>
            </a:r>
            <a:endParaRPr lang="en-US" sz="2000">
              <a:ea typeface="Calibri"/>
              <a:cs typeface="Calibri"/>
            </a:endParaRPr>
          </a:p>
          <a:p>
            <a:pPr>
              <a:buClr>
                <a:srgbClr val="B1005E"/>
              </a:buClr>
            </a:pPr>
            <a:r>
              <a:rPr lang="en-US" b="1">
                <a:ea typeface="+mn-lt"/>
                <a:cs typeface="+mn-lt"/>
              </a:rPr>
              <a:t>LSTM (Long Short-Term Memory)</a:t>
            </a:r>
            <a:r>
              <a:rPr lang="en-US">
                <a:ea typeface="+mn-lt"/>
                <a:cs typeface="+mn-lt"/>
              </a:rPr>
              <a:t>:</a:t>
            </a:r>
            <a:endParaRPr lang="en-US"/>
          </a:p>
          <a:p>
            <a:pPr lvl="1">
              <a:buClr>
                <a:srgbClr val="B1005E"/>
              </a:buClr>
            </a:pPr>
            <a:r>
              <a:rPr lang="en-US" sz="2000">
                <a:ea typeface="+mn-lt"/>
                <a:cs typeface="+mn-lt"/>
              </a:rPr>
              <a:t>Captures sequential relationships in posts to understand context over time.</a:t>
            </a:r>
            <a:endParaRPr lang="en-US" sz="2000">
              <a:ea typeface="Calibri"/>
              <a:cs typeface="Calibri"/>
            </a:endParaRPr>
          </a:p>
          <a:p>
            <a:pPr>
              <a:buClr>
                <a:srgbClr val="B1005E"/>
              </a:buClr>
            </a:pPr>
            <a:r>
              <a:rPr lang="en-US" b="1">
                <a:ea typeface="+mn-lt"/>
                <a:cs typeface="+mn-lt"/>
              </a:rPr>
              <a:t>GRU (Gated Recurrent Unit)</a:t>
            </a:r>
            <a:r>
              <a:rPr lang="en-US">
                <a:ea typeface="+mn-lt"/>
                <a:cs typeface="+mn-lt"/>
              </a:rPr>
              <a:t>:</a:t>
            </a:r>
            <a:endParaRPr lang="en-US"/>
          </a:p>
          <a:p>
            <a:pPr lvl="1">
              <a:buClr>
                <a:srgbClr val="B1005E"/>
              </a:buClr>
            </a:pPr>
            <a:r>
              <a:rPr lang="en-US" sz="2000">
                <a:ea typeface="+mn-lt"/>
                <a:cs typeface="+mn-lt"/>
              </a:rPr>
              <a:t>A simplified recurrent model that efficiently handles sequential data.</a:t>
            </a:r>
            <a:endParaRPr lang="en-US" sz="2000">
              <a:ea typeface="Calibri"/>
              <a:cs typeface="Calibri"/>
            </a:endParaRPr>
          </a:p>
          <a:p>
            <a:pPr>
              <a:buClr>
                <a:srgbClr val="B1005E"/>
              </a:buClr>
            </a:pPr>
            <a:r>
              <a:rPr lang="en-US" b="1">
                <a:ea typeface="+mn-lt"/>
                <a:cs typeface="+mn-lt"/>
              </a:rPr>
              <a:t>CNN (Convolutional Neural Network)</a:t>
            </a:r>
            <a:r>
              <a:rPr lang="en-US">
                <a:ea typeface="+mn-lt"/>
                <a:cs typeface="+mn-lt"/>
              </a:rPr>
              <a:t>:</a:t>
            </a:r>
            <a:endParaRPr lang="en-US"/>
          </a:p>
          <a:p>
            <a:pPr lvl="1">
              <a:buClr>
                <a:srgbClr val="B1005E"/>
              </a:buClr>
            </a:pPr>
            <a:r>
              <a:rPr lang="en-US" sz="2000">
                <a:ea typeface="+mn-lt"/>
                <a:cs typeface="+mn-lt"/>
              </a:rPr>
              <a:t>Extracts significant patterns and features from text using convolution layers.</a:t>
            </a:r>
            <a:endParaRPr lang="en-US" sz="2000">
              <a:ea typeface="Calibri"/>
              <a:cs typeface="Calibri"/>
            </a:endParaRPr>
          </a:p>
          <a:p>
            <a:pPr>
              <a:buClr>
                <a:srgbClr val="B1005E"/>
              </a:buClr>
            </a:pPr>
            <a:r>
              <a:rPr lang="en-US" b="1">
                <a:ea typeface="+mn-lt"/>
                <a:cs typeface="+mn-lt"/>
              </a:rPr>
              <a:t>Hybrid Models (CNN+LSTM, CNN+GRU)</a:t>
            </a:r>
            <a:r>
              <a:rPr lang="en-US">
                <a:ea typeface="+mn-lt"/>
                <a:cs typeface="+mn-lt"/>
              </a:rPr>
              <a:t>:</a:t>
            </a:r>
            <a:endParaRPr lang="en-US"/>
          </a:p>
          <a:p>
            <a:pPr lvl="1">
              <a:buClr>
                <a:srgbClr val="B1005E"/>
              </a:buClr>
            </a:pPr>
            <a:r>
              <a:rPr lang="en-US" sz="2000">
                <a:ea typeface="+mn-lt"/>
                <a:cs typeface="+mn-lt"/>
              </a:rPr>
              <a:t>Combine CNN's feature extraction with LSTM/GRU's sequence learning capabilities.</a:t>
            </a:r>
            <a:endParaRPr lang="en-US" sz="2000">
              <a:ea typeface="Calibri"/>
              <a:cs typeface="Calibri"/>
            </a:endParaRPr>
          </a:p>
          <a:p>
            <a:pPr>
              <a:buClr>
                <a:srgbClr val="B1005E"/>
              </a:buClr>
            </a:pPr>
            <a:endParaRPr lang="en-US">
              <a:ea typeface="Calibri"/>
              <a:cs typeface="Calibri"/>
            </a:endParaRPr>
          </a:p>
          <a:p>
            <a:pPr>
              <a:buClr>
                <a:srgbClr val="B1005E"/>
              </a:buClr>
            </a:pPr>
            <a:endParaRPr lang="en-US"/>
          </a:p>
        </p:txBody>
      </p:sp>
    </p:spTree>
    <p:extLst>
      <p:ext uri="{BB962C8B-B14F-4D97-AF65-F5344CB8AC3E}">
        <p14:creationId xmlns:p14="http://schemas.microsoft.com/office/powerpoint/2010/main" val="1163624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75C19-5EE8-65AE-D474-3B7694A7C1F1}"/>
              </a:ext>
            </a:extLst>
          </p:cNvPr>
          <p:cNvSpPr>
            <a:spLocks noGrp="1"/>
          </p:cNvSpPr>
          <p:nvPr>
            <p:ph type="title"/>
          </p:nvPr>
        </p:nvSpPr>
        <p:spPr/>
        <p:txBody>
          <a:bodyPr>
            <a:normAutofit/>
          </a:bodyPr>
          <a:lstStyle/>
          <a:p>
            <a:r>
              <a:rPr lang="en-US">
                <a:ea typeface="+mj-lt"/>
                <a:cs typeface="+mj-lt"/>
              </a:rPr>
              <a:t>Framework for Causal Analysis</a:t>
            </a:r>
          </a:p>
        </p:txBody>
      </p:sp>
      <p:pic>
        <p:nvPicPr>
          <p:cNvPr id="4" name="Content Placeholder 3" descr="A diagram of a mental disorder&#10;&#10;Description automatically generated">
            <a:extLst>
              <a:ext uri="{FF2B5EF4-FFF2-40B4-BE49-F238E27FC236}">
                <a16:creationId xmlns:a16="http://schemas.microsoft.com/office/drawing/2014/main" id="{22006041-6872-1779-3595-BDED4F83C007}"/>
              </a:ext>
            </a:extLst>
          </p:cNvPr>
          <p:cNvPicPr>
            <a:picLocks noGrp="1" noChangeAspect="1"/>
          </p:cNvPicPr>
          <p:nvPr>
            <p:ph idx="1"/>
          </p:nvPr>
        </p:nvPicPr>
        <p:blipFill>
          <a:blip r:embed="rId2"/>
          <a:stretch>
            <a:fillRect/>
          </a:stretch>
        </p:blipFill>
        <p:spPr>
          <a:xfrm>
            <a:off x="3046630" y="1431710"/>
            <a:ext cx="5095085" cy="5423303"/>
          </a:xfrm>
        </p:spPr>
      </p:pic>
    </p:spTree>
    <p:extLst>
      <p:ext uri="{BB962C8B-B14F-4D97-AF65-F5344CB8AC3E}">
        <p14:creationId xmlns:p14="http://schemas.microsoft.com/office/powerpoint/2010/main" val="3363219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B1690-481E-EAA0-2075-22973141349B}"/>
              </a:ext>
            </a:extLst>
          </p:cNvPr>
          <p:cNvSpPr>
            <a:spLocks noGrp="1"/>
          </p:cNvSpPr>
          <p:nvPr>
            <p:ph type="title"/>
          </p:nvPr>
        </p:nvSpPr>
        <p:spPr/>
        <p:txBody>
          <a:bodyPr/>
          <a:lstStyle/>
          <a:p>
            <a:r>
              <a:rPr lang="en-US"/>
              <a:t>Evaluation Policy</a:t>
            </a:r>
          </a:p>
        </p:txBody>
      </p:sp>
      <p:sp>
        <p:nvSpPr>
          <p:cNvPr id="3" name="Content Placeholder 2">
            <a:extLst>
              <a:ext uri="{FF2B5EF4-FFF2-40B4-BE49-F238E27FC236}">
                <a16:creationId xmlns:a16="http://schemas.microsoft.com/office/drawing/2014/main" id="{FEA36580-709F-10DB-287E-8F647788503F}"/>
              </a:ext>
            </a:extLst>
          </p:cNvPr>
          <p:cNvSpPr>
            <a:spLocks noGrp="1"/>
          </p:cNvSpPr>
          <p:nvPr>
            <p:ph idx="1"/>
          </p:nvPr>
        </p:nvSpPr>
        <p:spPr/>
        <p:txBody>
          <a:bodyPr vert="horz" lIns="91440" tIns="45720" rIns="91440" bIns="45720" rtlCol="0" anchor="t">
            <a:normAutofit/>
          </a:bodyPr>
          <a:lstStyle/>
          <a:p>
            <a:pPr>
              <a:buClr>
                <a:srgbClr val="B1005E"/>
              </a:buClr>
            </a:pPr>
            <a:endParaRPr lang="en-US" sz="2800" b="1">
              <a:ea typeface="Calibri"/>
              <a:cs typeface="Calibri"/>
            </a:endParaRPr>
          </a:p>
          <a:p>
            <a:pPr>
              <a:buClr>
                <a:srgbClr val="B1005E"/>
              </a:buClr>
            </a:pPr>
            <a:r>
              <a:rPr lang="en-US" sz="2800" b="1">
                <a:ea typeface="+mn-lt"/>
                <a:cs typeface="+mn-lt"/>
              </a:rPr>
              <a:t>Accuracy</a:t>
            </a:r>
            <a:r>
              <a:rPr lang="en-US" sz="2800">
                <a:ea typeface="+mn-lt"/>
                <a:cs typeface="+mn-lt"/>
              </a:rPr>
              <a:t>: Measures the overall correctness of model predictions.</a:t>
            </a:r>
            <a:endParaRPr lang="en-US" sz="2800">
              <a:ea typeface="Calibri"/>
              <a:cs typeface="Calibri"/>
            </a:endParaRPr>
          </a:p>
          <a:p>
            <a:pPr>
              <a:buClr>
                <a:srgbClr val="B1005E"/>
              </a:buClr>
              <a:buFont typeface="Arial,Sans-Serif" panose="020B0604020202020204" pitchFamily="34" charset="0"/>
            </a:pPr>
            <a:r>
              <a:rPr lang="en-US" sz="2800" b="1">
                <a:ea typeface="+mn-lt"/>
                <a:cs typeface="+mn-lt"/>
              </a:rPr>
              <a:t>Precision: </a:t>
            </a:r>
            <a:r>
              <a:rPr lang="en-US" sz="2800">
                <a:ea typeface="+mn-lt"/>
                <a:cs typeface="+mn-lt"/>
              </a:rPr>
              <a:t>The proportion of true positive predictions out of all predicted positives.</a:t>
            </a:r>
          </a:p>
          <a:p>
            <a:pPr>
              <a:buClr>
                <a:srgbClr val="B1005E"/>
              </a:buClr>
              <a:buFont typeface="Arial,Sans-Serif" panose="020B0604020202020204" pitchFamily="34" charset="0"/>
            </a:pPr>
            <a:r>
              <a:rPr lang="en-US" sz="2800" b="1">
                <a:ea typeface="+mn-lt"/>
                <a:cs typeface="+mn-lt"/>
              </a:rPr>
              <a:t>Recall: </a:t>
            </a:r>
            <a:r>
              <a:rPr lang="en-US" sz="2800">
                <a:ea typeface="+mn-lt"/>
                <a:cs typeface="+mn-lt"/>
              </a:rPr>
              <a:t>The proportion of true positive predictions out of all actual positives.</a:t>
            </a:r>
          </a:p>
          <a:p>
            <a:pPr>
              <a:buClr>
                <a:srgbClr val="B1005E"/>
              </a:buClr>
              <a:buFont typeface="Arial,Sans-Serif" panose="020B0604020202020204" pitchFamily="34" charset="0"/>
            </a:pPr>
            <a:r>
              <a:rPr lang="en-US" sz="2800" b="1">
                <a:ea typeface="+mn-lt"/>
                <a:cs typeface="+mn-lt"/>
              </a:rPr>
              <a:t>F1 Score: </a:t>
            </a:r>
            <a:r>
              <a:rPr lang="en-US" sz="2800">
                <a:ea typeface="+mn-lt"/>
                <a:cs typeface="+mn-lt"/>
              </a:rPr>
              <a:t>Balances precision and recall</a:t>
            </a:r>
          </a:p>
        </p:txBody>
      </p:sp>
    </p:spTree>
    <p:extLst>
      <p:ext uri="{BB962C8B-B14F-4D97-AF65-F5344CB8AC3E}">
        <p14:creationId xmlns:p14="http://schemas.microsoft.com/office/powerpoint/2010/main" val="3486095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53F7E-2181-3B50-4AD8-804F20709695}"/>
              </a:ext>
            </a:extLst>
          </p:cNvPr>
          <p:cNvSpPr>
            <a:spLocks noGrp="1"/>
          </p:cNvSpPr>
          <p:nvPr>
            <p:ph type="title"/>
          </p:nvPr>
        </p:nvSpPr>
        <p:spPr/>
        <p:txBody>
          <a:bodyPr/>
          <a:lstStyle/>
          <a:p>
            <a:r>
              <a:rPr lang="en-US"/>
              <a:t>Result</a:t>
            </a:r>
          </a:p>
        </p:txBody>
      </p:sp>
      <p:graphicFrame>
        <p:nvGraphicFramePr>
          <p:cNvPr id="4" name="Content Placeholder 3">
            <a:extLst>
              <a:ext uri="{FF2B5EF4-FFF2-40B4-BE49-F238E27FC236}">
                <a16:creationId xmlns:a16="http://schemas.microsoft.com/office/drawing/2014/main" id="{2C4B847B-0FCA-5181-01A2-F45E2FE0039A}"/>
              </a:ext>
            </a:extLst>
          </p:cNvPr>
          <p:cNvGraphicFramePr>
            <a:graphicFrameLocks noGrp="1"/>
          </p:cNvGraphicFramePr>
          <p:nvPr>
            <p:ph idx="1"/>
            <p:extLst>
              <p:ext uri="{D42A27DB-BD31-4B8C-83A1-F6EECF244321}">
                <p14:modId xmlns:p14="http://schemas.microsoft.com/office/powerpoint/2010/main" val="1443387412"/>
              </p:ext>
            </p:extLst>
          </p:nvPr>
        </p:nvGraphicFramePr>
        <p:xfrm>
          <a:off x="782876" y="1826712"/>
          <a:ext cx="3976494" cy="3657600"/>
        </p:xfrm>
        <a:graphic>
          <a:graphicData uri="http://schemas.openxmlformats.org/drawingml/2006/table">
            <a:tbl>
              <a:tblPr firstRow="1" bandRow="1">
                <a:tableStyleId>{5C22544A-7EE6-4342-B048-85BDC9FD1C3A}</a:tableStyleId>
              </a:tblPr>
              <a:tblGrid>
                <a:gridCol w="1988247">
                  <a:extLst>
                    <a:ext uri="{9D8B030D-6E8A-4147-A177-3AD203B41FA5}">
                      <a16:colId xmlns:a16="http://schemas.microsoft.com/office/drawing/2014/main" val="1830196978"/>
                    </a:ext>
                  </a:extLst>
                </a:gridCol>
                <a:gridCol w="1988247">
                  <a:extLst>
                    <a:ext uri="{9D8B030D-6E8A-4147-A177-3AD203B41FA5}">
                      <a16:colId xmlns:a16="http://schemas.microsoft.com/office/drawing/2014/main" val="1559311763"/>
                    </a:ext>
                  </a:extLst>
                </a:gridCol>
              </a:tblGrid>
              <a:tr h="348099">
                <a:tc>
                  <a:txBody>
                    <a:bodyPr/>
                    <a:lstStyle/>
                    <a:p>
                      <a:pPr lvl="0">
                        <a:buNone/>
                      </a:pPr>
                      <a:r>
                        <a:rPr lang="en-US" sz="1800" b="0" i="0" u="none" strike="noStrike" noProof="0">
                          <a:latin typeface="Calibri"/>
                        </a:rPr>
                        <a:t>Classifier</a:t>
                      </a:r>
                      <a:endParaRPr lang="en-US"/>
                    </a:p>
                  </a:txBody>
                  <a:tcPr/>
                </a:tc>
                <a:tc>
                  <a:txBody>
                    <a:bodyPr/>
                    <a:lstStyle/>
                    <a:p>
                      <a:r>
                        <a:rPr lang="en-US"/>
                        <a:t>Accuracy</a:t>
                      </a:r>
                    </a:p>
                  </a:txBody>
                  <a:tcPr/>
                </a:tc>
                <a:extLst>
                  <a:ext uri="{0D108BD9-81ED-4DB2-BD59-A6C34878D82A}">
                    <a16:rowId xmlns:a16="http://schemas.microsoft.com/office/drawing/2014/main" val="409754188"/>
                  </a:ext>
                </a:extLst>
              </a:tr>
              <a:tr h="348099">
                <a:tc>
                  <a:txBody>
                    <a:bodyPr/>
                    <a:lstStyle/>
                    <a:p>
                      <a:r>
                        <a:rPr lang="en-US" b="1"/>
                        <a:t>LR</a:t>
                      </a:r>
                    </a:p>
                  </a:txBody>
                  <a:tcPr>
                    <a:solidFill>
                      <a:schemeClr val="accent3">
                        <a:lumMod val="60000"/>
                        <a:lumOff val="40000"/>
                      </a:schemeClr>
                    </a:solidFill>
                  </a:tcPr>
                </a:tc>
                <a:tc>
                  <a:txBody>
                    <a:bodyPr/>
                    <a:lstStyle/>
                    <a:p>
                      <a:r>
                        <a:rPr lang="en-US" b="1"/>
                        <a:t>0.4881</a:t>
                      </a:r>
                    </a:p>
                  </a:txBody>
                  <a:tcPr>
                    <a:solidFill>
                      <a:schemeClr val="accent3">
                        <a:lumMod val="60000"/>
                        <a:lumOff val="40000"/>
                      </a:schemeClr>
                    </a:solidFill>
                  </a:tcPr>
                </a:tc>
                <a:extLst>
                  <a:ext uri="{0D108BD9-81ED-4DB2-BD59-A6C34878D82A}">
                    <a16:rowId xmlns:a16="http://schemas.microsoft.com/office/drawing/2014/main" val="1994835041"/>
                  </a:ext>
                </a:extLst>
              </a:tr>
              <a:tr h="348099">
                <a:tc>
                  <a:txBody>
                    <a:bodyPr/>
                    <a:lstStyle/>
                    <a:p>
                      <a:r>
                        <a:rPr lang="en-US"/>
                        <a:t>SVM</a:t>
                      </a:r>
                    </a:p>
                  </a:txBody>
                  <a:tcPr/>
                </a:tc>
                <a:tc>
                  <a:txBody>
                    <a:bodyPr/>
                    <a:lstStyle/>
                    <a:p>
                      <a:r>
                        <a:rPr lang="en-US"/>
                        <a:t>0.4826</a:t>
                      </a:r>
                    </a:p>
                  </a:txBody>
                  <a:tcPr/>
                </a:tc>
                <a:extLst>
                  <a:ext uri="{0D108BD9-81ED-4DB2-BD59-A6C34878D82A}">
                    <a16:rowId xmlns:a16="http://schemas.microsoft.com/office/drawing/2014/main" val="915663997"/>
                  </a:ext>
                </a:extLst>
              </a:tr>
              <a:tr h="348099">
                <a:tc>
                  <a:txBody>
                    <a:bodyPr/>
                    <a:lstStyle/>
                    <a:p>
                      <a:r>
                        <a:rPr lang="en-US"/>
                        <a:t>LSTM</a:t>
                      </a:r>
                    </a:p>
                  </a:txBody>
                  <a:tcPr/>
                </a:tc>
                <a:tc>
                  <a:txBody>
                    <a:bodyPr/>
                    <a:lstStyle/>
                    <a:p>
                      <a:r>
                        <a:rPr lang="en-US"/>
                        <a:t>0.4405</a:t>
                      </a:r>
                    </a:p>
                  </a:txBody>
                  <a:tcPr/>
                </a:tc>
                <a:extLst>
                  <a:ext uri="{0D108BD9-81ED-4DB2-BD59-A6C34878D82A}">
                    <a16:rowId xmlns:a16="http://schemas.microsoft.com/office/drawing/2014/main" val="1676480400"/>
                  </a:ext>
                </a:extLst>
              </a:tr>
              <a:tr h="348099">
                <a:tc>
                  <a:txBody>
                    <a:bodyPr/>
                    <a:lstStyle/>
                    <a:p>
                      <a:r>
                        <a:rPr lang="en-US"/>
                        <a:t>CNN</a:t>
                      </a:r>
                    </a:p>
                  </a:txBody>
                  <a:tcPr/>
                </a:tc>
                <a:tc>
                  <a:txBody>
                    <a:bodyPr/>
                    <a:lstStyle/>
                    <a:p>
                      <a:r>
                        <a:rPr lang="en-US"/>
                        <a:t>0.4730</a:t>
                      </a:r>
                    </a:p>
                  </a:txBody>
                  <a:tcPr/>
                </a:tc>
                <a:extLst>
                  <a:ext uri="{0D108BD9-81ED-4DB2-BD59-A6C34878D82A}">
                    <a16:rowId xmlns:a16="http://schemas.microsoft.com/office/drawing/2014/main" val="3705358134"/>
                  </a:ext>
                </a:extLst>
              </a:tr>
              <a:tr h="348099">
                <a:tc>
                  <a:txBody>
                    <a:bodyPr/>
                    <a:lstStyle/>
                    <a:p>
                      <a:r>
                        <a:rPr lang="en-US"/>
                        <a:t>GRU</a:t>
                      </a:r>
                    </a:p>
                  </a:txBody>
                  <a:tcPr/>
                </a:tc>
                <a:tc>
                  <a:txBody>
                    <a:bodyPr/>
                    <a:lstStyle/>
                    <a:p>
                      <a:r>
                        <a:rPr lang="en-US"/>
                        <a:t>0.3865</a:t>
                      </a:r>
                    </a:p>
                  </a:txBody>
                  <a:tcPr/>
                </a:tc>
                <a:extLst>
                  <a:ext uri="{0D108BD9-81ED-4DB2-BD59-A6C34878D82A}">
                    <a16:rowId xmlns:a16="http://schemas.microsoft.com/office/drawing/2014/main" val="1208374057"/>
                  </a:ext>
                </a:extLst>
              </a:tr>
              <a:tr h="348099">
                <a:tc>
                  <a:txBody>
                    <a:bodyPr/>
                    <a:lstStyle/>
                    <a:p>
                      <a:r>
                        <a:rPr lang="en-US"/>
                        <a:t>Bi-LSTM</a:t>
                      </a:r>
                    </a:p>
                  </a:txBody>
                  <a:tcPr/>
                </a:tc>
                <a:tc>
                  <a:txBody>
                    <a:bodyPr/>
                    <a:lstStyle/>
                    <a:p>
                      <a:r>
                        <a:rPr lang="en-US"/>
                        <a:t>0.4946</a:t>
                      </a:r>
                    </a:p>
                  </a:txBody>
                  <a:tcPr/>
                </a:tc>
                <a:extLst>
                  <a:ext uri="{0D108BD9-81ED-4DB2-BD59-A6C34878D82A}">
                    <a16:rowId xmlns:a16="http://schemas.microsoft.com/office/drawing/2014/main" val="1309168065"/>
                  </a:ext>
                </a:extLst>
              </a:tr>
              <a:tr h="348099">
                <a:tc>
                  <a:txBody>
                    <a:bodyPr/>
                    <a:lstStyle/>
                    <a:p>
                      <a:r>
                        <a:rPr lang="en-US"/>
                        <a:t>Bi-GRU</a:t>
                      </a:r>
                    </a:p>
                  </a:txBody>
                  <a:tcPr/>
                </a:tc>
                <a:tc>
                  <a:txBody>
                    <a:bodyPr/>
                    <a:lstStyle/>
                    <a:p>
                      <a:r>
                        <a:rPr lang="en-US"/>
                        <a:t>0.4243</a:t>
                      </a:r>
                    </a:p>
                  </a:txBody>
                  <a:tcPr/>
                </a:tc>
                <a:extLst>
                  <a:ext uri="{0D108BD9-81ED-4DB2-BD59-A6C34878D82A}">
                    <a16:rowId xmlns:a16="http://schemas.microsoft.com/office/drawing/2014/main" val="1269638851"/>
                  </a:ext>
                </a:extLst>
              </a:tr>
              <a:tr h="348099">
                <a:tc>
                  <a:txBody>
                    <a:bodyPr/>
                    <a:lstStyle/>
                    <a:p>
                      <a:pPr lvl="0">
                        <a:buNone/>
                      </a:pPr>
                      <a:r>
                        <a:rPr lang="en-US"/>
                        <a:t>CNN+LSTM</a:t>
                      </a:r>
                    </a:p>
                  </a:txBody>
                  <a:tcPr>
                    <a:solidFill>
                      <a:schemeClr val="accent3">
                        <a:lumMod val="60000"/>
                        <a:lumOff val="40000"/>
                      </a:schemeClr>
                    </a:solidFill>
                  </a:tcPr>
                </a:tc>
                <a:tc>
                  <a:txBody>
                    <a:bodyPr/>
                    <a:lstStyle/>
                    <a:p>
                      <a:pPr lvl="0">
                        <a:buNone/>
                      </a:pPr>
                      <a:r>
                        <a:rPr lang="en-US"/>
                        <a:t>0.4946</a:t>
                      </a:r>
                    </a:p>
                  </a:txBody>
                  <a:tcPr>
                    <a:solidFill>
                      <a:schemeClr val="accent3">
                        <a:lumMod val="60000"/>
                        <a:lumOff val="40000"/>
                      </a:schemeClr>
                    </a:solidFill>
                  </a:tcPr>
                </a:tc>
                <a:extLst>
                  <a:ext uri="{0D108BD9-81ED-4DB2-BD59-A6C34878D82A}">
                    <a16:rowId xmlns:a16="http://schemas.microsoft.com/office/drawing/2014/main" val="4266087134"/>
                  </a:ext>
                </a:extLst>
              </a:tr>
              <a:tr h="348099">
                <a:tc>
                  <a:txBody>
                    <a:bodyPr/>
                    <a:lstStyle/>
                    <a:p>
                      <a:pPr lvl="0">
                        <a:buNone/>
                      </a:pPr>
                      <a:r>
                        <a:rPr lang="en-US" b="0"/>
                        <a:t>CNN+GRU</a:t>
                      </a:r>
                    </a:p>
                  </a:txBody>
                  <a:tcPr>
                    <a:solidFill>
                      <a:schemeClr val="bg1">
                        <a:lumMod val="85000"/>
                      </a:schemeClr>
                    </a:solidFill>
                  </a:tcPr>
                </a:tc>
                <a:tc>
                  <a:txBody>
                    <a:bodyPr/>
                    <a:lstStyle/>
                    <a:p>
                      <a:pPr lvl="0">
                        <a:buNone/>
                      </a:pPr>
                      <a:r>
                        <a:rPr lang="en-US" b="0"/>
                        <a:t>0.4054</a:t>
                      </a:r>
                    </a:p>
                  </a:txBody>
                  <a:tcPr>
                    <a:solidFill>
                      <a:schemeClr val="bg1">
                        <a:lumMod val="85000"/>
                      </a:schemeClr>
                    </a:solidFill>
                  </a:tcPr>
                </a:tc>
                <a:extLst>
                  <a:ext uri="{0D108BD9-81ED-4DB2-BD59-A6C34878D82A}">
                    <a16:rowId xmlns:a16="http://schemas.microsoft.com/office/drawing/2014/main" val="1739188120"/>
                  </a:ext>
                </a:extLst>
              </a:tr>
            </a:tbl>
          </a:graphicData>
        </a:graphic>
      </p:graphicFrame>
      <p:pic>
        <p:nvPicPr>
          <p:cNvPr id="3" name="Picture 2" descr="A diagram of a confusion matrix&#10;&#10;Description automatically generated">
            <a:extLst>
              <a:ext uri="{FF2B5EF4-FFF2-40B4-BE49-F238E27FC236}">
                <a16:creationId xmlns:a16="http://schemas.microsoft.com/office/drawing/2014/main" id="{6F2A5B28-D240-C29A-F5DB-11BC8E998059}"/>
              </a:ext>
            </a:extLst>
          </p:cNvPr>
          <p:cNvPicPr>
            <a:picLocks noChangeAspect="1"/>
          </p:cNvPicPr>
          <p:nvPr/>
        </p:nvPicPr>
        <p:blipFill>
          <a:blip r:embed="rId2"/>
          <a:stretch>
            <a:fillRect/>
          </a:stretch>
        </p:blipFill>
        <p:spPr>
          <a:xfrm>
            <a:off x="6489662" y="2766203"/>
            <a:ext cx="3396490" cy="3137140"/>
          </a:xfrm>
          <a:prstGeom prst="rect">
            <a:avLst/>
          </a:prstGeom>
        </p:spPr>
      </p:pic>
      <p:pic>
        <p:nvPicPr>
          <p:cNvPr id="5" name="Picture 4" descr="A black and white screen with white numbers&#10;&#10;Description automatically generated">
            <a:extLst>
              <a:ext uri="{FF2B5EF4-FFF2-40B4-BE49-F238E27FC236}">
                <a16:creationId xmlns:a16="http://schemas.microsoft.com/office/drawing/2014/main" id="{5A523350-E618-8864-A844-C8D28C3EBC63}"/>
              </a:ext>
            </a:extLst>
          </p:cNvPr>
          <p:cNvPicPr>
            <a:picLocks noChangeAspect="1"/>
          </p:cNvPicPr>
          <p:nvPr/>
        </p:nvPicPr>
        <p:blipFill>
          <a:blip r:embed="rId3"/>
          <a:stretch>
            <a:fillRect/>
          </a:stretch>
        </p:blipFill>
        <p:spPr>
          <a:xfrm>
            <a:off x="6487603" y="367791"/>
            <a:ext cx="2609850" cy="1895475"/>
          </a:xfrm>
          <a:prstGeom prst="rect">
            <a:avLst/>
          </a:prstGeom>
        </p:spPr>
      </p:pic>
      <p:cxnSp>
        <p:nvCxnSpPr>
          <p:cNvPr id="9" name="Straight Arrow Connector 8">
            <a:extLst>
              <a:ext uri="{FF2B5EF4-FFF2-40B4-BE49-F238E27FC236}">
                <a16:creationId xmlns:a16="http://schemas.microsoft.com/office/drawing/2014/main" id="{320D0C87-196E-FE63-B0DF-9AD0ACB08CAD}"/>
              </a:ext>
            </a:extLst>
          </p:cNvPr>
          <p:cNvCxnSpPr/>
          <p:nvPr/>
        </p:nvCxnSpPr>
        <p:spPr>
          <a:xfrm>
            <a:off x="5017625" y="4816920"/>
            <a:ext cx="1235107" cy="16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6A5BEBB-4F0F-F508-C811-2177B13B54E0}"/>
              </a:ext>
            </a:extLst>
          </p:cNvPr>
          <p:cNvCxnSpPr>
            <a:cxnSpLocks/>
          </p:cNvCxnSpPr>
          <p:nvPr/>
        </p:nvCxnSpPr>
        <p:spPr>
          <a:xfrm flipV="1">
            <a:off x="5118266" y="1771350"/>
            <a:ext cx="1033825" cy="48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5369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E7E3-AFC5-BCCE-F7DC-022BF340E3AE}"/>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3ED07163-66D8-C247-A459-3B755E761C37}"/>
              </a:ext>
            </a:extLst>
          </p:cNvPr>
          <p:cNvSpPr>
            <a:spLocks noGrp="1"/>
          </p:cNvSpPr>
          <p:nvPr>
            <p:ph idx="1"/>
          </p:nvPr>
        </p:nvSpPr>
        <p:spPr/>
        <p:txBody>
          <a:bodyPr vert="horz" lIns="91440" tIns="45720" rIns="91440" bIns="45720" rtlCol="0" anchor="t">
            <a:normAutofit/>
          </a:bodyPr>
          <a:lstStyle/>
          <a:p>
            <a:r>
              <a:rPr lang="en-US" sz="3000">
                <a:ea typeface="+mn-lt"/>
                <a:cs typeface="+mn-lt"/>
              </a:rPr>
              <a:t>This project demonstrates the application of machine learning and deep learning models for causal analysis of mental health issues in social media posts, addressing annotation challenges and showcasing the potential of automated approaches in advancing mental health research.</a:t>
            </a:r>
          </a:p>
        </p:txBody>
      </p:sp>
    </p:spTree>
    <p:extLst>
      <p:ext uri="{BB962C8B-B14F-4D97-AF65-F5344CB8AC3E}">
        <p14:creationId xmlns:p14="http://schemas.microsoft.com/office/powerpoint/2010/main" val="3624025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92F5BF-9B19-4AA1-9CFD-668C68E89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8F725B-F103-44AE-A014-C549F832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13" name="Freeform: Shape 12">
            <a:extLst>
              <a:ext uri="{FF2B5EF4-FFF2-40B4-BE49-F238E27FC236}">
                <a16:creationId xmlns:a16="http://schemas.microsoft.com/office/drawing/2014/main" id="{6B336017-F12B-485C-B5E1-B6971DA0C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6735901" cy="6619825"/>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nvGrpSpPr>
          <p:cNvPr id="15" name="Decorative Circles">
            <a:extLst>
              <a:ext uri="{FF2B5EF4-FFF2-40B4-BE49-F238E27FC236}">
                <a16:creationId xmlns:a16="http://schemas.microsoft.com/office/drawing/2014/main" id="{F5A61916-5232-4B70-82EC-D57A132B45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1383" y="299808"/>
            <a:ext cx="1784496" cy="6421669"/>
            <a:chOff x="9951383" y="299808"/>
            <a:chExt cx="1784496" cy="6421669"/>
          </a:xfrm>
        </p:grpSpPr>
        <p:sp>
          <p:nvSpPr>
            <p:cNvPr id="16" name="Oval 15">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69438" y="429897"/>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09D4C4C-207C-2676-90EA-EF1A715B89B0}"/>
              </a:ext>
            </a:extLst>
          </p:cNvPr>
          <p:cNvSpPr>
            <a:spLocks noGrp="1"/>
          </p:cNvSpPr>
          <p:nvPr>
            <p:ph type="title"/>
          </p:nvPr>
        </p:nvSpPr>
        <p:spPr>
          <a:xfrm>
            <a:off x="7129599" y="952022"/>
            <a:ext cx="4606280" cy="5157049"/>
          </a:xfrm>
        </p:spPr>
        <p:txBody>
          <a:bodyPr anchor="ctr">
            <a:normAutofit/>
          </a:bodyPr>
          <a:lstStyle/>
          <a:p>
            <a:r>
              <a:rPr lang="en-US" sz="8800">
                <a:latin typeface="STXingkai"/>
                <a:ea typeface="STXingkai"/>
              </a:rPr>
              <a:t>Thank You</a:t>
            </a:r>
            <a:endParaRPr lang="en-US"/>
          </a:p>
        </p:txBody>
      </p:sp>
      <p:sp>
        <p:nvSpPr>
          <p:cNvPr id="35" name="Content Placeholder 34">
            <a:extLst>
              <a:ext uri="{FF2B5EF4-FFF2-40B4-BE49-F238E27FC236}">
                <a16:creationId xmlns:a16="http://schemas.microsoft.com/office/drawing/2014/main" id="{11E025D2-971D-D726-196C-24648CDA0698}"/>
              </a:ext>
            </a:extLst>
          </p:cNvPr>
          <p:cNvSpPr>
            <a:spLocks noGrp="1"/>
          </p:cNvSpPr>
          <p:nvPr>
            <p:ph idx="1"/>
          </p:nvPr>
        </p:nvSpPr>
        <p:spPr/>
        <p:txBody>
          <a:bodyPr/>
          <a:lstStyle/>
          <a:p>
            <a:endParaRPr lang="en-US"/>
          </a:p>
        </p:txBody>
      </p:sp>
      <p:pic>
        <p:nvPicPr>
          <p:cNvPr id="36" name="Graphic 3">
            <a:extLst>
              <a:ext uri="{FF2B5EF4-FFF2-40B4-BE49-F238E27FC236}">
                <a16:creationId xmlns:a16="http://schemas.microsoft.com/office/drawing/2014/main" id="{19E2AB9A-FFEE-F9FC-B75C-0AB139D57E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3454" y="1464445"/>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1644167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D4C4C-207C-2676-90EA-EF1A715B89B0}"/>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FADA572E-0AD1-7F86-082D-0DD9BFEEEABA}"/>
              </a:ext>
            </a:extLst>
          </p:cNvPr>
          <p:cNvSpPr>
            <a:spLocks noGrp="1"/>
          </p:cNvSpPr>
          <p:nvPr>
            <p:ph idx="1"/>
          </p:nvPr>
        </p:nvSpPr>
        <p:spPr/>
        <p:txBody>
          <a:bodyPr vert="horz" lIns="91440" tIns="45720" rIns="91440" bIns="45720" rtlCol="0" anchor="t">
            <a:normAutofit/>
          </a:bodyPr>
          <a:lstStyle/>
          <a:p>
            <a:pPr>
              <a:buClr>
                <a:srgbClr val="B1005E"/>
              </a:buClr>
            </a:pPr>
            <a:r>
              <a:rPr lang="en-US" sz="3000">
                <a:ea typeface="+mn-lt"/>
                <a:cs typeface="+mn-lt"/>
              </a:rPr>
              <a:t>Mental health challenges are rising, yet identifying their root causes remains a challenge.</a:t>
            </a:r>
            <a:br>
              <a:rPr lang="en-US" sz="3000">
                <a:ea typeface="+mn-lt"/>
                <a:cs typeface="+mn-lt"/>
              </a:rPr>
            </a:br>
            <a:r>
              <a:rPr lang="en-US" sz="3000">
                <a:ea typeface="+mn-lt"/>
                <a:cs typeface="+mn-lt"/>
              </a:rPr>
              <a:t>Social media provides valuable insights for detecting mental health issues through user-generated content.</a:t>
            </a:r>
            <a:br>
              <a:rPr lang="en-US" sz="3000">
                <a:ea typeface="+mn-lt"/>
                <a:cs typeface="+mn-lt"/>
              </a:rPr>
            </a:br>
            <a:endParaRPr lang="en-US" sz="3000">
              <a:ea typeface="+mn-lt"/>
              <a:cs typeface="+mn-lt"/>
            </a:endParaRPr>
          </a:p>
          <a:p>
            <a:pPr>
              <a:buClr>
                <a:srgbClr val="B1005E"/>
              </a:buClr>
            </a:pPr>
            <a:r>
              <a:rPr lang="en-US" sz="3000">
                <a:ea typeface="+mn-lt"/>
                <a:cs typeface="+mn-lt"/>
              </a:rPr>
              <a:t>This project focuses on automating causal analysis to categorize causes of mental health issues, enabling better intervention strategies and advancing mental health research.</a:t>
            </a:r>
            <a:endParaRPr lang="en-US" sz="3000">
              <a:ea typeface="Calibri"/>
              <a:cs typeface="Calibri"/>
            </a:endParaRPr>
          </a:p>
          <a:p>
            <a:pPr>
              <a:buClr>
                <a:srgbClr val="B1005E"/>
              </a:buClr>
            </a:pPr>
            <a:endParaRPr lang="en-US" sz="3000">
              <a:ea typeface="Calibri"/>
              <a:cs typeface="Calibri"/>
            </a:endParaRPr>
          </a:p>
          <a:p>
            <a:pPr>
              <a:buClr>
                <a:srgbClr val="B1005E"/>
              </a:buClr>
            </a:pPr>
            <a:endParaRPr lang="en-US" sz="3000">
              <a:ea typeface="+mn-lt"/>
              <a:cs typeface="+mn-lt"/>
            </a:endParaRPr>
          </a:p>
        </p:txBody>
      </p:sp>
    </p:spTree>
    <p:extLst>
      <p:ext uri="{BB962C8B-B14F-4D97-AF65-F5344CB8AC3E}">
        <p14:creationId xmlns:p14="http://schemas.microsoft.com/office/powerpoint/2010/main" val="2073232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147B7-3C7C-CC50-4066-B0B456592604}"/>
              </a:ext>
            </a:extLst>
          </p:cNvPr>
          <p:cNvSpPr>
            <a:spLocks noGrp="1"/>
          </p:cNvSpPr>
          <p:nvPr>
            <p:ph type="title"/>
          </p:nvPr>
        </p:nvSpPr>
        <p:spPr/>
        <p:txBody>
          <a:bodyPr/>
          <a:lstStyle/>
          <a:p>
            <a:r>
              <a:rPr lang="en-US"/>
              <a:t>Dataset Collection</a:t>
            </a:r>
          </a:p>
        </p:txBody>
      </p:sp>
      <p:pic>
        <p:nvPicPr>
          <p:cNvPr id="4" name="Content Placeholder 3" descr="A diagram of a diagram&#10;&#10;Description automatically generated">
            <a:extLst>
              <a:ext uri="{FF2B5EF4-FFF2-40B4-BE49-F238E27FC236}">
                <a16:creationId xmlns:a16="http://schemas.microsoft.com/office/drawing/2014/main" id="{39FDE364-077A-5204-13BC-BD940CD0E638}"/>
              </a:ext>
            </a:extLst>
          </p:cNvPr>
          <p:cNvPicPr>
            <a:picLocks noGrp="1" noChangeAspect="1"/>
          </p:cNvPicPr>
          <p:nvPr>
            <p:ph idx="1"/>
          </p:nvPr>
        </p:nvPicPr>
        <p:blipFill>
          <a:blip r:embed="rId2"/>
          <a:stretch>
            <a:fillRect/>
          </a:stretch>
        </p:blipFill>
        <p:spPr>
          <a:xfrm>
            <a:off x="601409" y="1521548"/>
            <a:ext cx="4443745" cy="5198235"/>
          </a:xfrm>
        </p:spPr>
      </p:pic>
      <p:pic>
        <p:nvPicPr>
          <p:cNvPr id="5" name="Picture 4" descr="A screenshot of a chat">
            <a:extLst>
              <a:ext uri="{FF2B5EF4-FFF2-40B4-BE49-F238E27FC236}">
                <a16:creationId xmlns:a16="http://schemas.microsoft.com/office/drawing/2014/main" id="{118C1A5A-538F-062C-33FC-860814B85B32}"/>
              </a:ext>
            </a:extLst>
          </p:cNvPr>
          <p:cNvPicPr>
            <a:picLocks noChangeAspect="1"/>
          </p:cNvPicPr>
          <p:nvPr/>
        </p:nvPicPr>
        <p:blipFill>
          <a:blip r:embed="rId3"/>
          <a:stretch>
            <a:fillRect/>
          </a:stretch>
        </p:blipFill>
        <p:spPr>
          <a:xfrm>
            <a:off x="5345206" y="2051290"/>
            <a:ext cx="6096000" cy="3046772"/>
          </a:xfrm>
          <a:prstGeom prst="rect">
            <a:avLst/>
          </a:prstGeom>
        </p:spPr>
      </p:pic>
    </p:spTree>
    <p:extLst>
      <p:ext uri="{BB962C8B-B14F-4D97-AF65-F5344CB8AC3E}">
        <p14:creationId xmlns:p14="http://schemas.microsoft.com/office/powerpoint/2010/main" val="668440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9C37-04C5-9270-8396-DB05E0A52ABB}"/>
              </a:ext>
            </a:extLst>
          </p:cNvPr>
          <p:cNvSpPr>
            <a:spLocks noGrp="1"/>
          </p:cNvSpPr>
          <p:nvPr>
            <p:ph type="title"/>
          </p:nvPr>
        </p:nvSpPr>
        <p:spPr/>
        <p:txBody>
          <a:bodyPr/>
          <a:lstStyle/>
          <a:p>
            <a:r>
              <a:rPr lang="en-US"/>
              <a:t>Challenges faced in Annotation</a:t>
            </a:r>
            <a:endParaRPr lang="en-US">
              <a:solidFill>
                <a:srgbClr val="000000"/>
              </a:solidFill>
            </a:endParaRPr>
          </a:p>
          <a:p>
            <a:endParaRPr lang="en-US"/>
          </a:p>
        </p:txBody>
      </p:sp>
      <p:sp>
        <p:nvSpPr>
          <p:cNvPr id="3" name="Content Placeholder 2">
            <a:extLst>
              <a:ext uri="{FF2B5EF4-FFF2-40B4-BE49-F238E27FC236}">
                <a16:creationId xmlns:a16="http://schemas.microsoft.com/office/drawing/2014/main" id="{42B5072B-1C18-7425-D13D-90A2CA9649F0}"/>
              </a:ext>
            </a:extLst>
          </p:cNvPr>
          <p:cNvSpPr>
            <a:spLocks noGrp="1"/>
          </p:cNvSpPr>
          <p:nvPr>
            <p:ph idx="1"/>
          </p:nvPr>
        </p:nvSpPr>
        <p:spPr/>
        <p:txBody>
          <a:bodyPr vert="horz" lIns="91440" tIns="45720" rIns="91440" bIns="45720" rtlCol="0" anchor="t">
            <a:noAutofit/>
          </a:bodyPr>
          <a:lstStyle/>
          <a:p>
            <a:pPr marL="0" indent="0">
              <a:buClr>
                <a:srgbClr val="B1005E"/>
              </a:buClr>
              <a:buNone/>
            </a:pPr>
            <a:r>
              <a:rPr lang="en-US" sz="2600" b="1">
                <a:ea typeface="+mn-lt"/>
                <a:cs typeface="+mn-lt"/>
              </a:rPr>
              <a:t>Informal and Noisy Text</a:t>
            </a:r>
            <a:r>
              <a:rPr lang="en-US" sz="2600">
                <a:ea typeface="+mn-lt"/>
                <a:cs typeface="+mn-lt"/>
              </a:rPr>
              <a:t>:</a:t>
            </a:r>
            <a:endParaRPr lang="en-US" sz="2600">
              <a:ea typeface="Calibri"/>
              <a:cs typeface="Calibri"/>
            </a:endParaRPr>
          </a:p>
          <a:p>
            <a:pPr>
              <a:buClr>
                <a:srgbClr val="B1005E"/>
              </a:buClr>
            </a:pPr>
            <a:r>
              <a:rPr lang="en-US" sz="2600">
                <a:ea typeface="+mn-lt"/>
                <a:cs typeface="+mn-lt"/>
              </a:rPr>
              <a:t>Social media language includes slang, abbreviations, and inconsistent grammar.</a:t>
            </a:r>
            <a:endParaRPr lang="en-US" sz="2600">
              <a:ea typeface="Calibri"/>
              <a:cs typeface="Calibri"/>
            </a:endParaRPr>
          </a:p>
          <a:p>
            <a:pPr marL="0" indent="0">
              <a:buClr>
                <a:srgbClr val="B1005E"/>
              </a:buClr>
              <a:buNone/>
            </a:pPr>
            <a:r>
              <a:rPr lang="en-US" sz="2600" b="1">
                <a:ea typeface="+mn-lt"/>
                <a:cs typeface="+mn-lt"/>
              </a:rPr>
              <a:t>Ambiguity in Causes</a:t>
            </a:r>
            <a:r>
              <a:rPr lang="en-US" sz="2600">
                <a:ea typeface="+mn-lt"/>
                <a:cs typeface="+mn-lt"/>
              </a:rPr>
              <a:t>:</a:t>
            </a:r>
            <a:endParaRPr lang="en-US" sz="2600">
              <a:ea typeface="Calibri"/>
              <a:cs typeface="Calibri"/>
            </a:endParaRPr>
          </a:p>
          <a:p>
            <a:pPr>
              <a:buClr>
                <a:srgbClr val="B1005E"/>
              </a:buClr>
            </a:pPr>
            <a:r>
              <a:rPr lang="en-US" sz="2600">
                <a:ea typeface="+mn-lt"/>
                <a:cs typeface="+mn-lt"/>
              </a:rPr>
              <a:t>Overlapping categories like Bias/Abuse and Relationship.</a:t>
            </a:r>
            <a:endParaRPr lang="en-US" sz="2600">
              <a:ea typeface="Calibri"/>
              <a:cs typeface="Calibri"/>
            </a:endParaRPr>
          </a:p>
          <a:p>
            <a:pPr>
              <a:buClr>
                <a:srgbClr val="B1005E"/>
              </a:buClr>
            </a:pPr>
            <a:r>
              <a:rPr lang="en-US" sz="2600">
                <a:ea typeface="+mn-lt"/>
                <a:cs typeface="+mn-lt"/>
              </a:rPr>
              <a:t>Subjectivity in annotators' interpretations.</a:t>
            </a:r>
            <a:endParaRPr lang="en-US" sz="2600">
              <a:ea typeface="Calibri"/>
              <a:cs typeface="Calibri"/>
            </a:endParaRPr>
          </a:p>
          <a:p>
            <a:pPr marL="0" indent="0">
              <a:buClr>
                <a:srgbClr val="B1005E"/>
              </a:buClr>
              <a:buNone/>
            </a:pPr>
            <a:r>
              <a:rPr lang="en-US" sz="2600" b="1">
                <a:ea typeface="+mn-lt"/>
                <a:cs typeface="+mn-lt"/>
              </a:rPr>
              <a:t>Multiple Reasons in Posts</a:t>
            </a:r>
            <a:r>
              <a:rPr lang="en-US" sz="2600">
                <a:ea typeface="+mn-lt"/>
                <a:cs typeface="+mn-lt"/>
              </a:rPr>
              <a:t>:</a:t>
            </a:r>
            <a:endParaRPr lang="en-US" sz="2600">
              <a:ea typeface="Calibri"/>
              <a:cs typeface="Calibri"/>
            </a:endParaRPr>
          </a:p>
          <a:p>
            <a:pPr>
              <a:buClr>
                <a:srgbClr val="B1005E"/>
              </a:buClr>
            </a:pPr>
            <a:r>
              <a:rPr lang="en-US" sz="2600">
                <a:ea typeface="+mn-lt"/>
                <a:cs typeface="+mn-lt"/>
              </a:rPr>
              <a:t>Identifying a root cause from multiple mentioned causes.</a:t>
            </a:r>
            <a:endParaRPr lang="en-US" sz="2600">
              <a:ea typeface="Calibri"/>
              <a:cs typeface="Calibri"/>
            </a:endParaRPr>
          </a:p>
          <a:p>
            <a:pPr marL="0" indent="0">
              <a:buClr>
                <a:srgbClr val="B1005E"/>
              </a:buClr>
              <a:buNone/>
            </a:pPr>
            <a:r>
              <a:rPr lang="en-US" sz="2600" b="1">
                <a:ea typeface="+mn-lt"/>
                <a:cs typeface="+mn-lt"/>
              </a:rPr>
              <a:t>Dataset Imbalance</a:t>
            </a:r>
            <a:r>
              <a:rPr lang="en-US" sz="2600">
                <a:ea typeface="+mn-lt"/>
                <a:cs typeface="+mn-lt"/>
              </a:rPr>
              <a:t>:</a:t>
            </a:r>
            <a:endParaRPr lang="en-US" sz="2600">
              <a:ea typeface="Calibri"/>
              <a:cs typeface="Calibri"/>
            </a:endParaRPr>
          </a:p>
          <a:p>
            <a:pPr>
              <a:buClr>
                <a:srgbClr val="B1005E"/>
              </a:buClr>
            </a:pPr>
            <a:r>
              <a:rPr lang="en-US" sz="2600">
                <a:ea typeface="+mn-lt"/>
                <a:cs typeface="+mn-lt"/>
              </a:rPr>
              <a:t>Some categories (e.g., Bias/Abuse) have significantly fewer posts.</a:t>
            </a:r>
            <a:endParaRPr lang="en-US" sz="2600">
              <a:ea typeface="Calibri"/>
              <a:cs typeface="Calibri"/>
            </a:endParaRPr>
          </a:p>
          <a:p>
            <a:pPr>
              <a:buClr>
                <a:srgbClr val="B1005E"/>
              </a:buClr>
            </a:pPr>
            <a:endParaRPr lang="en-US" sz="2600">
              <a:ea typeface="Calibri"/>
              <a:cs typeface="Calibri"/>
            </a:endParaRPr>
          </a:p>
        </p:txBody>
      </p:sp>
    </p:spTree>
    <p:extLst>
      <p:ext uri="{BB962C8B-B14F-4D97-AF65-F5344CB8AC3E}">
        <p14:creationId xmlns:p14="http://schemas.microsoft.com/office/powerpoint/2010/main" val="2431698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9C1E-4DDA-41C6-7AD7-6FEA9545B3F6}"/>
              </a:ext>
            </a:extLst>
          </p:cNvPr>
          <p:cNvSpPr>
            <a:spLocks noGrp="1"/>
          </p:cNvSpPr>
          <p:nvPr>
            <p:ph type="title"/>
          </p:nvPr>
        </p:nvSpPr>
        <p:spPr/>
        <p:txBody>
          <a:bodyPr/>
          <a:lstStyle/>
          <a:p>
            <a:r>
              <a:rPr lang="en-US"/>
              <a:t>Solution for Challenges</a:t>
            </a:r>
          </a:p>
        </p:txBody>
      </p:sp>
      <p:sp>
        <p:nvSpPr>
          <p:cNvPr id="3" name="Content Placeholder 2">
            <a:extLst>
              <a:ext uri="{FF2B5EF4-FFF2-40B4-BE49-F238E27FC236}">
                <a16:creationId xmlns:a16="http://schemas.microsoft.com/office/drawing/2014/main" id="{3EDE659C-6DE4-D1DD-82C8-60A0172C1A1C}"/>
              </a:ext>
            </a:extLst>
          </p:cNvPr>
          <p:cNvSpPr>
            <a:spLocks noGrp="1"/>
          </p:cNvSpPr>
          <p:nvPr>
            <p:ph idx="1"/>
          </p:nvPr>
        </p:nvSpPr>
        <p:spPr/>
        <p:txBody>
          <a:bodyPr vert="horz" lIns="91440" tIns="45720" rIns="91440" bIns="45720" rtlCol="0" anchor="t">
            <a:noAutofit/>
          </a:bodyPr>
          <a:lstStyle/>
          <a:p>
            <a:pPr marL="0" indent="0">
              <a:buNone/>
            </a:pPr>
            <a:r>
              <a:rPr lang="en-US" sz="2400" b="1">
                <a:ea typeface="+mn-lt"/>
                <a:cs typeface="+mn-lt"/>
              </a:rPr>
              <a:t>Annotation Guidelines</a:t>
            </a:r>
            <a:r>
              <a:rPr lang="en-US" sz="2400">
                <a:ea typeface="+mn-lt"/>
                <a:cs typeface="+mn-lt"/>
              </a:rPr>
              <a:t>:</a:t>
            </a:r>
            <a:endParaRPr lang="en-US" sz="2400">
              <a:ea typeface="Calibri"/>
              <a:cs typeface="Calibri"/>
            </a:endParaRPr>
          </a:p>
          <a:p>
            <a:pPr>
              <a:buClr>
                <a:srgbClr val="B1005E"/>
              </a:buClr>
            </a:pPr>
            <a:r>
              <a:rPr lang="en-US" sz="2400">
                <a:ea typeface="+mn-lt"/>
                <a:cs typeface="+mn-lt"/>
              </a:rPr>
              <a:t>Developed detailed instructions with examples for annotators.</a:t>
            </a:r>
            <a:endParaRPr lang="en-US" sz="2400">
              <a:ea typeface="Calibri"/>
              <a:cs typeface="Calibri"/>
            </a:endParaRPr>
          </a:p>
          <a:p>
            <a:pPr marL="0" indent="0">
              <a:buClr>
                <a:srgbClr val="B1005E"/>
              </a:buClr>
              <a:buNone/>
            </a:pPr>
            <a:r>
              <a:rPr lang="en-US" sz="2400" b="1">
                <a:ea typeface="+mn-lt"/>
                <a:cs typeface="+mn-lt"/>
              </a:rPr>
              <a:t>Expert Supervision</a:t>
            </a:r>
            <a:r>
              <a:rPr lang="en-US" sz="2400">
                <a:ea typeface="+mn-lt"/>
                <a:cs typeface="+mn-lt"/>
              </a:rPr>
              <a:t>:</a:t>
            </a:r>
            <a:endParaRPr lang="en-US" sz="2400">
              <a:ea typeface="Calibri"/>
              <a:cs typeface="Calibri"/>
            </a:endParaRPr>
          </a:p>
          <a:p>
            <a:pPr>
              <a:buClr>
                <a:srgbClr val="B1005E"/>
              </a:buClr>
            </a:pPr>
            <a:r>
              <a:rPr lang="en-US" sz="2400">
                <a:ea typeface="+mn-lt"/>
                <a:cs typeface="+mn-lt"/>
              </a:rPr>
              <a:t>Clinical psychologists and counselors reviewed and validated annotations.</a:t>
            </a:r>
            <a:endParaRPr lang="en-US" sz="2400">
              <a:ea typeface="Calibri"/>
              <a:cs typeface="Calibri"/>
            </a:endParaRPr>
          </a:p>
          <a:p>
            <a:pPr marL="0" indent="0">
              <a:buClr>
                <a:srgbClr val="B1005E"/>
              </a:buClr>
              <a:buNone/>
            </a:pPr>
            <a:r>
              <a:rPr lang="en-US" sz="2400" b="1">
                <a:ea typeface="+mn-lt"/>
                <a:cs typeface="+mn-lt"/>
              </a:rPr>
              <a:t>Majority Rule</a:t>
            </a:r>
            <a:r>
              <a:rPr lang="en-US" sz="2400">
                <a:ea typeface="+mn-lt"/>
                <a:cs typeface="+mn-lt"/>
              </a:rPr>
              <a:t>:</a:t>
            </a:r>
            <a:endParaRPr lang="en-US" sz="2400">
              <a:ea typeface="Calibri"/>
              <a:cs typeface="Calibri"/>
            </a:endParaRPr>
          </a:p>
          <a:p>
            <a:pPr>
              <a:buClr>
                <a:srgbClr val="B1005E"/>
              </a:buClr>
            </a:pPr>
            <a:r>
              <a:rPr lang="en-US" sz="2400">
                <a:ea typeface="+mn-lt"/>
                <a:cs typeface="+mn-lt"/>
              </a:rPr>
              <a:t>Used annotator consensus to reduce subjectivity.</a:t>
            </a:r>
            <a:endParaRPr lang="en-US" sz="2400">
              <a:ea typeface="Calibri"/>
              <a:cs typeface="Calibri"/>
            </a:endParaRPr>
          </a:p>
          <a:p>
            <a:pPr marL="0" indent="0">
              <a:buClr>
                <a:srgbClr val="B1005E"/>
              </a:buClr>
              <a:buNone/>
            </a:pPr>
            <a:r>
              <a:rPr lang="en-US" sz="2400" b="1">
                <a:ea typeface="+mn-lt"/>
                <a:cs typeface="+mn-lt"/>
              </a:rPr>
              <a:t>Augmentation</a:t>
            </a:r>
            <a:r>
              <a:rPr lang="en-US" sz="2400">
                <a:ea typeface="+mn-lt"/>
                <a:cs typeface="+mn-lt"/>
              </a:rPr>
              <a:t>:</a:t>
            </a:r>
            <a:endParaRPr lang="en-US" sz="2400">
              <a:ea typeface="Calibri"/>
              <a:cs typeface="Calibri"/>
            </a:endParaRPr>
          </a:p>
          <a:p>
            <a:pPr>
              <a:buClr>
                <a:srgbClr val="B1005E"/>
              </a:buClr>
            </a:pPr>
            <a:r>
              <a:rPr lang="en-US" sz="2400">
                <a:ea typeface="+mn-lt"/>
                <a:cs typeface="+mn-lt"/>
              </a:rPr>
              <a:t>Added samples to underrepresented categories to balance the dataset.</a:t>
            </a:r>
            <a:endParaRPr lang="en-US" sz="2400">
              <a:ea typeface="Calibri"/>
              <a:cs typeface="Calibri"/>
            </a:endParaRPr>
          </a:p>
          <a:p>
            <a:pPr marL="0" indent="0">
              <a:buClr>
                <a:srgbClr val="B1005E"/>
              </a:buClr>
              <a:buNone/>
            </a:pPr>
            <a:r>
              <a:rPr lang="en-US" sz="2400" b="1">
                <a:ea typeface="+mn-lt"/>
                <a:cs typeface="+mn-lt"/>
              </a:rPr>
              <a:t>Statistical Validation</a:t>
            </a:r>
            <a:r>
              <a:rPr lang="en-US" sz="2400">
                <a:ea typeface="+mn-lt"/>
                <a:cs typeface="+mn-lt"/>
              </a:rPr>
              <a:t>:</a:t>
            </a:r>
            <a:endParaRPr lang="en-US" sz="2400">
              <a:ea typeface="Calibri"/>
              <a:cs typeface="Calibri"/>
            </a:endParaRPr>
          </a:p>
          <a:p>
            <a:pPr>
              <a:buClr>
                <a:srgbClr val="B1005E"/>
              </a:buClr>
            </a:pPr>
            <a:r>
              <a:rPr lang="en-US" sz="2400">
                <a:ea typeface="+mn-lt"/>
                <a:cs typeface="+mn-lt"/>
              </a:rPr>
              <a:t>Measured consistency using Fleiss’ Kappa for inter-annotator agreement.</a:t>
            </a:r>
            <a:endParaRPr lang="en-US" sz="2400">
              <a:ea typeface="Calibri"/>
              <a:cs typeface="Calibri"/>
            </a:endParaRPr>
          </a:p>
          <a:p>
            <a:pPr>
              <a:buClr>
                <a:srgbClr val="B1005E"/>
              </a:buClr>
            </a:pPr>
            <a:endParaRPr lang="en-US" sz="2400">
              <a:ea typeface="Calibri"/>
              <a:cs typeface="Calibri"/>
            </a:endParaRPr>
          </a:p>
        </p:txBody>
      </p:sp>
    </p:spTree>
    <p:extLst>
      <p:ext uri="{BB962C8B-B14F-4D97-AF65-F5344CB8AC3E}">
        <p14:creationId xmlns:p14="http://schemas.microsoft.com/office/powerpoint/2010/main" val="1616733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DBC12-5B2D-CC17-74D4-FCC3EF1F5851}"/>
              </a:ext>
            </a:extLst>
          </p:cNvPr>
          <p:cNvSpPr>
            <a:spLocks noGrp="1"/>
          </p:cNvSpPr>
          <p:nvPr>
            <p:ph type="title"/>
          </p:nvPr>
        </p:nvSpPr>
        <p:spPr/>
        <p:txBody>
          <a:bodyPr/>
          <a:lstStyle/>
          <a:p>
            <a:r>
              <a:rPr lang="en-US"/>
              <a:t>Additional Insights from Dataset</a:t>
            </a:r>
          </a:p>
        </p:txBody>
      </p:sp>
      <p:pic>
        <p:nvPicPr>
          <p:cNvPr id="4" name="Content Placeholder 3" descr="A table with numbers and a number&#10;&#10;Description automatically generated">
            <a:extLst>
              <a:ext uri="{FF2B5EF4-FFF2-40B4-BE49-F238E27FC236}">
                <a16:creationId xmlns:a16="http://schemas.microsoft.com/office/drawing/2014/main" id="{57E99224-683F-01E2-498F-FD574D1DD151}"/>
              </a:ext>
            </a:extLst>
          </p:cNvPr>
          <p:cNvPicPr>
            <a:picLocks noGrp="1" noChangeAspect="1"/>
          </p:cNvPicPr>
          <p:nvPr>
            <p:ph idx="1"/>
          </p:nvPr>
        </p:nvPicPr>
        <p:blipFill>
          <a:blip r:embed="rId2"/>
          <a:stretch>
            <a:fillRect/>
          </a:stretch>
        </p:blipFill>
        <p:spPr>
          <a:xfrm>
            <a:off x="6669" y="1504211"/>
            <a:ext cx="11029140" cy="5181436"/>
          </a:xfrm>
        </p:spPr>
      </p:pic>
    </p:spTree>
    <p:extLst>
      <p:ext uri="{BB962C8B-B14F-4D97-AF65-F5344CB8AC3E}">
        <p14:creationId xmlns:p14="http://schemas.microsoft.com/office/powerpoint/2010/main" val="2466931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36DC3-AE82-DEA9-FB08-3928F2C79767}"/>
              </a:ext>
            </a:extLst>
          </p:cNvPr>
          <p:cNvSpPr>
            <a:spLocks noGrp="1"/>
          </p:cNvSpPr>
          <p:nvPr>
            <p:ph type="title"/>
          </p:nvPr>
        </p:nvSpPr>
        <p:spPr/>
        <p:txBody>
          <a:bodyPr/>
          <a:lstStyle/>
          <a:p>
            <a:r>
              <a:rPr lang="en-US"/>
              <a:t>Additional Insights from Dataset</a:t>
            </a:r>
          </a:p>
        </p:txBody>
      </p:sp>
      <p:pic>
        <p:nvPicPr>
          <p:cNvPr id="4" name="Content Placeholder 3" descr="A table with numbers and symbols&#10;&#10;Description automatically generated">
            <a:extLst>
              <a:ext uri="{FF2B5EF4-FFF2-40B4-BE49-F238E27FC236}">
                <a16:creationId xmlns:a16="http://schemas.microsoft.com/office/drawing/2014/main" id="{35FFE64C-BDA2-8AC7-9409-19E4DF7EA069}"/>
              </a:ext>
            </a:extLst>
          </p:cNvPr>
          <p:cNvPicPr>
            <a:picLocks noGrp="1" noChangeAspect="1"/>
          </p:cNvPicPr>
          <p:nvPr>
            <p:ph idx="1"/>
          </p:nvPr>
        </p:nvPicPr>
        <p:blipFill>
          <a:blip r:embed="rId2"/>
          <a:stretch>
            <a:fillRect/>
          </a:stretch>
        </p:blipFill>
        <p:spPr>
          <a:xfrm>
            <a:off x="1378455" y="1875282"/>
            <a:ext cx="8627065" cy="4180990"/>
          </a:xfrm>
        </p:spPr>
      </p:pic>
    </p:spTree>
    <p:extLst>
      <p:ext uri="{BB962C8B-B14F-4D97-AF65-F5344CB8AC3E}">
        <p14:creationId xmlns:p14="http://schemas.microsoft.com/office/powerpoint/2010/main" val="1780295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02EC-0FFB-74F8-7227-22A7F037D363}"/>
              </a:ext>
            </a:extLst>
          </p:cNvPr>
          <p:cNvSpPr>
            <a:spLocks noGrp="1"/>
          </p:cNvSpPr>
          <p:nvPr>
            <p:ph type="title"/>
          </p:nvPr>
        </p:nvSpPr>
        <p:spPr/>
        <p:txBody>
          <a:bodyPr/>
          <a:lstStyle/>
          <a:p>
            <a:r>
              <a:rPr lang="en-US"/>
              <a:t>Flowchart</a:t>
            </a:r>
          </a:p>
        </p:txBody>
      </p:sp>
      <p:graphicFrame>
        <p:nvGraphicFramePr>
          <p:cNvPr id="105" name="Content Placeholder 104">
            <a:extLst>
              <a:ext uri="{FF2B5EF4-FFF2-40B4-BE49-F238E27FC236}">
                <a16:creationId xmlns:a16="http://schemas.microsoft.com/office/drawing/2014/main" id="{5DD34B0C-B5C3-9C00-5984-6D8ADA882FAE}"/>
              </a:ext>
            </a:extLst>
          </p:cNvPr>
          <p:cNvGraphicFramePr>
            <a:graphicFrameLocks noGrp="1"/>
          </p:cNvGraphicFramePr>
          <p:nvPr>
            <p:ph idx="1"/>
            <p:extLst>
              <p:ext uri="{D42A27DB-BD31-4B8C-83A1-F6EECF244321}">
                <p14:modId xmlns:p14="http://schemas.microsoft.com/office/powerpoint/2010/main" val="1760300700"/>
              </p:ext>
            </p:extLst>
          </p:nvPr>
        </p:nvGraphicFramePr>
        <p:xfrm>
          <a:off x="777875" y="1825625"/>
          <a:ext cx="1065847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9688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D6E70-9053-1380-BBE5-1E4684E86BA5}"/>
              </a:ext>
            </a:extLst>
          </p:cNvPr>
          <p:cNvSpPr>
            <a:spLocks noGrp="1"/>
          </p:cNvSpPr>
          <p:nvPr>
            <p:ph type="title"/>
          </p:nvPr>
        </p:nvSpPr>
        <p:spPr>
          <a:xfrm>
            <a:off x="766034" y="129801"/>
            <a:ext cx="10659110" cy="1325563"/>
          </a:xfrm>
        </p:spPr>
        <p:txBody>
          <a:bodyPr>
            <a:normAutofit/>
          </a:bodyPr>
          <a:lstStyle/>
          <a:p>
            <a:r>
              <a:rPr lang="en-US" sz="4000" b="1">
                <a:latin typeface="Calibri"/>
                <a:ea typeface="Calibri"/>
                <a:cs typeface="Calibri"/>
              </a:rPr>
              <a:t>Data Pre-Processing</a:t>
            </a:r>
            <a:endParaRPr lang="en-US" sz="4000"/>
          </a:p>
        </p:txBody>
      </p:sp>
      <p:sp>
        <p:nvSpPr>
          <p:cNvPr id="3" name="Content Placeholder 2">
            <a:extLst>
              <a:ext uri="{FF2B5EF4-FFF2-40B4-BE49-F238E27FC236}">
                <a16:creationId xmlns:a16="http://schemas.microsoft.com/office/drawing/2014/main" id="{9524D700-2A69-6C0B-0166-8227B7265DFA}"/>
              </a:ext>
            </a:extLst>
          </p:cNvPr>
          <p:cNvSpPr>
            <a:spLocks noGrp="1"/>
          </p:cNvSpPr>
          <p:nvPr>
            <p:ph idx="1"/>
          </p:nvPr>
        </p:nvSpPr>
        <p:spPr>
          <a:xfrm>
            <a:off x="766034" y="1164478"/>
            <a:ext cx="10659110" cy="4530631"/>
          </a:xfrm>
        </p:spPr>
        <p:txBody>
          <a:bodyPr vert="horz" lIns="91440" tIns="45720" rIns="91440" bIns="45720" rtlCol="0" anchor="t">
            <a:noAutofit/>
          </a:bodyPr>
          <a:lstStyle/>
          <a:p>
            <a:pPr marL="0" indent="0">
              <a:buClr>
                <a:srgbClr val="420023">
                  <a:lumMod val="75000"/>
                  <a:lumOff val="25000"/>
                </a:srgbClr>
              </a:buClr>
              <a:buNone/>
            </a:pPr>
            <a:r>
              <a:rPr lang="en-US" sz="2400" b="1">
                <a:ea typeface="+mn-lt"/>
                <a:cs typeface="+mn-lt"/>
              </a:rPr>
              <a:t>Cleaning the Text</a:t>
            </a:r>
            <a:r>
              <a:rPr lang="en-US" sz="2400">
                <a:ea typeface="+mn-lt"/>
                <a:cs typeface="+mn-lt"/>
              </a:rPr>
              <a:t>:</a:t>
            </a:r>
            <a:endParaRPr lang="en-US" sz="2400">
              <a:ea typeface="Calibri"/>
              <a:cs typeface="Calibri"/>
            </a:endParaRPr>
          </a:p>
          <a:p>
            <a:pPr lvl="1">
              <a:buClr>
                <a:srgbClr val="B1005E"/>
              </a:buClr>
            </a:pPr>
            <a:r>
              <a:rPr lang="en-US" sz="2400">
                <a:ea typeface="+mn-lt"/>
                <a:cs typeface="+mn-lt"/>
              </a:rPr>
              <a:t>Removed irrelevant posts and non-English entries.</a:t>
            </a:r>
            <a:endParaRPr lang="en-US" sz="2400">
              <a:ea typeface="Calibri"/>
              <a:cs typeface="Calibri"/>
            </a:endParaRPr>
          </a:p>
          <a:p>
            <a:pPr lvl="1">
              <a:buClr>
                <a:srgbClr val="B1005E"/>
              </a:buClr>
            </a:pPr>
            <a:r>
              <a:rPr lang="en-US" sz="2400">
                <a:ea typeface="+mn-lt"/>
                <a:cs typeface="+mn-lt"/>
              </a:rPr>
              <a:t>Eliminated special characters, URLs, and </a:t>
            </a:r>
            <a:r>
              <a:rPr lang="en-US" sz="2400" err="1">
                <a:ea typeface="+mn-lt"/>
                <a:cs typeface="+mn-lt"/>
              </a:rPr>
              <a:t>stopwords</a:t>
            </a:r>
            <a:r>
              <a:rPr lang="en-US" sz="2400">
                <a:ea typeface="+mn-lt"/>
                <a:cs typeface="+mn-lt"/>
              </a:rPr>
              <a:t>.</a:t>
            </a:r>
            <a:endParaRPr lang="en-US" sz="2400">
              <a:ea typeface="Calibri"/>
              <a:cs typeface="Calibri"/>
            </a:endParaRPr>
          </a:p>
          <a:p>
            <a:pPr marL="0" indent="0">
              <a:buClr>
                <a:srgbClr val="B1005E"/>
              </a:buClr>
              <a:buNone/>
            </a:pPr>
            <a:r>
              <a:rPr lang="en-US" sz="2400" b="1">
                <a:ea typeface="+mn-lt"/>
                <a:cs typeface="+mn-lt"/>
              </a:rPr>
              <a:t>Tokenization &amp; Normalization</a:t>
            </a:r>
            <a:r>
              <a:rPr lang="en-US" sz="2400">
                <a:ea typeface="+mn-lt"/>
                <a:cs typeface="+mn-lt"/>
              </a:rPr>
              <a:t>::</a:t>
            </a:r>
            <a:endParaRPr lang="en-US" sz="2400">
              <a:ea typeface="Calibri"/>
              <a:cs typeface="Calibri"/>
            </a:endParaRPr>
          </a:p>
          <a:p>
            <a:pPr lvl="1">
              <a:buClr>
                <a:srgbClr val="B1005E"/>
              </a:buClr>
            </a:pPr>
            <a:r>
              <a:rPr lang="en-US" sz="2400">
                <a:ea typeface="+mn-lt"/>
                <a:cs typeface="+mn-lt"/>
              </a:rPr>
              <a:t>Split posts into words for further analysis.</a:t>
            </a:r>
            <a:endParaRPr lang="en-US" sz="2400">
              <a:ea typeface="Calibri"/>
              <a:cs typeface="Calibri"/>
            </a:endParaRPr>
          </a:p>
          <a:p>
            <a:pPr lvl="1">
              <a:buClr>
                <a:srgbClr val="B1005E"/>
              </a:buClr>
            </a:pPr>
            <a:r>
              <a:rPr lang="en-US" sz="2400">
                <a:ea typeface="+mn-lt"/>
                <a:cs typeface="+mn-lt"/>
              </a:rPr>
              <a:t>Standardized text by converting to lowercase.</a:t>
            </a:r>
            <a:endParaRPr lang="en-US" sz="2400">
              <a:ea typeface="Calibri"/>
              <a:cs typeface="Calibri"/>
            </a:endParaRPr>
          </a:p>
          <a:p>
            <a:pPr marL="0" indent="0">
              <a:buClr>
                <a:srgbClr val="B1005E"/>
              </a:buClr>
              <a:buNone/>
            </a:pPr>
            <a:r>
              <a:rPr lang="en-US" sz="2400" b="1">
                <a:ea typeface="+mn-lt"/>
                <a:cs typeface="+mn-lt"/>
              </a:rPr>
              <a:t>Handling Class Imbalance</a:t>
            </a:r>
            <a:r>
              <a:rPr lang="en-US" sz="2400">
                <a:ea typeface="+mn-lt"/>
                <a:cs typeface="+mn-lt"/>
              </a:rPr>
              <a:t>:</a:t>
            </a:r>
            <a:endParaRPr lang="en-US" sz="2400">
              <a:ea typeface="Calibri"/>
              <a:cs typeface="Calibri"/>
            </a:endParaRPr>
          </a:p>
          <a:p>
            <a:pPr lvl="1">
              <a:buClr>
                <a:srgbClr val="B1005E"/>
              </a:buClr>
            </a:pPr>
            <a:r>
              <a:rPr lang="en-US" sz="2400">
                <a:ea typeface="+mn-lt"/>
                <a:cs typeface="+mn-lt"/>
              </a:rPr>
              <a:t>Augmented underrepresented categories with additional samples.</a:t>
            </a:r>
            <a:endParaRPr lang="en-US" sz="2400">
              <a:ea typeface="Calibri"/>
              <a:cs typeface="Calibri"/>
            </a:endParaRPr>
          </a:p>
          <a:p>
            <a:pPr marL="0" indent="0">
              <a:buClr>
                <a:srgbClr val="B1005E"/>
              </a:buClr>
              <a:buNone/>
            </a:pPr>
            <a:r>
              <a:rPr lang="en-US" sz="2400" b="1">
                <a:ea typeface="+mn-lt"/>
                <a:cs typeface="+mn-lt"/>
              </a:rPr>
              <a:t>Feature Extraction</a:t>
            </a:r>
            <a:r>
              <a:rPr lang="en-US" sz="2400">
                <a:ea typeface="+mn-lt"/>
                <a:cs typeface="+mn-lt"/>
              </a:rPr>
              <a:t>:</a:t>
            </a:r>
            <a:endParaRPr lang="en-US" sz="2400">
              <a:ea typeface="Calibri"/>
              <a:cs typeface="Calibri"/>
            </a:endParaRPr>
          </a:p>
          <a:p>
            <a:pPr algn="just">
              <a:buClr>
                <a:srgbClr val="B1005E"/>
              </a:buClr>
            </a:pPr>
            <a:r>
              <a:rPr lang="en-US" sz="2400">
                <a:ea typeface="+mn-lt"/>
                <a:cs typeface="+mn-lt"/>
              </a:rPr>
              <a:t>Used </a:t>
            </a:r>
            <a:r>
              <a:rPr lang="en-US" sz="2400" err="1">
                <a:ea typeface="+mn-lt"/>
                <a:cs typeface="+mn-lt"/>
              </a:rPr>
              <a:t>GloVe</a:t>
            </a:r>
            <a:r>
              <a:rPr lang="en-US" sz="2400">
                <a:ea typeface="+mn-lt"/>
                <a:cs typeface="+mn-lt"/>
              </a:rPr>
              <a:t> embeddings (100 dimensions) to convert words into meaningful vector representations for machine models.</a:t>
            </a:r>
          </a:p>
          <a:p>
            <a:pPr marL="0" indent="0" algn="just">
              <a:buClr>
                <a:srgbClr val="B1005E"/>
              </a:buClr>
              <a:buNone/>
            </a:pPr>
            <a:r>
              <a:rPr lang="en-US" sz="2400" b="1">
                <a:ea typeface="+mn-lt"/>
                <a:cs typeface="+mn-lt"/>
              </a:rPr>
              <a:t>Removing Irrelevant Posts:</a:t>
            </a:r>
            <a:endParaRPr lang="en-US" sz="2400">
              <a:solidFill>
                <a:srgbClr val="000000"/>
              </a:solidFill>
              <a:ea typeface="+mn-lt"/>
              <a:cs typeface="+mn-lt"/>
            </a:endParaRPr>
          </a:p>
          <a:p>
            <a:pPr algn="just">
              <a:buClr>
                <a:srgbClr val="B1005E"/>
              </a:buClr>
            </a:pPr>
            <a:r>
              <a:rPr lang="en-US" sz="2400">
                <a:ea typeface="+mn-lt"/>
                <a:cs typeface="+mn-lt"/>
              </a:rPr>
              <a:t>Filter out posts not related to mental health.</a:t>
            </a:r>
            <a:endParaRPr lang="en-US"/>
          </a:p>
          <a:p>
            <a:pPr marL="0" indent="0">
              <a:buClr>
                <a:srgbClr val="B1005E"/>
              </a:buClr>
              <a:buNone/>
            </a:pPr>
            <a:endParaRPr lang="en-US" sz="2400">
              <a:ea typeface="Calibri"/>
              <a:cs typeface="Calibri"/>
            </a:endParaRPr>
          </a:p>
          <a:p>
            <a:pPr>
              <a:buClr>
                <a:srgbClr val="B1005E"/>
              </a:buClr>
            </a:pPr>
            <a:endParaRPr lang="en-US" sz="2400">
              <a:ea typeface="Calibri"/>
              <a:cs typeface="Calibri"/>
            </a:endParaRPr>
          </a:p>
        </p:txBody>
      </p:sp>
    </p:spTree>
    <p:extLst>
      <p:ext uri="{BB962C8B-B14F-4D97-AF65-F5344CB8AC3E}">
        <p14:creationId xmlns:p14="http://schemas.microsoft.com/office/powerpoint/2010/main" val="3583397708"/>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ConfettiVTI</vt:lpstr>
      <vt:lpstr>Causal Analysis of Mental Health Issues in Social Media Posts</vt:lpstr>
      <vt:lpstr>Introduction</vt:lpstr>
      <vt:lpstr>Dataset Collection</vt:lpstr>
      <vt:lpstr>Challenges faced in Annotation </vt:lpstr>
      <vt:lpstr>Solution for Challenges</vt:lpstr>
      <vt:lpstr>Additional Insights from Dataset</vt:lpstr>
      <vt:lpstr>Additional Insights from Dataset</vt:lpstr>
      <vt:lpstr>Flowchart</vt:lpstr>
      <vt:lpstr>Data Pre-Processing</vt:lpstr>
      <vt:lpstr>Models</vt:lpstr>
      <vt:lpstr>Framework for Causal Analysis</vt:lpstr>
      <vt:lpstr>Evaluation Policy</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4</cp:revision>
  <dcterms:created xsi:type="dcterms:W3CDTF">2024-12-02T21:07:30Z</dcterms:created>
  <dcterms:modified xsi:type="dcterms:W3CDTF">2024-12-03T22:10:38Z</dcterms:modified>
</cp:coreProperties>
</file>