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Play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71BFF0-A989-4EA4-9FCA-B75457D1593E}">
  <a:tblStyle styleId="{E571BFF0-A989-4EA4-9FCA-B75457D159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edd88c75e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31edd88c75e_1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31edd88c75e_1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b24db6a6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g31b24db6a6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b24db6a65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31b24db6a6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b24db6a65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31b24db6a6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b24db6a65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g31b24db6a6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6eb6a7510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306eb6a751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dd88c75e_1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31edd88c75e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6eb6a7510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306eb6a751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7200e3db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g307200e3db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7200e3dbd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307200e3db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edd88c75e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31edd88c75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b102dbc5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g31b102dbc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b24db6a65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g31b24db6a6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esearchgate.net/figure/Architecture-of-the-T5-model_fig2_37161979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BART-model-architecture_fig1_36472132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3"/>
          <p:cNvCxnSpPr/>
          <p:nvPr/>
        </p:nvCxnSpPr>
        <p:spPr>
          <a:xfrm>
            <a:off x="725864" y="410949"/>
            <a:ext cx="10725788" cy="0"/>
          </a:xfrm>
          <a:prstGeom prst="straightConnector1">
            <a:avLst/>
          </a:prstGeom>
          <a:noFill/>
          <a:ln w="19050" cap="flat" cmpd="sng">
            <a:solidFill>
              <a:srgbClr val="0B23A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89;p13"/>
          <p:cNvCxnSpPr/>
          <p:nvPr/>
        </p:nvCxnSpPr>
        <p:spPr>
          <a:xfrm>
            <a:off x="721493" y="1223855"/>
            <a:ext cx="10701878" cy="0"/>
          </a:xfrm>
          <a:prstGeom prst="straightConnector1">
            <a:avLst/>
          </a:prstGeom>
          <a:noFill/>
          <a:ln w="19050" cap="flat" cmpd="sng">
            <a:solidFill>
              <a:srgbClr val="0B23A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3"/>
          <p:cNvSpPr txBox="1"/>
          <p:nvPr/>
        </p:nvSpPr>
        <p:spPr>
          <a:xfrm>
            <a:off x="721492" y="486993"/>
            <a:ext cx="1072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Document Expansion by Query Prediction</a:t>
            </a:r>
            <a:endParaRPr sz="700" b="0" i="0" u="none" strike="noStrike" cap="non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721500" y="4448675"/>
            <a:ext cx="533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</a:rPr>
              <a:t>A Project by</a:t>
            </a:r>
            <a:endParaRPr sz="15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Deepak Khatri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(2023110</a:t>
            </a:r>
            <a:r>
              <a:rPr lang="en-US" sz="1800">
                <a:solidFill>
                  <a:schemeClr val="dk1"/>
                </a:solidFill>
              </a:rPr>
              <a:t>42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Nirmal Shah (202311043)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Keyur Dhanani (202311045)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Rameez Raja (202311068)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216475" y="5214900"/>
            <a:ext cx="5336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Guided by</a:t>
            </a:r>
            <a:endParaRPr sz="1500">
              <a:solidFill>
                <a:schemeClr val="dk1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Dr. Parth Mehta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1587288"/>
            <a:ext cx="5029199" cy="28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721500" y="6280150"/>
            <a:ext cx="591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B23A9"/>
                </a:solidFill>
                <a:highlight>
                  <a:srgbClr val="FFFFFF"/>
                </a:highlight>
              </a:rPr>
              <a:t>Nogueira, Rodrigo, et al. "Document expansion by query prediction." </a:t>
            </a:r>
            <a:r>
              <a:rPr lang="en-US" sz="1200" i="1">
                <a:solidFill>
                  <a:srgbClr val="0B23A9"/>
                </a:solidFill>
                <a:highlight>
                  <a:srgbClr val="FFFFFF"/>
                </a:highlight>
              </a:rPr>
              <a:t>arXiv preprint arXiv:1904.08375</a:t>
            </a:r>
            <a:r>
              <a:rPr lang="en-US" sz="1200">
                <a:solidFill>
                  <a:srgbClr val="0B23A9"/>
                </a:solidFill>
                <a:highlight>
                  <a:srgbClr val="FFFFFF"/>
                </a:highlight>
              </a:rPr>
              <a:t> (2019).</a:t>
            </a:r>
            <a:endParaRPr sz="1600">
              <a:solidFill>
                <a:srgbClr val="0B23A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1698443" y="2728656"/>
            <a:ext cx="87951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5900">
                <a:solidFill>
                  <a:srgbClr val="1F5C99"/>
                </a:solidFill>
              </a:rPr>
              <a:t>Thank You</a:t>
            </a:r>
            <a:endParaRPr sz="5900">
              <a:solidFill>
                <a:srgbClr val="1F5C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>
                <a:solidFill>
                  <a:schemeClr val="accent6"/>
                </a:solidFill>
              </a:rPr>
              <a:t>Any Questions ? 🤔</a:t>
            </a:r>
            <a:endParaRPr sz="2600">
              <a:solidFill>
                <a:schemeClr val="accent6"/>
              </a:solidFill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1698443" y="2728656"/>
            <a:ext cx="87951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5900">
                <a:solidFill>
                  <a:srgbClr val="1F5C99"/>
                </a:solidFill>
              </a:rPr>
              <a:t>Appendix</a:t>
            </a:r>
            <a:endParaRPr sz="2600">
              <a:solidFill>
                <a:schemeClr val="accent6"/>
              </a:solidFill>
            </a:endParaRPr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24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24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p24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Doc2Query (T5):-</a:t>
            </a:r>
            <a:endParaRPr sz="700" b="0" i="0" u="none" strike="noStrike" cap="non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457" y="1314200"/>
            <a:ext cx="5265458" cy="4664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3" name="Google Shape;193;p24"/>
          <p:cNvSpPr txBox="1"/>
          <p:nvPr/>
        </p:nvSpPr>
        <p:spPr>
          <a:xfrm>
            <a:off x="1009650" y="6266800"/>
            <a:ext cx="2068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Source</a:t>
            </a:r>
            <a:r>
              <a:rPr lang="en-US" sz="2200">
                <a:solidFill>
                  <a:schemeClr val="dk1"/>
                </a:solidFill>
              </a:rPr>
              <a:t> :-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25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" name="Google Shape;199;p25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25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Doc2Query (BART):-</a:t>
            </a:r>
            <a:endParaRPr sz="700" b="0" i="0" u="none" strike="noStrike" cap="non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846350" y="6177250"/>
            <a:ext cx="105771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Source</a:t>
            </a:r>
            <a:r>
              <a:rPr lang="en-US" sz="2200">
                <a:solidFill>
                  <a:schemeClr val="dk1"/>
                </a:solidFill>
              </a:rPr>
              <a:t>:-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175" y="1343975"/>
            <a:ext cx="5022475" cy="4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6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p26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26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BM25 </a:t>
            </a:r>
            <a:endParaRPr sz="700" b="0" i="0" u="none" strike="noStrike" cap="non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859975" y="1461400"/>
            <a:ext cx="104937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BM25 is used to rank documents based on their relevance to a query using a probabilistic approach.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825" y="2280500"/>
            <a:ext cx="7072714" cy="42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27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27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27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Re-ranking</a:t>
            </a:r>
            <a:endParaRPr sz="700" b="0" i="0" u="none" strike="noStrike" cap="non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901950" y="1314200"/>
            <a:ext cx="10341000" cy="27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Prepare MS marco dataset.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Fine tune the BERT model.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Do testing on BM25 output dataset.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Got rerank list.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4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4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Challenges in IR</a:t>
            </a:r>
            <a:endParaRPr sz="700" b="0" i="0" u="none" strike="noStrike" cap="non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21493" y="1388087"/>
            <a:ext cx="10059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Vocabulary Mismatch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High Computational Cost of Neural Models.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5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15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Abstract</a:t>
            </a:r>
            <a:endParaRPr sz="700" b="0" i="0" u="none" strike="noStrike" cap="non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721493" y="1388087"/>
            <a:ext cx="10059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Approach</a:t>
            </a:r>
            <a:endParaRPr sz="2000">
              <a:solidFill>
                <a:schemeClr val="dk1"/>
              </a:solidFill>
            </a:endParaRPr>
          </a:p>
          <a:p>
            <a:pPr marL="13716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Introduces Doc2query for document expansion using a sequence-to-sequence transformer model.</a:t>
            </a:r>
            <a:endParaRPr sz="2000">
              <a:solidFill>
                <a:schemeClr val="dk1"/>
              </a:solidFill>
            </a:endParaRPr>
          </a:p>
          <a:p>
            <a:pPr marL="13716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Predicts potential queries a document might answer, enriching document representation before indexing.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Innovation</a:t>
            </a:r>
            <a:endParaRPr sz="200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First successful application of neural network-based document expansion.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344" y="4100825"/>
            <a:ext cx="6848960" cy="2247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16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6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Dataset (MS MARCO)</a:t>
            </a:r>
            <a:endParaRPr sz="700" b="0" i="0" u="none" strike="noStrike" cap="non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721493" y="1388087"/>
            <a:ext cx="10059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Passage re-ranking dataset comprising </a:t>
            </a:r>
            <a:r>
              <a:rPr lang="en-US" sz="2000" b="1">
                <a:solidFill>
                  <a:schemeClr val="dk1"/>
                </a:solidFill>
              </a:rPr>
              <a:t>8.8 million</a:t>
            </a:r>
            <a:r>
              <a:rPr lang="en-US" sz="2000">
                <a:solidFill>
                  <a:schemeClr val="dk1"/>
                </a:solidFill>
              </a:rPr>
              <a:t> passages from the </a:t>
            </a:r>
            <a:r>
              <a:rPr lang="en-US" sz="2000" b="1">
                <a:solidFill>
                  <a:schemeClr val="dk1"/>
                </a:solidFill>
              </a:rPr>
              <a:t>top-10 results</a:t>
            </a:r>
            <a:r>
              <a:rPr lang="en-US" sz="2000">
                <a:solidFill>
                  <a:schemeClr val="dk1"/>
                </a:solidFill>
              </a:rPr>
              <a:t> retrieved by Bing for 1 million queries.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Each query typically has one relevant passage, averaging 500,000 query-passage pairs in the training set.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721500" y="6280150"/>
            <a:ext cx="591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B23A9"/>
                </a:solidFill>
                <a:highlight>
                  <a:srgbClr val="FFFFFF"/>
                </a:highlight>
              </a:rPr>
              <a:t>Bajaj, Payal, et al. "Ms marco: A human generated machine reading comprehension dataset." arXiv preprint arXiv:1611.09268 (2016).</a:t>
            </a:r>
            <a:endParaRPr sz="1600">
              <a:solidFill>
                <a:srgbClr val="0B23A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17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17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Detailed Approach</a:t>
            </a:r>
            <a:endParaRPr sz="700" b="0" i="0" u="none" strike="noStrike" cap="non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988" y="1438293"/>
            <a:ext cx="7828025" cy="4841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8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18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Evaluation Metrics</a:t>
            </a:r>
            <a:endParaRPr sz="3600">
              <a:solidFill>
                <a:srgbClr val="1F5C99"/>
              </a:solidFill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721500" y="1388070"/>
            <a:ext cx="100593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Mean Reciprocal Rank (MRR @ 10)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where :-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|Q| = Number of Queries.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Rank</a:t>
            </a:r>
            <a:r>
              <a:rPr lang="en-US" sz="2000" baseline="-25000">
                <a:solidFill>
                  <a:schemeClr val="dk1"/>
                </a:solidFill>
              </a:rPr>
              <a:t>i </a:t>
            </a:r>
            <a:r>
              <a:rPr lang="en-US" sz="2000">
                <a:solidFill>
                  <a:schemeClr val="dk1"/>
                </a:solidFill>
              </a:rPr>
              <a:t>= Rank of relevant document for i</a:t>
            </a:r>
            <a:r>
              <a:rPr lang="en-US" sz="2000" baseline="30000">
                <a:solidFill>
                  <a:schemeClr val="dk1"/>
                </a:solidFill>
              </a:rPr>
              <a:t>th</a:t>
            </a:r>
            <a:r>
              <a:rPr lang="en-US" sz="2000">
                <a:solidFill>
                  <a:schemeClr val="dk1"/>
                </a:solidFill>
              </a:rPr>
              <a:t> query.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850" y="2105537"/>
            <a:ext cx="3056713" cy="107071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9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p19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Experiments</a:t>
            </a:r>
            <a:endParaRPr sz="3600">
              <a:solidFill>
                <a:srgbClr val="1F5C99"/>
              </a:solidFill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721500" y="1388075"/>
            <a:ext cx="107019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To Use better Neural Network Architecture that can perform better that Doc2Query’s Architecture.</a:t>
            </a:r>
            <a:endParaRPr sz="2000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Architectures Explored:</a:t>
            </a:r>
            <a:endParaRPr sz="2000">
              <a:solidFill>
                <a:schemeClr val="dk1"/>
              </a:solidFill>
            </a:endParaRPr>
          </a:p>
          <a:p>
            <a:pPr marL="13716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T5</a:t>
            </a:r>
            <a:endParaRPr sz="2000">
              <a:solidFill>
                <a:schemeClr val="dk1"/>
              </a:solidFill>
            </a:endParaRPr>
          </a:p>
          <a:p>
            <a:pPr marL="13716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Bart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0"/>
          <p:cNvCxnSpPr/>
          <p:nvPr/>
        </p:nvCxnSpPr>
        <p:spPr>
          <a:xfrm>
            <a:off x="735226" y="176599"/>
            <a:ext cx="10725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20"/>
          <p:cNvCxnSpPr/>
          <p:nvPr/>
        </p:nvCxnSpPr>
        <p:spPr>
          <a:xfrm>
            <a:off x="730856" y="989505"/>
            <a:ext cx="10701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20"/>
          <p:cNvSpPr txBox="1"/>
          <p:nvPr/>
        </p:nvSpPr>
        <p:spPr>
          <a:xfrm>
            <a:off x="730856" y="25264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Results Reproducibility </a:t>
            </a:r>
            <a:endParaRPr sz="700" b="0" i="0" u="none" strike="noStrike" cap="non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p20"/>
          <p:cNvGraphicFramePr/>
          <p:nvPr/>
        </p:nvGraphicFramePr>
        <p:xfrm>
          <a:off x="735225" y="1256875"/>
          <a:ext cx="10287000" cy="3589075"/>
        </p:xfrm>
        <a:graphic>
          <a:graphicData uri="http://schemas.openxmlformats.org/drawingml/2006/table">
            <a:tbl>
              <a:tblPr>
                <a:noFill/>
                <a:tableStyleId>{E571BFF0-A989-4EA4-9FCA-B75457D1593E}</a:tableStyleId>
              </a:tblPr>
              <a:tblGrid>
                <a:gridCol w="506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MRR@10</a:t>
                      </a:r>
                      <a:endParaRPr sz="1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Our MRR@10</a:t>
                      </a:r>
                      <a:endParaRPr sz="1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BM25</a:t>
                      </a:r>
                      <a:endParaRPr sz="1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18.4</a:t>
                      </a:r>
                      <a:endParaRPr sz="1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18.74</a:t>
                      </a:r>
                      <a:endParaRPr sz="1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BM25+RM3</a:t>
                      </a:r>
                      <a:endParaRPr sz="1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16.7</a:t>
                      </a:r>
                      <a:endParaRPr sz="1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16.46</a:t>
                      </a:r>
                      <a:endParaRPr sz="1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BM25+BERT(Reranking)</a:t>
                      </a:r>
                      <a:endParaRPr sz="1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 37.5</a:t>
                      </a:r>
                      <a:endParaRPr sz="1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34.85</a:t>
                      </a:r>
                      <a:endParaRPr sz="1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Doc2Query+BM25</a:t>
                      </a:r>
                      <a:endParaRPr sz="1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21.5</a:t>
                      </a:r>
                      <a:endParaRPr sz="1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-</a:t>
                      </a:r>
                      <a:endParaRPr sz="1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solidFill>
                            <a:schemeClr val="dk1"/>
                          </a:solidFill>
                        </a:rPr>
                        <a:t>Doc2Query+</a:t>
                      </a:r>
                      <a:r>
                        <a:rPr lang="en-US" sz="1700" b="1"/>
                        <a:t>BM25+RM3</a:t>
                      </a:r>
                      <a:endParaRPr sz="1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20.3</a:t>
                      </a:r>
                      <a:endParaRPr sz="1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-</a:t>
                      </a:r>
                      <a:endParaRPr sz="1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solidFill>
                            <a:schemeClr val="dk1"/>
                          </a:solidFill>
                        </a:rPr>
                        <a:t>Doc2Query</a:t>
                      </a:r>
                      <a:r>
                        <a:rPr lang="en-US" sz="1700" b="1"/>
                        <a:t>+BM25+BERT(Reranking)</a:t>
                      </a:r>
                      <a:endParaRPr sz="1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37.5</a:t>
                      </a:r>
                      <a:endParaRPr sz="1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-</a:t>
                      </a:r>
                      <a:endParaRPr sz="1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21"/>
          <p:cNvCxnSpPr/>
          <p:nvPr/>
        </p:nvCxnSpPr>
        <p:spPr>
          <a:xfrm>
            <a:off x="735226" y="176599"/>
            <a:ext cx="10725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21"/>
          <p:cNvCxnSpPr/>
          <p:nvPr/>
        </p:nvCxnSpPr>
        <p:spPr>
          <a:xfrm>
            <a:off x="730856" y="989505"/>
            <a:ext cx="10701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1"/>
          <p:cNvSpPr txBox="1"/>
          <p:nvPr/>
        </p:nvSpPr>
        <p:spPr>
          <a:xfrm>
            <a:off x="730856" y="25264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Our Results and Experiments</a:t>
            </a:r>
            <a:endParaRPr sz="700" b="0" i="0" u="none" strike="noStrike" cap="non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169" name="Google Shape;169;p21"/>
          <p:cNvGraphicFramePr/>
          <p:nvPr/>
        </p:nvGraphicFramePr>
        <p:xfrm>
          <a:off x="2047850" y="1310525"/>
          <a:ext cx="7478100" cy="3602475"/>
        </p:xfrm>
        <a:graphic>
          <a:graphicData uri="http://schemas.openxmlformats.org/drawingml/2006/table">
            <a:tbl>
              <a:tblPr>
                <a:noFill/>
                <a:tableStyleId>{E571BFF0-A989-4EA4-9FCA-B75457D1593E}</a:tableStyleId>
              </a:tblPr>
              <a:tblGrid>
                <a:gridCol w="506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Our MRR@10</a:t>
                      </a:r>
                      <a:endParaRPr sz="17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BART + BM25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19.33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BART</a:t>
                      </a:r>
                      <a:r>
                        <a:rPr lang="en-US" sz="1700" b="1">
                          <a:solidFill>
                            <a:schemeClr val="dk1"/>
                          </a:solidFill>
                        </a:rPr>
                        <a:t> + BM25 + RM3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17.42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BART + BM25 + BERT(Reranking)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35.2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T5+BM25</a:t>
                      </a:r>
                      <a:endParaRPr sz="1700"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27.6</a:t>
                      </a:r>
                      <a:endParaRPr sz="1700"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solidFill>
                            <a:schemeClr val="dk1"/>
                          </a:solidFill>
                        </a:rPr>
                        <a:t>T5+</a:t>
                      </a:r>
                      <a:r>
                        <a:rPr lang="en-US" sz="1700" b="1"/>
                        <a:t>BM25+RM3</a:t>
                      </a:r>
                      <a:endParaRPr sz="1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21.5</a:t>
                      </a:r>
                      <a:endParaRPr sz="1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T5+BM25+BERT(Reranking)</a:t>
                      </a:r>
                      <a:endParaRPr sz="1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37.5</a:t>
                      </a:r>
                      <a:endParaRPr sz="1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Widescreen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Keyur Dhanani</cp:lastModifiedBy>
  <cp:revision>1</cp:revision>
  <dcterms:modified xsi:type="dcterms:W3CDTF">2024-12-11T10:45:53Z</dcterms:modified>
</cp:coreProperties>
</file>